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omments/comment7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3"/>
  </p:notesMasterIdLst>
  <p:sldIdLst>
    <p:sldId id="2141411694" r:id="rId5"/>
    <p:sldId id="2145705450" r:id="rId6"/>
    <p:sldId id="2145705432" r:id="rId7"/>
    <p:sldId id="2145705433" r:id="rId8"/>
    <p:sldId id="2145705447" r:id="rId9"/>
    <p:sldId id="2145705454" r:id="rId10"/>
    <p:sldId id="2145705451" r:id="rId11"/>
    <p:sldId id="2145705452" r:id="rId12"/>
    <p:sldId id="2145705453" r:id="rId13"/>
    <p:sldId id="2145705442" r:id="rId14"/>
    <p:sldId id="2145705456" r:id="rId15"/>
    <p:sldId id="2145705431" r:id="rId16"/>
    <p:sldId id="505" r:id="rId17"/>
    <p:sldId id="257" r:id="rId18"/>
    <p:sldId id="2145705448" r:id="rId19"/>
    <p:sldId id="2145705449" r:id="rId20"/>
    <p:sldId id="2145705455" r:id="rId21"/>
    <p:sldId id="214570544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20" userDrawn="1">
          <p15:clr>
            <a:srgbClr val="A4A3A4"/>
          </p15:clr>
        </p15:guide>
        <p15:guide id="2" pos="4512" userDrawn="1">
          <p15:clr>
            <a:srgbClr val="A4A3A4"/>
          </p15:clr>
        </p15:guide>
        <p15:guide id="3" orient="horz" pos="12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 Carter" initials="CC" lastIdx="12" clrIdx="0">
    <p:extLst>
      <p:ext uri="{19B8F6BF-5375-455C-9EA6-DF929625EA0E}">
        <p15:presenceInfo xmlns:p15="http://schemas.microsoft.com/office/powerpoint/2012/main" userId="S::christoph.carter7@gilead.com::26a229c47cea6a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2D2"/>
    <a:srgbClr val="BAF4C4"/>
    <a:srgbClr val="CDFFD8"/>
    <a:srgbClr val="9E9E9E"/>
    <a:srgbClr val="7F7F7F"/>
    <a:srgbClr val="39DC5C"/>
    <a:srgbClr val="FFFFFF"/>
    <a:srgbClr val="00C42A"/>
    <a:srgbClr val="BEBEBE"/>
    <a:srgbClr val="8F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1408" autoAdjust="0"/>
  </p:normalViewPr>
  <p:slideViewPr>
    <p:cSldViewPr snapToGrid="0">
      <p:cViewPr varScale="1">
        <p:scale>
          <a:sx n="100" d="100"/>
          <a:sy n="100" d="100"/>
        </p:scale>
        <p:origin x="954" y="72"/>
      </p:cViewPr>
      <p:guideLst>
        <p:guide pos="1320"/>
        <p:guide pos="4512"/>
        <p:guide orient="horz" pos="1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130292631231581E-2"/>
          <c:y val="9.8704890869531631E-2"/>
          <c:w val="0.94349957877696256"/>
          <c:h val="0.7866828330639743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F/TAF</c:v>
                </c:pt>
              </c:strCache>
            </c:strRef>
          </c:tx>
          <c:spPr>
            <a:solidFill>
              <a:srgbClr val="00C42A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A49-42A6-B6FD-7BD7292E7826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Sheet1!$K$2:$K$4</c:f>
                <c:numCache>
                  <c:formatCode>General</c:formatCode>
                  <c:ptCount val="3"/>
                  <c:pt idx="0">
                    <c:v>0.17</c:v>
                  </c:pt>
                  <c:pt idx="1">
                    <c:v>0.153</c:v>
                  </c:pt>
                  <c:pt idx="2">
                    <c:v>0.24400000000000002</c:v>
                  </c:pt>
                </c:numCache>
              </c:numRef>
            </c:plus>
            <c:minus>
              <c:numRef>
                <c:f>Sheet1!$J$2:$J$4</c:f>
                <c:numCache>
                  <c:formatCode>General</c:formatCode>
                  <c:ptCount val="3"/>
                  <c:pt idx="0">
                    <c:v>9.6000000000000002E-2</c:v>
                  </c:pt>
                  <c:pt idx="1">
                    <c:v>9.6000000000000002E-2</c:v>
                  </c:pt>
                  <c:pt idx="2">
                    <c:v>8.1699999999999995E-2</c:v>
                  </c:pt>
                </c:numCache>
              </c:numRef>
            </c:minus>
          </c:errBars>
          <c:cat>
            <c:strRef>
              <c:f>Sheet1!$A$2:$A$4</c:f>
              <c:strCache>
                <c:ptCount val="3"/>
                <c:pt idx="0">
                  <c:v>Week 48</c:v>
                </c:pt>
                <c:pt idx="1">
                  <c:v>Week 96</c:v>
                </c:pt>
                <c:pt idx="2">
                  <c:v>OL Week 48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0.16</c:v>
                </c:pt>
                <c:pt idx="1">
                  <c:v>0.16</c:v>
                </c:pt>
                <c:pt idx="2">
                  <c:v>9.2999999999999999E-2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9-42A6-B6FD-7BD7292E782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F/TDF</c:v>
                </c:pt>
              </c:strCache>
            </c:strRef>
          </c:tx>
          <c:spPr>
            <a:solidFill>
              <a:srgbClr val="000000">
                <a:lumMod val="50000"/>
                <a:lumOff val="50000"/>
              </a:srgb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226-4F0D-A493-D85A70D97940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Sheet1!$M$2:$M$4</c:f>
                <c:numCache>
                  <c:formatCode>General</c:formatCode>
                  <c:ptCount val="3"/>
                  <c:pt idx="0">
                    <c:v>0.22199999999999992</c:v>
                  </c:pt>
                  <c:pt idx="1">
                    <c:v>0.19</c:v>
                  </c:pt>
                  <c:pt idx="2">
                    <c:v>0.21300000000000002</c:v>
                  </c:pt>
                </c:numCache>
              </c:numRef>
            </c:plus>
            <c:minus>
              <c:numRef>
                <c:f>Sheet1!$L$2:$L$4</c:f>
                <c:numCache>
                  <c:formatCode>General</c:formatCode>
                  <c:ptCount val="3"/>
                  <c:pt idx="0">
                    <c:v>0.15100000000000002</c:v>
                  </c:pt>
                  <c:pt idx="1">
                    <c:v>0.13399999999999998</c:v>
                  </c:pt>
                  <c:pt idx="2">
                    <c:v>4.48E-2</c:v>
                  </c:pt>
                </c:numCache>
              </c:numRef>
            </c:minus>
          </c:errBars>
          <c:cat>
            <c:strRef>
              <c:f>Sheet1!$A$2:$A$4</c:f>
              <c:strCache>
                <c:ptCount val="3"/>
                <c:pt idx="0">
                  <c:v>Week 48</c:v>
                </c:pt>
                <c:pt idx="1">
                  <c:v>Week 96</c:v>
                </c:pt>
                <c:pt idx="2">
                  <c:v>OL Week 48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0.34200000000000003</c:v>
                </c:pt>
                <c:pt idx="1">
                  <c:v>0.3</c:v>
                </c:pt>
                <c:pt idx="2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64-4592-A054-6DC8145FF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40166272"/>
        <c:axId val="140167808"/>
      </c:barChart>
      <c:catAx>
        <c:axId val="1401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ysClr val="windowText" lastClr="000000"/>
            </a:solidFill>
          </a:ln>
        </c:spPr>
        <c:txPr>
          <a:bodyPr rot="-60000000" vert="horz"/>
          <a:lstStyle/>
          <a:p>
            <a:pPr>
              <a:defRPr sz="1192" b="0"/>
            </a:pPr>
            <a:endParaRPr lang="de-DE"/>
          </a:p>
        </c:txPr>
        <c:crossAx val="140167808"/>
        <c:crosses val="autoZero"/>
        <c:auto val="1"/>
        <c:lblAlgn val="ctr"/>
        <c:lblOffset val="100"/>
        <c:tickMarkSkip val="1"/>
        <c:noMultiLvlLbl val="0"/>
      </c:catAx>
      <c:valAx>
        <c:axId val="140167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-60000000" vert="horz"/>
          <a:lstStyle/>
          <a:p>
            <a:pPr>
              <a:defRPr sz="1400"/>
            </a:pPr>
            <a:endParaRPr lang="de-DE"/>
          </a:p>
        </c:txPr>
        <c:crossAx val="140166272"/>
        <c:crosses val="autoZero"/>
        <c:crossBetween val="between"/>
      </c:valAx>
      <c:spPr>
        <a:noFill/>
        <a:ln w="19038">
          <a:noFill/>
        </a:ln>
      </c:spPr>
    </c:plotArea>
    <c:plotVisOnly val="1"/>
    <c:dispBlanksAs val="span"/>
    <c:showDLblsOverMax val="0"/>
  </c:chart>
  <c:txPr>
    <a:bodyPr/>
    <a:lstStyle/>
    <a:p>
      <a:pPr>
        <a:defRPr sz="1342"/>
      </a:pPr>
      <a:endParaRPr lang="de-D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21582209569293E-2"/>
          <c:y val="5.8257882094099551E-2"/>
          <c:w val="0.91625600022911047"/>
          <c:h val="0.88348423581180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0"/>
              <c:layout>
                <c:manualLayout>
                  <c:x val="-1.4476467498879566E-17"/>
                  <c:y val="-1.5181475744142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7016434596989E-2"/>
                      <c:h val="9.8971086189378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1E-4601-A4C8-32A819C6C40C}"/>
                </c:ext>
              </c:extLst>
            </c:dLbl>
            <c:dLbl>
              <c:idx val="1"/>
              <c:layout>
                <c:manualLayout>
                  <c:x val="5.7905869995518264E-17"/>
                  <c:y val="6.3611097230451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7016434596989E-2"/>
                      <c:h val="0.106526130936658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51E-4601-A4C8-32A819C6C40C}"/>
                </c:ext>
              </c:extLst>
            </c:dLbl>
            <c:dLbl>
              <c:idx val="2"/>
              <c:layout>
                <c:manualLayout>
                  <c:x val="-5.7905869995518264E-17"/>
                  <c:y val="-5.839261469572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3847291379155E-2"/>
                      <c:h val="0.142895502180268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72C-4A3B-9DC9-BF571EF0A2C2}"/>
                </c:ext>
              </c:extLst>
            </c:dLbl>
            <c:dLbl>
              <c:idx val="3"/>
              <c:layout>
                <c:manualLayout>
                  <c:x val="0"/>
                  <c:y val="-3.36110258442022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7016434596989E-2"/>
                      <c:h val="0.106526130936658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51E-4601-A4C8-32A819C6C40C}"/>
                </c:ext>
              </c:extLst>
            </c:dLbl>
            <c:dLbl>
              <c:idx val="4"/>
              <c:layout>
                <c:manualLayout>
                  <c:x val="7.896346217600421E-4"/>
                  <c:y val="-6.4988851847357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349433589489977E-2"/>
                      <c:h val="0.112545181547130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FD-44BE-9FF6-B1DEE840FD5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Sheet1!$F$7:$F$11</c:f>
                <c:numCache>
                  <c:formatCode>General</c:formatCode>
                  <c:ptCount val="5"/>
                  <c:pt idx="0">
                    <c:v>17</c:v>
                  </c:pt>
                  <c:pt idx="1">
                    <c:v>15</c:v>
                  </c:pt>
                  <c:pt idx="2">
                    <c:v>5</c:v>
                  </c:pt>
                  <c:pt idx="3">
                    <c:v>28</c:v>
                  </c:pt>
                  <c:pt idx="4">
                    <c:v>6</c:v>
                  </c:pt>
                </c:numCache>
              </c:numRef>
            </c:plus>
            <c:minus>
              <c:numRef>
                <c:f>Sheet1!$E$7:$E$11</c:f>
                <c:numCache>
                  <c:formatCode>General</c:formatCode>
                  <c:ptCount val="5"/>
                  <c:pt idx="0">
                    <c:v>16</c:v>
                  </c:pt>
                  <c:pt idx="1">
                    <c:v>14</c:v>
                  </c:pt>
                  <c:pt idx="2">
                    <c:v>4</c:v>
                  </c:pt>
                  <c:pt idx="3">
                    <c:v>26</c:v>
                  </c:pt>
                  <c:pt idx="4">
                    <c:v>7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0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C-4A3B-9DC9-BF571EF0A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F/TDF→F/TAF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wrap="square" lIns="38100" tIns="0" rIns="38100" bIns="0" anchor="ctr">
                  <a:noAutofit/>
                </a:bodyPr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3.4397478939138942E-2"/>
                      <c:h val="0.1077141171067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1E-4601-A4C8-32A819C6C40C}"/>
                </c:ext>
              </c:extLst>
            </c:dLbl>
            <c:dLbl>
              <c:idx val="1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wrap="square" lIns="38100" tIns="0" rIns="38100" bIns="0" anchor="ctr">
                  <a:noAutofit/>
                </a:bodyPr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3.4397478939138942E-2"/>
                      <c:h val="0.100159072359482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51E-4601-A4C8-32A819C6C40C}"/>
                </c:ext>
              </c:extLst>
            </c:dLbl>
            <c:dLbl>
              <c:idx val="2"/>
              <c:layout>
                <c:manualLayout>
                  <c:x val="0"/>
                  <c:y val="-6.0440357978246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2C-4A3B-9DC9-BF571EF0A2C2}"/>
                </c:ext>
              </c:extLst>
            </c:dLbl>
            <c:dLbl>
              <c:idx val="3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wrap="square" lIns="38100" tIns="0" rIns="38100" bIns="0" anchor="ctr">
                  <a:noAutofit/>
                </a:bodyPr>
                <a:lstStyle/>
                <a:p>
                  <a:pPr>
                    <a:defRPr sz="14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3.4397478939138942E-2"/>
                      <c:h val="9.26040276122013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51E-4601-A4C8-32A819C6C40C}"/>
                </c:ext>
              </c:extLst>
            </c:dLbl>
            <c:dLbl>
              <c:idx val="4"/>
              <c:layout>
                <c:manualLayout>
                  <c:x val="1.1581173999103653E-16"/>
                  <c:y val="-6.0440357978246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1E-4601-A4C8-32A819C6C40C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wrap="square" lIns="38100" tIns="0" rIns="38100" bIns="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Sheet1!$H$7:$H$11</c:f>
                <c:numCache>
                  <c:formatCode>General</c:formatCode>
                  <c:ptCount val="5"/>
                  <c:pt idx="0">
                    <c:v>-16</c:v>
                  </c:pt>
                  <c:pt idx="1">
                    <c:v>15</c:v>
                  </c:pt>
                  <c:pt idx="2">
                    <c:v>5</c:v>
                  </c:pt>
                  <c:pt idx="3">
                    <c:v>30</c:v>
                  </c:pt>
                  <c:pt idx="4">
                    <c:v>7</c:v>
                  </c:pt>
                </c:numCache>
              </c:numRef>
            </c:plus>
            <c:minus>
              <c:numRef>
                <c:f>Sheet1!$G$7:$G$11</c:f>
                <c:numCache>
                  <c:formatCode>General</c:formatCode>
                  <c:ptCount val="5"/>
                  <c:pt idx="0">
                    <c:v>-17</c:v>
                  </c:pt>
                  <c:pt idx="1">
                    <c:v>11</c:v>
                  </c:pt>
                  <c:pt idx="2">
                    <c:v>5</c:v>
                  </c:pt>
                  <c:pt idx="3">
                    <c:v>22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22</c:v>
                </c:pt>
                <c:pt idx="1">
                  <c:v>13</c:v>
                </c:pt>
                <c:pt idx="2">
                  <c:v>3</c:v>
                </c:pt>
                <c:pt idx="3">
                  <c:v>16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C-4A3B-9DC9-BF571EF0A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997760"/>
        <c:axId val="120999296"/>
        <c:extLst/>
      </c:barChart>
      <c:catAx>
        <c:axId val="12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9296"/>
        <c:crosses val="autoZero"/>
        <c:auto val="1"/>
        <c:lblAlgn val="ctr"/>
        <c:lblOffset val="100"/>
        <c:noMultiLvlLbl val="0"/>
      </c:catAx>
      <c:valAx>
        <c:axId val="120999296"/>
        <c:scaling>
          <c:orientation val="minMax"/>
          <c:max val="50"/>
          <c:min val="-2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7760"/>
        <c:crosses val="autoZero"/>
        <c:crossBetween val="between"/>
        <c:majorUnit val="25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0.1228559906503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44-4019-824C-96D6BBC9CE95}"/>
                </c:ext>
              </c:extLst>
            </c:dLbl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Sheet1!$F$4</c:f>
                <c:numCache>
                  <c:formatCode>General</c:formatCode>
                  <c:ptCount val="1"/>
                  <c:pt idx="0">
                    <c:v>0.86000000000000032</c:v>
                  </c:pt>
                </c:numCache>
              </c:numRef>
            </c:plus>
            <c:minus>
              <c:numRef>
                <c:f>Sheet1!$E$4</c:f>
                <c:numCache>
                  <c:formatCode>General</c:formatCode>
                  <c:ptCount val="1"/>
                  <c:pt idx="0">
                    <c:v>0.68000000000000016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44-4019-824C-96D6BBC9CE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 switch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30534490066016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44-4019-824C-96D6BBC9CE95}"/>
                </c:ext>
              </c:extLst>
            </c:dLbl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Sheet1!$H$4</c:f>
                <c:numCache>
                  <c:formatCode>General</c:formatCode>
                  <c:ptCount val="1"/>
                  <c:pt idx="0">
                    <c:v>0.85999999999999988</c:v>
                  </c:pt>
                </c:numCache>
              </c:numRef>
            </c:plus>
            <c:minus>
              <c:numRef>
                <c:f>Sheet1!$G$4</c:f>
                <c:numCache>
                  <c:formatCode>General</c:formatCode>
                  <c:ptCount val="1"/>
                  <c:pt idx="0">
                    <c:v>0.66999999999999993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44-4019-824C-96D6BBC9C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6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2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21582209569293E-2"/>
          <c:y val="5.8257882094099551E-2"/>
          <c:w val="0.91625600022911047"/>
          <c:h val="0.88348423581180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9.9820492403424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C9-448A-99CB-8843D510BB37}"/>
                </c:ext>
              </c:extLst>
            </c:dLbl>
            <c:dLbl>
              <c:idx val="1"/>
              <c:layout>
                <c:manualLayout>
                  <c:x val="6.2175962200994243E-8"/>
                  <c:y val="-8.4463191269002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359516584380915E-2"/>
                      <c:h val="0.12362384059193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DC9-448A-99CB-8843D510BB37}"/>
                </c:ext>
              </c:extLst>
            </c:dLbl>
            <c:dLbl>
              <c:idx val="2"/>
              <c:layout>
                <c:manualLayout>
                  <c:x val="1.2435192434408261E-7"/>
                  <c:y val="-5.5484111249969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38479496792527E-2"/>
                      <c:h val="0.108262609516865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DC9-448A-99CB-8843D510BB37}"/>
                </c:ext>
              </c:extLst>
            </c:dLbl>
            <c:dLbl>
              <c:idx val="3"/>
              <c:layout>
                <c:manualLayout>
                  <c:x val="0"/>
                  <c:y val="-0.1842839859755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C9-448A-99CB-8843D510BB37}"/>
                </c:ext>
              </c:extLst>
            </c:dLbl>
            <c:dLbl>
              <c:idx val="4"/>
              <c:layout>
                <c:manualLayout>
                  <c:x val="-1.1581175439244927E-16"/>
                  <c:y val="-2.6548865184293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C9-448A-99CB-8843D510BB3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Sheet1!$F$7:$F$11</c:f>
                <c:numCache>
                  <c:formatCode>General</c:formatCode>
                  <c:ptCount val="5"/>
                  <c:pt idx="0">
                    <c:v>26</c:v>
                  </c:pt>
                  <c:pt idx="1">
                    <c:v>22</c:v>
                  </c:pt>
                  <c:pt idx="2">
                    <c:v>9</c:v>
                  </c:pt>
                  <c:pt idx="3">
                    <c:v>51</c:v>
                  </c:pt>
                  <c:pt idx="4">
                    <c:v>7</c:v>
                  </c:pt>
                </c:numCache>
              </c:numRef>
            </c:plus>
            <c:minus>
              <c:numRef>
                <c:f>Sheet1!$E$7:$E$11</c:f>
                <c:numCache>
                  <c:formatCode>General</c:formatCode>
                  <c:ptCount val="5"/>
                  <c:pt idx="0">
                    <c:v>24</c:v>
                  </c:pt>
                  <c:pt idx="1">
                    <c:v>21</c:v>
                  </c:pt>
                  <c:pt idx="2">
                    <c:v>7</c:v>
                  </c:pt>
                  <c:pt idx="3">
                    <c:v>29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181</c:v>
                </c:pt>
                <c:pt idx="1">
                  <c:v>107</c:v>
                </c:pt>
                <c:pt idx="2">
                  <c:v>48</c:v>
                </c:pt>
                <c:pt idx="3">
                  <c:v>105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C9-448A-99CB-8843D510BB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F/TDF→F/TAF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952938598112316E-17"/>
                  <c:y val="-8.4463493572128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C9-448A-99CB-8843D510BB37}"/>
                </c:ext>
              </c:extLst>
            </c:dLbl>
            <c:dLbl>
              <c:idx val="1"/>
              <c:layout>
                <c:manualLayout>
                  <c:x val="0"/>
                  <c:y val="-9.2141992987776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C9-448A-99CB-8843D510BB37}"/>
                </c:ext>
              </c:extLst>
            </c:dLbl>
            <c:dLbl>
              <c:idx val="2"/>
              <c:layout>
                <c:manualLayout>
                  <c:x val="0"/>
                  <c:y val="-5.5484413553095684E-2"/>
                </c:manualLayout>
              </c:layout>
              <c:numFmt formatCode="#,##0" sourceLinked="0"/>
              <c:spPr>
                <a:solidFill>
                  <a:schemeClr val="bg1"/>
                </a:solidFill>
                <a:ln w="25369">
                  <a:noFill/>
                </a:ln>
              </c:spPr>
              <c:txPr>
                <a:bodyPr rot="0" spcFirstLastPara="1" vertOverflow="ellipsis" vert="horz" wrap="none" lIns="38100" tIns="0" rIns="38100" bIns="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988019438195415E-2"/>
                      <c:h val="0.105312735607499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DC9-448A-99CB-8843D510BB37}"/>
                </c:ext>
              </c:extLst>
            </c:dLbl>
            <c:dLbl>
              <c:idx val="3"/>
              <c:layout>
                <c:manualLayout>
                  <c:x val="0"/>
                  <c:y val="-0.1842839859755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C9-448A-99CB-8843D510BB37}"/>
                </c:ext>
              </c:extLst>
            </c:dLbl>
            <c:dLbl>
              <c:idx val="4"/>
              <c:layout>
                <c:manualLayout>
                  <c:x val="0"/>
                  <c:y val="-2.1820239678010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C9-448A-99CB-8843D510BB3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Sheet1!$H$7:$H$11</c:f>
                <c:numCache>
                  <c:formatCode>General</c:formatCode>
                  <c:ptCount val="5"/>
                  <c:pt idx="0">
                    <c:v>26</c:v>
                  </c:pt>
                  <c:pt idx="1">
                    <c:v>25</c:v>
                  </c:pt>
                  <c:pt idx="2">
                    <c:v>10</c:v>
                  </c:pt>
                  <c:pt idx="3">
                    <c:v>51</c:v>
                  </c:pt>
                  <c:pt idx="4">
                    <c:v>7</c:v>
                  </c:pt>
                </c:numCache>
              </c:numRef>
            </c:plus>
            <c:minus>
              <c:numRef>
                <c:f>Sheet1!$G$7:$G$11</c:f>
                <c:numCache>
                  <c:formatCode>General</c:formatCode>
                  <c:ptCount val="5"/>
                  <c:pt idx="0">
                    <c:v>23</c:v>
                  </c:pt>
                  <c:pt idx="1">
                    <c:v>18</c:v>
                  </c:pt>
                  <c:pt idx="2">
                    <c:v>7</c:v>
                  </c:pt>
                  <c:pt idx="3">
                    <c:v>31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183</c:v>
                </c:pt>
                <c:pt idx="1">
                  <c:v>106</c:v>
                </c:pt>
                <c:pt idx="2">
                  <c:v>48</c:v>
                </c:pt>
                <c:pt idx="3">
                  <c:v>106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C9-448A-99CB-8843D510B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997760"/>
        <c:axId val="120999296"/>
        <c:extLst/>
      </c:barChart>
      <c:catAx>
        <c:axId val="12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9296"/>
        <c:crosses val="autoZero"/>
        <c:auto val="1"/>
        <c:lblAlgn val="ctr"/>
        <c:lblOffset val="100"/>
        <c:noMultiLvlLbl val="0"/>
      </c:catAx>
      <c:valAx>
        <c:axId val="120999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776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21582209569293E-2"/>
          <c:y val="5.8257882094099551E-2"/>
          <c:w val="0.91625600022911047"/>
          <c:h val="0.88348423581180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3-315A-464B-BB48-9402145E55F1}"/>
              </c:ext>
            </c:extLst>
          </c:dPt>
          <c:dPt>
            <c:idx val="4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1-0669-483A-BBE0-A06F8EA97367}"/>
              </c:ext>
            </c:extLst>
          </c:dPt>
          <c:dPt>
            <c:idx val="7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A-315A-464B-BB48-9402145E55F1}"/>
              </c:ext>
            </c:extLst>
          </c:dPt>
          <c:dPt>
            <c:idx val="10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7-33AE-4A1D-8D0B-FEB29A88FA6A}"/>
              </c:ext>
            </c:extLst>
          </c:dPt>
          <c:dPt>
            <c:idx val="13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9-33AE-4A1D-8D0B-FEB29A88FA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Total stay on F/TAF</c:v>
                </c:pt>
                <c:pt idx="1">
                  <c:v>Total F/TDF→F/TAF</c:v>
                </c:pt>
                <c:pt idx="3">
                  <c:v>LDL stay on F/TAF</c:v>
                </c:pt>
                <c:pt idx="4">
                  <c:v>LDL F/TDF→F/TAF</c:v>
                </c:pt>
                <c:pt idx="6">
                  <c:v>HDL stay on F/TAF</c:v>
                </c:pt>
                <c:pt idx="7">
                  <c:v>LDL F/TDF→F/TAF</c:v>
                </c:pt>
                <c:pt idx="9">
                  <c:v>Triglycerides stay on F/TAF</c:v>
                </c:pt>
                <c:pt idx="10">
                  <c:v>Triglycerides F/TDF→F/TAF</c:v>
                </c:pt>
                <c:pt idx="12">
                  <c:v>Glucose stay on F/TAF</c:v>
                </c:pt>
                <c:pt idx="13">
                  <c:v>Glucose F/TDF→F/TAF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181</c:v>
                </c:pt>
                <c:pt idx="1">
                  <c:v>183</c:v>
                </c:pt>
                <c:pt idx="3">
                  <c:v>107</c:v>
                </c:pt>
                <c:pt idx="4">
                  <c:v>106</c:v>
                </c:pt>
                <c:pt idx="6">
                  <c:v>48</c:v>
                </c:pt>
                <c:pt idx="7">
                  <c:v>48</c:v>
                </c:pt>
                <c:pt idx="9">
                  <c:v>105</c:v>
                </c:pt>
                <c:pt idx="10">
                  <c:v>106</c:v>
                </c:pt>
                <c:pt idx="12">
                  <c:v>96</c:v>
                </c:pt>
                <c:pt idx="1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C-4A3B-9DC9-BF571EF0A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F/TDF→F/TAF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15A-464B-BB48-9402145E55F1}"/>
              </c:ext>
            </c:extLst>
          </c:dPt>
          <c:dPt>
            <c:idx val="1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15A-464B-BB48-9402145E55F1}"/>
              </c:ext>
            </c:extLst>
          </c:dPt>
          <c:dPt>
            <c:idx val="3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15A-464B-BB48-9402145E55F1}"/>
              </c:ext>
            </c:extLst>
          </c:dPt>
          <c:dPt>
            <c:idx val="4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669-483A-BBE0-A06F8EA97367}"/>
              </c:ext>
            </c:extLst>
          </c:dPt>
          <c:dPt>
            <c:idx val="6"/>
            <c:invertIfNegative val="0"/>
            <c:bubble3D val="0"/>
            <c:spPr>
              <a:solidFill>
                <a:srgbClr val="00C42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A-464B-BB48-9402145E55F1}"/>
              </c:ext>
            </c:extLst>
          </c:dPt>
          <c:dPt>
            <c:idx val="7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A-464B-BB48-9402145E55F1}"/>
              </c:ext>
            </c:extLst>
          </c:dPt>
          <c:dPt>
            <c:idx val="9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315A-464B-BB48-9402145E55F1}"/>
              </c:ext>
            </c:extLst>
          </c:dPt>
          <c:dPt>
            <c:idx val="10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33AE-4A1D-8D0B-FEB29A88FA6A}"/>
              </c:ext>
            </c:extLst>
          </c:dPt>
          <c:dPt>
            <c:idx val="12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33AE-4A1D-8D0B-FEB29A88FA6A}"/>
              </c:ext>
            </c:extLst>
          </c:dPt>
          <c:dPt>
            <c:idx val="13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33AE-4A1D-8D0B-FEB29A88FA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Total stay on F/TAF</c:v>
                </c:pt>
                <c:pt idx="1">
                  <c:v>Total F/TDF→F/TAF</c:v>
                </c:pt>
                <c:pt idx="3">
                  <c:v>LDL stay on F/TAF</c:v>
                </c:pt>
                <c:pt idx="4">
                  <c:v>LDL F/TDF→F/TAF</c:v>
                </c:pt>
                <c:pt idx="6">
                  <c:v>HDL stay on F/TAF</c:v>
                </c:pt>
                <c:pt idx="7">
                  <c:v>LDL F/TDF→F/TAF</c:v>
                </c:pt>
                <c:pt idx="9">
                  <c:v>Triglycerides stay on F/TAF</c:v>
                </c:pt>
                <c:pt idx="10">
                  <c:v>Triglycerides F/TDF→F/TAF</c:v>
                </c:pt>
                <c:pt idx="12">
                  <c:v>Glucose stay on F/TAF</c:v>
                </c:pt>
                <c:pt idx="13">
                  <c:v>Glucose F/TDF→F/TAF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171</c:v>
                </c:pt>
                <c:pt idx="1">
                  <c:v>159</c:v>
                </c:pt>
                <c:pt idx="3">
                  <c:v>99</c:v>
                </c:pt>
                <c:pt idx="4">
                  <c:v>92</c:v>
                </c:pt>
                <c:pt idx="6">
                  <c:v>48</c:v>
                </c:pt>
                <c:pt idx="7">
                  <c:v>45</c:v>
                </c:pt>
                <c:pt idx="9">
                  <c:v>95</c:v>
                </c:pt>
                <c:pt idx="10">
                  <c:v>87</c:v>
                </c:pt>
                <c:pt idx="12">
                  <c:v>94</c:v>
                </c:pt>
                <c:pt idx="13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C-4A3B-9DC9-BF571EF0A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20997760"/>
        <c:axId val="120999296"/>
        <c:extLst/>
      </c:barChart>
      <c:catAx>
        <c:axId val="12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9296"/>
        <c:crosses val="autoZero"/>
        <c:auto val="1"/>
        <c:lblAlgn val="ctr"/>
        <c:lblOffset val="100"/>
        <c:noMultiLvlLbl val="0"/>
      </c:catAx>
      <c:valAx>
        <c:axId val="120999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7760"/>
        <c:crosses val="autoZero"/>
        <c:crossBetween val="between"/>
        <c:majorUnit val="50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2-AC9C-4935-8457-3131892CA5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TC:HDL stay on F/TAF</c:v>
                </c:pt>
                <c:pt idx="1">
                  <c:v>TC:HDL F/TDF switch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3.71</c:v>
                </c:pt>
                <c:pt idx="1">
                  <c:v>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9-48C6-B00F-7FC9CEF57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 switch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9C-4935-8457-3131892CA5C7}"/>
              </c:ext>
            </c:extLst>
          </c:dPt>
          <c:dPt>
            <c:idx val="1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9C-4935-8457-3131892CA5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TC:HDL stay on F/TAF</c:v>
                </c:pt>
                <c:pt idx="1">
                  <c:v>TC:HDL F/TDF switch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3.55</c:v>
                </c:pt>
                <c:pt idx="1">
                  <c:v>3.48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9-48C6-B00F-7FC9CEF5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6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2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wk 48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7F7F7F"/>
              </a:solidFill>
              <a:ln w="25369">
                <a:noFill/>
              </a:ln>
            </c:spPr>
            <c:extLst>
              <c:ext xmlns:c16="http://schemas.microsoft.com/office/drawing/2014/chart" uri="{C3380CC4-5D6E-409C-BE32-E72D297353CC}">
                <c16:uniqueId val="{00000002-AC9C-4935-8457-3131892CA5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TC:HDL stay on F/TAF</c:v>
                </c:pt>
                <c:pt idx="1">
                  <c:v>TC:HDL F/TDF switch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83.7</c:v>
                </c:pt>
                <c:pt idx="1">
                  <c:v>82.4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9-48C6-B00F-7FC9CEF57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AF4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9C-4935-8457-3131892CA5C7}"/>
              </c:ext>
            </c:extLst>
          </c:dPt>
          <c:dPt>
            <c:idx val="1"/>
            <c:invertIfNegative val="0"/>
            <c:bubble3D val="0"/>
            <c:spPr>
              <a:solidFill>
                <a:srgbClr val="D2D2D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9C-4935-8457-3131892CA5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TC:HDL stay on F/TAF</c:v>
                </c:pt>
                <c:pt idx="1">
                  <c:v>TC:HDL F/TDF switch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82.3</c:v>
                </c:pt>
                <c:pt idx="1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9-48C6-B00F-7FC9CEF5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20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Sheet1!$F$4</c:f>
                <c:numCache>
                  <c:formatCode>General</c:formatCode>
                  <c:ptCount val="1"/>
                  <c:pt idx="0">
                    <c:v>0.41000000000000003</c:v>
                  </c:pt>
                </c:numCache>
              </c:numRef>
            </c:plus>
            <c:minus>
              <c:numRef>
                <c:f>Sheet1!$E$4</c:f>
                <c:numCache>
                  <c:formatCode>General</c:formatCode>
                  <c:ptCount val="1"/>
                  <c:pt idx="0">
                    <c:v>0.38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9-48C6-B00F-7FC9CEF57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 switch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Sheet1!$H$4</c:f>
                <c:numCache>
                  <c:formatCode>General</c:formatCode>
                  <c:ptCount val="1"/>
                  <c:pt idx="0">
                    <c:v>0.44</c:v>
                  </c:pt>
                </c:numCache>
              </c:numRef>
            </c:plus>
            <c:minus>
              <c:numRef>
                <c:f>Sheet1!$G$4</c:f>
                <c:numCache>
                  <c:formatCode>General</c:formatCode>
                  <c:ptCount val="1"/>
                  <c:pt idx="0">
                    <c:v>0.37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9-48C6-B00F-7FC9CEF5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1"/>
          <c:min val="-0.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0.5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21582209569293E-2"/>
          <c:y val="5.8257882094099551E-2"/>
          <c:w val="0.91625600022911047"/>
          <c:h val="0.88348423581180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2"/>
              <c:layout>
                <c:manualLayout>
                  <c:x val="0"/>
                  <c:y val="8.84983707203973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38448296070174E-2"/>
                      <c:h val="4.68348494185159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72C-4A3B-9DC9-BF571EF0A2C2}"/>
                </c:ext>
              </c:extLst>
            </c:dLbl>
            <c:dLbl>
              <c:idx val="4"/>
              <c:layout>
                <c:manualLayout>
                  <c:x val="0"/>
                  <c:y val="7.3808946107452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7016434596989E-2"/>
                      <c:h val="4.46535333884467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FD-44BE-9FF6-B1DEE840FD5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Sheet1!$F$7:$F$11</c:f>
                <c:numCache>
                  <c:formatCode>General</c:formatCode>
                  <c:ptCount val="5"/>
                  <c:pt idx="0">
                    <c:v>17</c:v>
                  </c:pt>
                  <c:pt idx="1">
                    <c:v>15</c:v>
                  </c:pt>
                  <c:pt idx="2">
                    <c:v>5</c:v>
                  </c:pt>
                  <c:pt idx="3">
                    <c:v>28</c:v>
                  </c:pt>
                  <c:pt idx="4">
                    <c:v>6</c:v>
                  </c:pt>
                </c:numCache>
              </c:numRef>
            </c:plus>
            <c:minus>
              <c:numRef>
                <c:f>Sheet1!$E$7:$E$11</c:f>
                <c:numCache>
                  <c:formatCode>General</c:formatCode>
                  <c:ptCount val="5"/>
                  <c:pt idx="0">
                    <c:v>16</c:v>
                  </c:pt>
                  <c:pt idx="1">
                    <c:v>14</c:v>
                  </c:pt>
                  <c:pt idx="2">
                    <c:v>4</c:v>
                  </c:pt>
                  <c:pt idx="3">
                    <c:v>26</c:v>
                  </c:pt>
                  <c:pt idx="4">
                    <c:v>7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0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C-4A3B-9DC9-BF571EF0A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F/TDF→F/TAF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2348135727495838E-16"/>
                  <c:y val="5.8997365326319308E-3"/>
                </c:manualLayout>
              </c:layout>
              <c:numFmt formatCode="#,##0" sourceLinked="0"/>
              <c:spPr>
                <a:solidFill>
                  <a:schemeClr val="bg1"/>
                </a:solidFill>
                <a:ln w="25369">
                  <a:noFill/>
                </a:ln>
              </c:spPr>
              <c:txPr>
                <a:bodyPr rot="0" spcFirstLastPara="1" vertOverflow="ellipsis" vert="horz" wrap="none" lIns="38100" tIns="0" rIns="38100" bIns="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9880146567081381E-2"/>
                      <c:h val="4.38849811521999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72C-4A3B-9DC9-BF571EF0A2C2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Sheet1!$H$7:$H$11</c:f>
                <c:numCache>
                  <c:formatCode>General</c:formatCode>
                  <c:ptCount val="5"/>
                  <c:pt idx="0">
                    <c:v>-16</c:v>
                  </c:pt>
                  <c:pt idx="1">
                    <c:v>15</c:v>
                  </c:pt>
                  <c:pt idx="2">
                    <c:v>5</c:v>
                  </c:pt>
                  <c:pt idx="3">
                    <c:v>30</c:v>
                  </c:pt>
                  <c:pt idx="4">
                    <c:v>7</c:v>
                  </c:pt>
                </c:numCache>
              </c:numRef>
            </c:plus>
            <c:minus>
              <c:numRef>
                <c:f>Sheet1!$G$7:$G$11</c:f>
                <c:numCache>
                  <c:formatCode>General</c:formatCode>
                  <c:ptCount val="5"/>
                  <c:pt idx="0">
                    <c:v>-17</c:v>
                  </c:pt>
                  <c:pt idx="1">
                    <c:v>11</c:v>
                  </c:pt>
                  <c:pt idx="2">
                    <c:v>5</c:v>
                  </c:pt>
                  <c:pt idx="3">
                    <c:v>22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22</c:v>
                </c:pt>
                <c:pt idx="1">
                  <c:v>13</c:v>
                </c:pt>
                <c:pt idx="2">
                  <c:v>3</c:v>
                </c:pt>
                <c:pt idx="3">
                  <c:v>16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C-4A3B-9DC9-BF571EF0A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997760"/>
        <c:axId val="120999296"/>
        <c:extLst/>
      </c:barChart>
      <c:catAx>
        <c:axId val="12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9296"/>
        <c:crosses val="autoZero"/>
        <c:auto val="1"/>
        <c:lblAlgn val="ctr"/>
        <c:lblOffset val="100"/>
        <c:noMultiLvlLbl val="0"/>
      </c:catAx>
      <c:valAx>
        <c:axId val="120999296"/>
        <c:scaling>
          <c:orientation val="minMax"/>
          <c:max val="50"/>
          <c:min val="-2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776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Sheet1!$F$4</c:f>
                <c:numCache>
                  <c:formatCode>General</c:formatCode>
                  <c:ptCount val="1"/>
                  <c:pt idx="0">
                    <c:v>0.86000000000000032</c:v>
                  </c:pt>
                </c:numCache>
              </c:numRef>
            </c:plus>
            <c:minus>
              <c:numRef>
                <c:f>Sheet1!$E$4</c:f>
                <c:numCache>
                  <c:formatCode>General</c:formatCode>
                  <c:ptCount val="1"/>
                  <c:pt idx="0">
                    <c:v>0.68000000000000016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9-48C6-B00F-7FC9CEF57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 switch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Sheet1!$H$4</c:f>
                <c:numCache>
                  <c:formatCode>General</c:formatCode>
                  <c:ptCount val="1"/>
                  <c:pt idx="0">
                    <c:v>0.85999999999999988</c:v>
                  </c:pt>
                </c:numCache>
              </c:numRef>
            </c:plus>
            <c:minus>
              <c:numRef>
                <c:f>Sheet1!$G$4</c:f>
                <c:numCache>
                  <c:formatCode>General</c:formatCode>
                  <c:ptCount val="1"/>
                  <c:pt idx="0">
                    <c:v>0.66999999999999993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9-48C6-B00F-7FC9CEF5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6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2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21582209569293E-2"/>
          <c:y val="5.8257882094099551E-2"/>
          <c:w val="0.91625600022911047"/>
          <c:h val="0.88348423581180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2"/>
              <c:layout>
                <c:manualLayout>
                  <c:x val="6.2175962143088371E-8"/>
                  <c:y val="-3.2448318656383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938448296070174E-2"/>
                      <c:h val="4.68348494185159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72C-4A3B-9DC9-BF571EF0A2C2}"/>
                </c:ext>
              </c:extLst>
            </c:dLbl>
            <c:dLbl>
              <c:idx val="4"/>
              <c:layout>
                <c:manualLayout>
                  <c:x val="-1.1581175439244927E-16"/>
                  <c:y val="-2.654881439684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69-483A-BBE0-A06F8EA9736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no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Sheet1!$F$7:$F$11</c:f>
                <c:numCache>
                  <c:formatCode>General</c:formatCode>
                  <c:ptCount val="5"/>
                  <c:pt idx="0">
                    <c:v>26</c:v>
                  </c:pt>
                  <c:pt idx="1">
                    <c:v>22</c:v>
                  </c:pt>
                  <c:pt idx="2">
                    <c:v>9</c:v>
                  </c:pt>
                  <c:pt idx="3">
                    <c:v>51</c:v>
                  </c:pt>
                  <c:pt idx="4">
                    <c:v>7</c:v>
                  </c:pt>
                </c:numCache>
              </c:numRef>
            </c:plus>
            <c:minus>
              <c:numRef>
                <c:f>Sheet1!$E$7:$E$11</c:f>
                <c:numCache>
                  <c:formatCode>General</c:formatCode>
                  <c:ptCount val="5"/>
                  <c:pt idx="0">
                    <c:v>24</c:v>
                  </c:pt>
                  <c:pt idx="1">
                    <c:v>21</c:v>
                  </c:pt>
                  <c:pt idx="2">
                    <c:v>7</c:v>
                  </c:pt>
                  <c:pt idx="3">
                    <c:v>29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181</c:v>
                </c:pt>
                <c:pt idx="1">
                  <c:v>107</c:v>
                </c:pt>
                <c:pt idx="2">
                  <c:v>48</c:v>
                </c:pt>
                <c:pt idx="3">
                  <c:v>105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C-4A3B-9DC9-BF571EF0A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F/TDF→F/TAF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2175962258900115E-8"/>
                  <c:y val="-3.2448550929475725E-2"/>
                </c:manualLayout>
              </c:layout>
              <c:numFmt formatCode="#,##0" sourceLinked="0"/>
              <c:spPr>
                <a:solidFill>
                  <a:schemeClr val="bg1"/>
                </a:solidFill>
                <a:ln w="25369">
                  <a:noFill/>
                </a:ln>
              </c:spPr>
              <c:txPr>
                <a:bodyPr rot="0" spcFirstLastPara="1" vertOverflow="ellipsis" vert="horz" wrap="none" lIns="38100" tIns="0" rIns="38100" bIns="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9880146567081381E-2"/>
                      <c:h val="4.38849811521999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72C-4A3B-9DC9-BF571EF0A2C2}"/>
                </c:ext>
              </c:extLst>
            </c:dLbl>
            <c:dLbl>
              <c:idx val="4"/>
              <c:layout>
                <c:manualLayout>
                  <c:x val="0"/>
                  <c:y val="-2.9498682663159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69-483A-BBE0-A06F8EA97367}"/>
                </c:ext>
              </c:extLst>
            </c:dLbl>
            <c:numFmt formatCode="#,##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0" rIns="38100" bIns="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Sheet1!$H$7:$H$11</c:f>
                <c:numCache>
                  <c:formatCode>General</c:formatCode>
                  <c:ptCount val="5"/>
                  <c:pt idx="0">
                    <c:v>26</c:v>
                  </c:pt>
                  <c:pt idx="1">
                    <c:v>25</c:v>
                  </c:pt>
                  <c:pt idx="2">
                    <c:v>10</c:v>
                  </c:pt>
                  <c:pt idx="3">
                    <c:v>51</c:v>
                  </c:pt>
                  <c:pt idx="4">
                    <c:v>7</c:v>
                  </c:pt>
                </c:numCache>
              </c:numRef>
            </c:plus>
            <c:minus>
              <c:numRef>
                <c:f>Sheet1!$G$7:$G$11</c:f>
                <c:numCache>
                  <c:formatCode>General</c:formatCode>
                  <c:ptCount val="5"/>
                  <c:pt idx="0">
                    <c:v>23</c:v>
                  </c:pt>
                  <c:pt idx="1">
                    <c:v>18</c:v>
                  </c:pt>
                  <c:pt idx="2">
                    <c:v>7</c:v>
                  </c:pt>
                  <c:pt idx="3">
                    <c:v>31</c:v>
                  </c:pt>
                  <c:pt idx="4">
                    <c:v>6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LDL</c:v>
                </c:pt>
                <c:pt idx="2">
                  <c:v>HDL</c:v>
                </c:pt>
                <c:pt idx="3">
                  <c:v>Triglycerides</c:v>
                </c:pt>
                <c:pt idx="4">
                  <c:v>Glucose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183</c:v>
                </c:pt>
                <c:pt idx="1">
                  <c:v>106</c:v>
                </c:pt>
                <c:pt idx="2">
                  <c:v>48</c:v>
                </c:pt>
                <c:pt idx="3">
                  <c:v>106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C-4A3B-9DC9-BF571EF0A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997760"/>
        <c:axId val="120999296"/>
        <c:extLst/>
      </c:barChart>
      <c:catAx>
        <c:axId val="12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9296"/>
        <c:crosses val="autoZero"/>
        <c:auto val="1"/>
        <c:lblAlgn val="ctr"/>
        <c:lblOffset val="100"/>
        <c:noMultiLvlLbl val="0"/>
      </c:catAx>
      <c:valAx>
        <c:axId val="120999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99776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9064247403858"/>
          <c:y val="5.5177414874214799E-2"/>
          <c:w val="0.70708423675301457"/>
          <c:h val="0.8866953013000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stay on F/TAF</c:v>
                </c:pt>
              </c:strCache>
            </c:strRef>
          </c:tx>
          <c:spPr>
            <a:solidFill>
              <a:srgbClr val="00C42A"/>
            </a:solidFill>
            <a:ln w="25369"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2.072997199279468E-2"/>
                </c:manualLayout>
              </c:layout>
              <c:spPr>
                <a:solidFill>
                  <a:schemeClr val="bg1"/>
                </a:solidFill>
                <a:ln w="25369">
                  <a:noFill/>
                </a:ln>
              </c:spPr>
              <c:txPr>
                <a:bodyPr rot="0" spcFirstLastPara="1" vertOverflow="ellipsis" vert="horz" wrap="non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0271558575620305"/>
                      <c:h val="0.10793541448046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CC-430C-A43B-0B8648FAA17B}"/>
                </c:ext>
              </c:extLst>
            </c:dLbl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Sheet1!$F$4</c:f>
                <c:numCache>
                  <c:formatCode>General</c:formatCode>
                  <c:ptCount val="1"/>
                  <c:pt idx="0">
                    <c:v>0.41000000000000003</c:v>
                  </c:pt>
                </c:numCache>
              </c:numRef>
            </c:plus>
            <c:minus>
              <c:numRef>
                <c:f>Sheet1!$E$4</c:f>
                <c:numCache>
                  <c:formatCode>General</c:formatCode>
                  <c:ptCount val="1"/>
                  <c:pt idx="0">
                    <c:v>0.38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9-48C6-B00F-7FC9CEF57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F/TDF switch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0046424857643853E-2"/>
                </c:manualLayout>
              </c:layout>
              <c:numFmt formatCode="#,##0.00" sourceLinked="0"/>
              <c:spPr>
                <a:solidFill>
                  <a:schemeClr val="bg1"/>
                </a:solidFill>
                <a:ln w="25369">
                  <a:noFill/>
                </a:ln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6612944869025481"/>
                      <c:h val="0.115490459227743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DCC-430C-A43B-0B8648FAA17B}"/>
                </c:ext>
              </c:extLst>
            </c:dLbl>
            <c:numFmt formatCode="#,##0.00" sourceLinked="0"/>
            <c:spPr>
              <a:solidFill>
                <a:schemeClr val="bg1"/>
              </a:solidFill>
              <a:ln w="25369">
                <a:noFill/>
              </a:ln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Sheet1!$H$4</c:f>
                <c:numCache>
                  <c:formatCode>General</c:formatCode>
                  <c:ptCount val="1"/>
                  <c:pt idx="0">
                    <c:v>0.44</c:v>
                  </c:pt>
                </c:numCache>
              </c:numRef>
            </c:plus>
            <c:minus>
              <c:numRef>
                <c:f>Sheet1!$G$4</c:f>
                <c:numCache>
                  <c:formatCode>General</c:formatCode>
                  <c:ptCount val="1"/>
                  <c:pt idx="0">
                    <c:v>0.37</c:v>
                  </c:pt>
                </c:numCache>
              </c:numRef>
            </c:minus>
            <c:spPr>
              <a:ln w="9525"/>
            </c:spPr>
          </c:errBars>
          <c:cat>
            <c:strRef>
              <c:f>Sheet1!$A$2</c:f>
              <c:strCache>
                <c:ptCount val="1"/>
                <c:pt idx="0">
                  <c:v>TC:HDL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9-48C6-B00F-7FC9CEF5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211520"/>
        <c:axId val="121233792"/>
      </c:barChart>
      <c:catAx>
        <c:axId val="1212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6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33792"/>
        <c:crosses val="autoZero"/>
        <c:auto val="1"/>
        <c:lblAlgn val="ctr"/>
        <c:lblOffset val="100"/>
        <c:noMultiLvlLbl val="0"/>
      </c:catAx>
      <c:valAx>
        <c:axId val="121233792"/>
        <c:scaling>
          <c:orientation val="minMax"/>
          <c:max val="1"/>
          <c:min val="-0.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211520"/>
        <c:crosses val="autoZero"/>
        <c:crossBetween val="between"/>
        <c:majorUnit val="0.5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5:24:28.532" idx="2">
    <p:pos x="10" y="10"/>
    <p:text>Comment from Mindy: include drug relatedness for deaths</p:text>
    <p:extLst>
      <p:ext uri="{C676402C-5697-4E1C-873F-D02D1690AC5C}">
        <p15:threadingInfo xmlns:p15="http://schemas.microsoft.com/office/powerpoint/2012/main" timeZoneBias="420"/>
      </p:ext>
    </p:extLst>
  </p:cm>
  <p:cm authorId="1" dt="2021-06-22T15:48:58.178" idx="4">
    <p:pos x="10" y="106"/>
    <p:text>done</p:text>
    <p:extLst>
      <p:ext uri="{C676402C-5697-4E1C-873F-D02D1690AC5C}">
        <p15:threadingInfo xmlns:p15="http://schemas.microsoft.com/office/powerpoint/2012/main" timeZoneBias="420">
          <p15:parentCm authorId="1" idx="2"/>
        </p15:threadingInfo>
      </p:ext>
    </p:extLst>
  </p:cm>
  <p:cm authorId="1" dt="2021-06-22T15:42:01.497" idx="3">
    <p:pos x="106" y="106"/>
    <p:text>From Gilead Biostatistics: For the randomized phase, suggest use "Discontinued Study".  Discontinue Study (532 [19.7%] for F/TAF, 484 [18.0%] for F/TDF). Completed Blinded Phase ( 2162 [80.3%] for F/TAF, 2209 [82.0%] for F/TDF).</p:text>
    <p:extLst>
      <p:ext uri="{C676402C-5697-4E1C-873F-D02D1690AC5C}">
        <p15:threadingInfo xmlns:p15="http://schemas.microsoft.com/office/powerpoint/2012/main" timeZoneBias="420"/>
      </p:ext>
    </p:extLst>
  </p:cm>
  <p:cm authorId="1" dt="2021-06-22T15:49:02.172" idx="5">
    <p:pos x="106" y="202"/>
    <p:text>done</p:text>
    <p:extLst>
      <p:ext uri="{C676402C-5697-4E1C-873F-D02D1690AC5C}">
        <p15:threadingInfo xmlns:p15="http://schemas.microsoft.com/office/powerpoint/2012/main" timeZoneBias="420">
          <p15:parentCm authorId="1" idx="3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6:10:17.687" idx="11">
    <p:pos x="10" y="10"/>
    <p:text>Note to Christoph: I will provide you with details about the 2 false positive cases before the conference.</p:text>
    <p:extLst>
      <p:ext uri="{C676402C-5697-4E1C-873F-D02D1690AC5C}">
        <p15:threadingInfo xmlns:p15="http://schemas.microsoft.com/office/powerpoint/2012/main" timeZoneBias="420"/>
      </p:ext>
    </p:extLst>
  </p:cm>
  <p:cm authorId="1" dt="2021-06-22T16:30:11.428" idx="12">
    <p:pos x="106" y="106"/>
    <p:text>Note to Christoph: indidence rate P value is &gt;0.5 for open label phase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5:51:15.986" idx="6">
    <p:pos x="10" y="10"/>
    <p:text>Note to Christoph: The P values for BMD are a comparison of absolute BMD, whereas our prior presentations have compared percent change in BMD.  This, in addition to a smaller N in the OL phase, likely explains why these P values are not significant.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5:56:35.877" idx="7">
    <p:pos x="625" y="3640"/>
    <p:text>Christoph: I added a summary bullet per a Gilead reviewer's suggestion, feel free to delete if you don't like it.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6:02:15.107" idx="8">
    <p:pos x="6258" y="3709"/>
    <p:text>Christoph: again, feel free to keep or remove the summary bullet point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6:04:07.847" idx="9">
    <p:pos x="6478" y="3733"/>
    <p:text>Christoph: again, feel free to keep or discard the summary bullet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2T16:08:01.528" idx="10">
    <p:pos x="10" y="10"/>
    <p:text>Comment to Christoph: because we are looking at median absolute values in the bar charts and median change per participant below, the values are not subtractive (in case you are asked).</p:text>
    <p:extLst>
      <p:ext uri="{C676402C-5697-4E1C-873F-D02D1690AC5C}">
        <p15:threadingInfo xmlns:p15="http://schemas.microsoft.com/office/powerpoint/2012/main" timeZoneBias="4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4705C-89A3-4E28-98A1-1667EF686707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46D11-8C39-4133-BBF0-2100684E0F6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-58738" y="220663"/>
            <a:ext cx="7127876" cy="4010025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2054073" y="3730037"/>
            <a:ext cx="188218" cy="463412"/>
          </a:xfrm>
          <a:prstGeom prst="rect">
            <a:avLst/>
          </a:prstGeom>
          <a:noFill/>
        </p:spPr>
        <p:txBody>
          <a:bodyPr wrap="none" lIns="93167" tIns="46585" rIns="93167" bIns="46585" rtlCol="0">
            <a:spAutoFit/>
          </a:bodyPr>
          <a:lstStyle/>
          <a:p>
            <a:pPr marL="0" marR="0" lvl="0" indent="0" algn="l" defTabSz="9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923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820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7559-B3B0-45DA-A913-E02DE51FD03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27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7559-B3B0-45DA-A913-E02DE51FD0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24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7559-B3B0-45DA-A913-E02DE51FD03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40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782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986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087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932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090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121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439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F40618-31C6-4E7B-BEE4-A03192FE14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480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7559-B3B0-45DA-A913-E02DE51FD03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8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600"/>
              </a:spcBef>
              <a:buClr>
                <a:srgbClr val="A50021"/>
              </a:buClr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‹Nr.›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0676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924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524" y="3581402"/>
            <a:ext cx="12188952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1524" y="3429000"/>
            <a:ext cx="12188952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1524" y="3516313"/>
            <a:ext cx="12188952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501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6.xm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4.xm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5.xml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dirty="0"/>
              <a:t>Outcomes of Participants Switching from F/TDF to F/TAF for PrEP: Week 48 Results from the DISCOVER Open Label Phase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E90357-6FEE-4F10-92A3-2709CF228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800" b="1" dirty="0"/>
              <a:t>Christoph Spinner,</a:t>
            </a:r>
            <a:r>
              <a:rPr lang="en-US" sz="1800" b="1" baseline="30000" dirty="0"/>
              <a:t>1</a:t>
            </a:r>
            <a:r>
              <a:rPr lang="en-US" sz="1800" b="1" dirty="0"/>
              <a:t> Ann Avery,</a:t>
            </a:r>
            <a:r>
              <a:rPr lang="en-US" sz="1800" b="1" baseline="30000" dirty="0"/>
              <a:t>2</a:t>
            </a:r>
            <a:r>
              <a:rPr lang="en-US" sz="1800" b="1" dirty="0"/>
              <a:t> Jason A. Flamm,</a:t>
            </a:r>
            <a:r>
              <a:rPr lang="en-US" sz="1800" b="1" baseline="30000" dirty="0"/>
              <a:t>3</a:t>
            </a:r>
            <a:r>
              <a:rPr lang="en-US" sz="1800" b="1" dirty="0"/>
              <a:t> Gordon Crofoot,</a:t>
            </a:r>
            <a:r>
              <a:rPr lang="en-US" sz="1800" b="1" baseline="30000" dirty="0"/>
              <a:t>4</a:t>
            </a:r>
            <a:r>
              <a:rPr lang="en-US" sz="1800" b="1" dirty="0"/>
              <a:t> Cynthia Brinson,</a:t>
            </a:r>
            <a:r>
              <a:rPr lang="en-US" sz="1800" b="1" baseline="30000" dirty="0"/>
              <a:t>5</a:t>
            </a:r>
            <a:r>
              <a:rPr lang="en-US" sz="1800" b="1" dirty="0"/>
              <a:t> </a:t>
            </a:r>
            <a:br>
              <a:rPr lang="en-US" sz="1800" b="1" dirty="0"/>
            </a:br>
            <a:r>
              <a:rPr lang="en-US" sz="1800" b="1" dirty="0"/>
              <a:t>Gitte Kronborg,</a:t>
            </a:r>
            <a:r>
              <a:rPr lang="en-US" sz="1800" b="1" baseline="30000" dirty="0"/>
              <a:t>6</a:t>
            </a:r>
            <a:r>
              <a:rPr lang="en-US" sz="1800" b="1" dirty="0"/>
              <a:t> Edwin DeJesus,</a:t>
            </a:r>
            <a:r>
              <a:rPr lang="en-US" sz="1800" b="1" baseline="30000" dirty="0"/>
              <a:t>7</a:t>
            </a:r>
            <a:r>
              <a:rPr lang="en-US" sz="1800" b="1" dirty="0"/>
              <a:t> Christoph Carter,</a:t>
            </a:r>
            <a:r>
              <a:rPr lang="en-US" sz="1800" b="1" baseline="30000" dirty="0"/>
              <a:t>8</a:t>
            </a:r>
            <a:r>
              <a:rPr lang="en-US" sz="1800" b="1" dirty="0"/>
              <a:t> Alex Kintu,</a:t>
            </a:r>
            <a:r>
              <a:rPr lang="en-US" sz="1800" b="1" baseline="30000" dirty="0"/>
              <a:t>8</a:t>
            </a:r>
            <a:r>
              <a:rPr lang="en-US" sz="1800" b="1" dirty="0"/>
              <a:t> Yongwu Shao,</a:t>
            </a:r>
            <a:r>
              <a:rPr lang="en-US" sz="1800" b="1" baseline="30000" dirty="0"/>
              <a:t>8</a:t>
            </a:r>
            <a:r>
              <a:rPr lang="en-US" sz="1800" b="1" dirty="0"/>
              <a:t> </a:t>
            </a:r>
            <a:br>
              <a:rPr lang="en-US" sz="1800" b="1" dirty="0"/>
            </a:br>
            <a:r>
              <a:rPr lang="en-US" sz="1800" b="1" dirty="0"/>
              <a:t>Ramin Ebrahimi,</a:t>
            </a:r>
            <a:r>
              <a:rPr lang="en-US" sz="1800" b="1" baseline="30000" dirty="0"/>
              <a:t>8</a:t>
            </a:r>
            <a:r>
              <a:rPr lang="en-US" sz="1800" b="1" dirty="0"/>
              <a:t> Moupali Das,</a:t>
            </a:r>
            <a:r>
              <a:rPr lang="en-US" sz="1800" b="1" baseline="30000" dirty="0"/>
              <a:t>8</a:t>
            </a:r>
            <a:r>
              <a:rPr lang="en-US" sz="1800" b="1" dirty="0"/>
              <a:t> Jared Baeten,</a:t>
            </a:r>
            <a:r>
              <a:rPr lang="en-US" sz="1800" b="1" baseline="30000" dirty="0"/>
              <a:t>8</a:t>
            </a:r>
            <a:r>
              <a:rPr lang="en-US" sz="1800" b="1" dirty="0"/>
              <a:t> Amanda Clarke</a:t>
            </a:r>
            <a:r>
              <a:rPr lang="en-US" sz="1800" b="1" baseline="30000" dirty="0"/>
              <a:t>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855C7-A284-4665-996D-7AB595F4AD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en-US" sz="1400" baseline="30000" dirty="0"/>
              <a:t>1</a:t>
            </a:r>
            <a:r>
              <a:rPr lang="en-US" sz="1400" dirty="0"/>
              <a:t>Technical University of Munich, School of Medicine, Munich, Germany; </a:t>
            </a:r>
            <a:r>
              <a:rPr lang="en-US" sz="1400" baseline="30000" dirty="0"/>
              <a:t>2</a:t>
            </a:r>
            <a:r>
              <a:rPr lang="en-US" sz="1400" dirty="0"/>
              <a:t>MetroHealth Medical Center, Cleveland, OH, USA; </a:t>
            </a:r>
            <a:r>
              <a:rPr lang="en-US" sz="1400" baseline="30000" dirty="0"/>
              <a:t>3</a:t>
            </a:r>
            <a:r>
              <a:rPr lang="en-US" sz="1400" dirty="0"/>
              <a:t>Kaiser Permanente Medical Group, Sacramento, CA, USA; </a:t>
            </a:r>
            <a:r>
              <a:rPr lang="en-US" sz="1400" baseline="30000" dirty="0"/>
              <a:t>4</a:t>
            </a:r>
            <a:r>
              <a:rPr lang="en-US" sz="1400" dirty="0"/>
              <a:t>The </a:t>
            </a:r>
            <a:r>
              <a:rPr lang="en-US" sz="1400" dirty="0" err="1"/>
              <a:t>Crofoot</a:t>
            </a:r>
            <a:r>
              <a:rPr lang="en-US" sz="1400" dirty="0"/>
              <a:t> Research Center, Houston, TX, USA; </a:t>
            </a:r>
            <a:r>
              <a:rPr lang="en-US" sz="1400" baseline="30000" dirty="0"/>
              <a:t>5</a:t>
            </a:r>
            <a:r>
              <a:rPr lang="en-US" sz="1400" dirty="0"/>
              <a:t>Central Texas Clinical Research, Austin, TX, USA; </a:t>
            </a:r>
            <a:r>
              <a:rPr lang="en-US" sz="1400" baseline="30000" dirty="0"/>
              <a:t>6</a:t>
            </a:r>
            <a:r>
              <a:rPr lang="en-US" sz="1400" dirty="0"/>
              <a:t>Hvidovre Hospital, Hvidovre, Denmark; </a:t>
            </a:r>
            <a:r>
              <a:rPr lang="en-US" sz="1400" baseline="30000" dirty="0"/>
              <a:t>7</a:t>
            </a:r>
            <a:r>
              <a:rPr lang="en-US" sz="1400" dirty="0"/>
              <a:t>Orlando Immunology Center, Orlando, FL, USA; </a:t>
            </a:r>
            <a:r>
              <a:rPr lang="en-US" sz="1400" baseline="30000" dirty="0"/>
              <a:t>8</a:t>
            </a:r>
            <a:r>
              <a:rPr lang="en-US" sz="1400" dirty="0"/>
              <a:t>Gilead Sciences, Inc., Foster City, CA, USA; </a:t>
            </a:r>
            <a:r>
              <a:rPr lang="en-US" sz="1400" baseline="30000" dirty="0"/>
              <a:t>9</a:t>
            </a:r>
            <a:r>
              <a:rPr lang="en-US" sz="1400" dirty="0"/>
              <a:t>Sexual Health and Clinical Trials, Royal Sussex County Hospital, Brighton, UK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470E25-86CB-4981-962E-8252BCC171F5}"/>
              </a:ext>
            </a:extLst>
          </p:cNvPr>
          <p:cNvSpPr txBox="1"/>
          <p:nvPr/>
        </p:nvSpPr>
        <p:spPr>
          <a:xfrm>
            <a:off x="4621082" y="6550223"/>
            <a:ext cx="294984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IAS2021, 18–21 July: Oral 02325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0166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A11AD5B-1B87-44AD-A080-BB8E52386D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282276"/>
              </p:ext>
            </p:extLst>
          </p:nvPr>
        </p:nvGraphicFramePr>
        <p:xfrm>
          <a:off x="6557328" y="1484882"/>
          <a:ext cx="4775200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Prism 9" r:id="rId4" imgW="4302181" imgH="3697684" progId="Prism9.Document">
                  <p:embed/>
                </p:oleObj>
              </mc:Choice>
              <mc:Fallback>
                <p:oleObj name="Prism 9" r:id="rId4" imgW="4302181" imgH="3697684" progId="Prism9.Document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A11AD5B-1B87-44AD-A080-BB8E52386D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57328" y="1484882"/>
                        <a:ext cx="4775200" cy="410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1001FE16-BE64-4BA3-BF59-4BF8BF19BF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705788"/>
              </p:ext>
            </p:extLst>
          </p:nvPr>
        </p:nvGraphicFramePr>
        <p:xfrm>
          <a:off x="1087438" y="1484882"/>
          <a:ext cx="5183187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Prism 9" r:id="rId6" imgW="4669880" imgH="3697684" progId="Prism9.Document">
                  <p:embed/>
                </p:oleObj>
              </mc:Choice>
              <mc:Fallback>
                <p:oleObj name="Prism 9" r:id="rId6" imgW="4669880" imgH="3697684" progId="Prism9.Document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1001FE16-BE64-4BA3-BF59-4BF8BF19BF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87438" y="1484882"/>
                        <a:ext cx="5183187" cy="410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2"/>
            <a:ext cx="10800079" cy="787400"/>
          </a:xfrm>
        </p:spPr>
        <p:txBody>
          <a:bodyPr/>
          <a:lstStyle/>
          <a:p>
            <a:r>
              <a:rPr lang="en-US" dirty="0"/>
              <a:t>Renal Function: Markers of Proximal Renal Tubule Dysfunction</a:t>
            </a:r>
            <a:br>
              <a:rPr lang="en-US" sz="2600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Through OL Week 48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A6892-B6F6-41AD-A3E6-F5E4D95ED0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*p &lt;0.0001, from CMH test with row mean scores to compare 2 study arms. </a:t>
            </a:r>
            <a:endParaRPr lang="en-US" sz="12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D1BCB3-8256-4BD9-B51C-5A550F63F472}"/>
              </a:ext>
            </a:extLst>
          </p:cNvPr>
          <p:cNvGrpSpPr/>
          <p:nvPr/>
        </p:nvGrpSpPr>
        <p:grpSpPr>
          <a:xfrm>
            <a:off x="4606367" y="1208801"/>
            <a:ext cx="3473984" cy="219209"/>
            <a:chOff x="4597022" y="1283957"/>
            <a:chExt cx="3473984" cy="21920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10B4BC5-F33B-4DE4-B06E-DF726858196D}"/>
                </a:ext>
              </a:extLst>
            </p:cNvPr>
            <p:cNvGrpSpPr/>
            <p:nvPr/>
          </p:nvGrpSpPr>
          <p:grpSpPr>
            <a:xfrm>
              <a:off x="6543879" y="1283957"/>
              <a:ext cx="1527127" cy="215444"/>
              <a:chOff x="1209558" y="5449082"/>
              <a:chExt cx="1527127" cy="21544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821136-D800-4C87-8F12-8EBCD9C5BB1F}"/>
                  </a:ext>
                </a:extLst>
              </p:cNvPr>
              <p:cNvSpPr txBox="1"/>
              <p:nvPr/>
            </p:nvSpPr>
            <p:spPr>
              <a:xfrm>
                <a:off x="1567006" y="5449082"/>
                <a:ext cx="11696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F/TDF→F/TAF</a:t>
                </a: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F258DA9-2024-4233-A8DD-D8E62F6F061E}"/>
                  </a:ext>
                </a:extLst>
              </p:cNvPr>
              <p:cNvGrpSpPr/>
              <p:nvPr/>
            </p:nvGrpSpPr>
            <p:grpSpPr>
              <a:xfrm>
                <a:off x="1209558" y="5502772"/>
                <a:ext cx="274320" cy="108065"/>
                <a:chOff x="1209558" y="5539781"/>
                <a:chExt cx="274320" cy="108065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772F260F-F70F-4BA6-937C-6396858D0A32}"/>
                    </a:ext>
                  </a:extLst>
                </p:cNvPr>
                <p:cNvSpPr/>
                <p:nvPr/>
              </p:nvSpPr>
              <p:spPr bwMode="auto">
                <a:xfrm>
                  <a:off x="1292686" y="5539781"/>
                  <a:ext cx="108065" cy="108065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7D9CB2C7-3BEC-4438-9882-A2DC7E93A3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593813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0241DCD-D892-477E-8044-A4A2DF097C19}"/>
                </a:ext>
              </a:extLst>
            </p:cNvPr>
            <p:cNvGrpSpPr/>
            <p:nvPr/>
          </p:nvGrpSpPr>
          <p:grpSpPr>
            <a:xfrm>
              <a:off x="4597022" y="1287722"/>
              <a:ext cx="1498273" cy="215444"/>
              <a:chOff x="1209558" y="5691542"/>
              <a:chExt cx="1498273" cy="215444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580AAFC-8D24-400F-87D3-17FFF95DA9EC}"/>
                  </a:ext>
                </a:extLst>
              </p:cNvPr>
              <p:cNvGrpSpPr/>
              <p:nvPr/>
            </p:nvGrpSpPr>
            <p:grpSpPr>
              <a:xfrm>
                <a:off x="1209558" y="5745232"/>
                <a:ext cx="274320" cy="108065"/>
                <a:chOff x="1209558" y="5745232"/>
                <a:chExt cx="274320" cy="108065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2D63BD2A-24D8-41F4-9C71-0F9EEA644B07}"/>
                    </a:ext>
                  </a:extLst>
                </p:cNvPr>
                <p:cNvSpPr/>
                <p:nvPr/>
              </p:nvSpPr>
              <p:spPr bwMode="auto">
                <a:xfrm>
                  <a:off x="1292686" y="5745232"/>
                  <a:ext cx="108065" cy="108065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C3C4409F-56F1-4CD4-9446-40F7686268D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799264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C1D28C-AECF-4378-9B1C-DC996B9F8632}"/>
                  </a:ext>
                </a:extLst>
              </p:cNvPr>
              <p:cNvSpPr txBox="1"/>
              <p:nvPr/>
            </p:nvSpPr>
            <p:spPr>
              <a:xfrm>
                <a:off x="1567006" y="5691542"/>
                <a:ext cx="11408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Stay on F/TAF</a:t>
                </a: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2BD2EAF-CCA4-49AE-89C8-D7A5E9B0CFEA}"/>
              </a:ext>
            </a:extLst>
          </p:cNvPr>
          <p:cNvSpPr txBox="1"/>
          <p:nvPr/>
        </p:nvSpPr>
        <p:spPr>
          <a:xfrm>
            <a:off x="389595" y="5447676"/>
            <a:ext cx="145277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r>
              <a:rPr lang="en-US" sz="1400" dirty="0"/>
              <a:t>Stay on F/TAF, n=</a:t>
            </a:r>
          </a:p>
          <a:p>
            <a:pPr algn="r"/>
            <a:r>
              <a:rPr lang="en-US" sz="1400" dirty="0"/>
              <a:t>F/TDF→F/TAF, n=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A8849C-7852-48F7-BBB1-C5BC80CDEFC1}"/>
              </a:ext>
            </a:extLst>
          </p:cNvPr>
          <p:cNvSpPr txBox="1"/>
          <p:nvPr/>
        </p:nvSpPr>
        <p:spPr>
          <a:xfrm>
            <a:off x="5649692" y="3589847"/>
            <a:ext cx="71045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-30.8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1D9339-7A0C-43F6-8506-364104360C08}"/>
              </a:ext>
            </a:extLst>
          </p:cNvPr>
          <p:cNvSpPr txBox="1"/>
          <p:nvPr/>
        </p:nvSpPr>
        <p:spPr>
          <a:xfrm>
            <a:off x="5649692" y="3022635"/>
            <a:ext cx="58221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-7.3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A4C68AF-A64F-4421-B1A4-CB2B5BF75527}"/>
              </a:ext>
            </a:extLst>
          </p:cNvPr>
          <p:cNvSpPr/>
          <p:nvPr/>
        </p:nvSpPr>
        <p:spPr bwMode="auto">
          <a:xfrm>
            <a:off x="2110248" y="4813453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BB287E-6298-4EC1-81FD-F5D3A6D57EE5}"/>
              </a:ext>
            </a:extLst>
          </p:cNvPr>
          <p:cNvSpPr/>
          <p:nvPr/>
        </p:nvSpPr>
        <p:spPr bwMode="auto">
          <a:xfrm>
            <a:off x="7175857" y="4813453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DBBAB2-6CC6-4723-B335-6E40D09BFAD5}"/>
              </a:ext>
            </a:extLst>
          </p:cNvPr>
          <p:cNvSpPr txBox="1"/>
          <p:nvPr/>
        </p:nvSpPr>
        <p:spPr>
          <a:xfrm>
            <a:off x="10740428" y="3497294"/>
            <a:ext cx="71045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-26.8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9C65EF-EC1B-43B4-A372-1A6AA1EB64F2}"/>
              </a:ext>
            </a:extLst>
          </p:cNvPr>
          <p:cNvSpPr txBox="1"/>
          <p:nvPr/>
        </p:nvSpPr>
        <p:spPr>
          <a:xfrm>
            <a:off x="10740428" y="3081638"/>
            <a:ext cx="58221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-9.9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1C5E9-683E-4D4B-A220-4EADC2D1041A}"/>
              </a:ext>
            </a:extLst>
          </p:cNvPr>
          <p:cNvSpPr txBox="1"/>
          <p:nvPr/>
        </p:nvSpPr>
        <p:spPr>
          <a:xfrm>
            <a:off x="1904611" y="5447676"/>
            <a:ext cx="397546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0D9E92-F398-4EC0-99A0-FD8CCBDC19A1}"/>
              </a:ext>
            </a:extLst>
          </p:cNvPr>
          <p:cNvSpPr txBox="1"/>
          <p:nvPr/>
        </p:nvSpPr>
        <p:spPr>
          <a:xfrm>
            <a:off x="2774956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2004</a:t>
            </a:r>
          </a:p>
          <a:p>
            <a:pPr algn="ctr"/>
            <a:r>
              <a:rPr lang="en-US" sz="1400" dirty="0"/>
              <a:t>2031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37C472-4E8F-4914-9067-1864B2020798}"/>
              </a:ext>
            </a:extLst>
          </p:cNvPr>
          <p:cNvSpPr txBox="1"/>
          <p:nvPr/>
        </p:nvSpPr>
        <p:spPr>
          <a:xfrm>
            <a:off x="3645300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1914</a:t>
            </a:r>
          </a:p>
          <a:p>
            <a:pPr algn="ctr"/>
            <a:r>
              <a:rPr lang="en-US" sz="1400" dirty="0"/>
              <a:t>1920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82CB41-A8D0-4BFF-B176-39549FB4AE09}"/>
              </a:ext>
            </a:extLst>
          </p:cNvPr>
          <p:cNvSpPr txBox="1"/>
          <p:nvPr/>
        </p:nvSpPr>
        <p:spPr>
          <a:xfrm>
            <a:off x="4515644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1258</a:t>
            </a:r>
          </a:p>
          <a:p>
            <a:pPr algn="ctr"/>
            <a:r>
              <a:rPr lang="en-US" sz="1400" dirty="0"/>
              <a:t>1257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49B8DF-8FE3-4648-AA67-EEF00E4F85FA}"/>
              </a:ext>
            </a:extLst>
          </p:cNvPr>
          <p:cNvSpPr txBox="1"/>
          <p:nvPr/>
        </p:nvSpPr>
        <p:spPr>
          <a:xfrm>
            <a:off x="5385987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1649</a:t>
            </a:r>
          </a:p>
          <a:p>
            <a:pPr algn="ctr"/>
            <a:r>
              <a:rPr lang="en-US" sz="1400" dirty="0"/>
              <a:t>1657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5CDA261-4B66-4481-BD46-ADBCC875E1C9}"/>
              </a:ext>
            </a:extLst>
          </p:cNvPr>
          <p:cNvSpPr txBox="1"/>
          <p:nvPr/>
        </p:nvSpPr>
        <p:spPr>
          <a:xfrm>
            <a:off x="2939275" y="1664682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4A5E3F5-2E81-4B3A-AA95-37A5B1DC207F}"/>
              </a:ext>
            </a:extLst>
          </p:cNvPr>
          <p:cNvSpPr txBox="1"/>
          <p:nvPr/>
        </p:nvSpPr>
        <p:spPr>
          <a:xfrm>
            <a:off x="3809619" y="1936899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E79DD95-881D-4571-B9DC-7F83E13C95D9}"/>
              </a:ext>
            </a:extLst>
          </p:cNvPr>
          <p:cNvSpPr txBox="1"/>
          <p:nvPr/>
        </p:nvSpPr>
        <p:spPr>
          <a:xfrm>
            <a:off x="4679963" y="2032528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E017A3-75AE-469C-B051-B8E355C1E57D}"/>
              </a:ext>
            </a:extLst>
          </p:cNvPr>
          <p:cNvSpPr txBox="1"/>
          <p:nvPr/>
        </p:nvSpPr>
        <p:spPr>
          <a:xfrm>
            <a:off x="5550306" y="2089776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6D7AB2-FFFC-4641-A2D9-2F5483E14650}"/>
              </a:ext>
            </a:extLst>
          </p:cNvPr>
          <p:cNvSpPr txBox="1"/>
          <p:nvPr/>
        </p:nvSpPr>
        <p:spPr>
          <a:xfrm>
            <a:off x="6968609" y="5447676"/>
            <a:ext cx="397546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CD2AD2D-24EA-466C-BF8E-2B7E9DE170E0}"/>
              </a:ext>
            </a:extLst>
          </p:cNvPr>
          <p:cNvSpPr txBox="1"/>
          <p:nvPr/>
        </p:nvSpPr>
        <p:spPr>
          <a:xfrm>
            <a:off x="7837880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2015</a:t>
            </a:r>
          </a:p>
          <a:p>
            <a:pPr algn="ctr"/>
            <a:r>
              <a:rPr lang="en-US" sz="1400" dirty="0"/>
              <a:t>2048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BD06B04-A6E3-4145-92F6-FA98BC735236}"/>
              </a:ext>
            </a:extLst>
          </p:cNvPr>
          <p:cNvSpPr txBox="1"/>
          <p:nvPr/>
        </p:nvSpPr>
        <p:spPr>
          <a:xfrm>
            <a:off x="8707150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1930</a:t>
            </a:r>
          </a:p>
          <a:p>
            <a:pPr algn="ctr"/>
            <a:r>
              <a:rPr lang="en-US" sz="1400" dirty="0"/>
              <a:t>1933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6FCBB7-A361-433B-8060-E8181F2D9C5D}"/>
              </a:ext>
            </a:extLst>
          </p:cNvPr>
          <p:cNvSpPr txBox="1"/>
          <p:nvPr/>
        </p:nvSpPr>
        <p:spPr>
          <a:xfrm>
            <a:off x="9576420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1269</a:t>
            </a:r>
          </a:p>
          <a:p>
            <a:pPr algn="ctr"/>
            <a:r>
              <a:rPr lang="en-US" sz="1400" dirty="0"/>
              <a:t>1264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D98EDBF-6C81-47B1-ADD0-A91139746092}"/>
              </a:ext>
            </a:extLst>
          </p:cNvPr>
          <p:cNvSpPr txBox="1"/>
          <p:nvPr/>
        </p:nvSpPr>
        <p:spPr>
          <a:xfrm>
            <a:off x="10445692" y="5447676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1663</a:t>
            </a:r>
          </a:p>
          <a:p>
            <a:pPr algn="ctr"/>
            <a:r>
              <a:rPr lang="en-US" sz="1400" dirty="0"/>
              <a:t>1658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FEF35A9-F631-47DF-828B-A0917ECE9556}"/>
              </a:ext>
            </a:extLst>
          </p:cNvPr>
          <p:cNvSpPr txBox="1"/>
          <p:nvPr/>
        </p:nvSpPr>
        <p:spPr>
          <a:xfrm>
            <a:off x="8010338" y="2061365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919733-C015-4EC0-8429-C19CBE2CF259}"/>
              </a:ext>
            </a:extLst>
          </p:cNvPr>
          <p:cNvSpPr txBox="1"/>
          <p:nvPr/>
        </p:nvSpPr>
        <p:spPr>
          <a:xfrm>
            <a:off x="8877910" y="1921198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B94374-47CB-4A87-8DD0-53EE60ABEA4D}"/>
              </a:ext>
            </a:extLst>
          </p:cNvPr>
          <p:cNvSpPr txBox="1"/>
          <p:nvPr/>
        </p:nvSpPr>
        <p:spPr>
          <a:xfrm>
            <a:off x="9744558" y="2263269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C0C6AC-2BA4-4A66-A10D-46ABA61FA5BE}"/>
              </a:ext>
            </a:extLst>
          </p:cNvPr>
          <p:cNvSpPr txBox="1"/>
          <p:nvPr/>
        </p:nvSpPr>
        <p:spPr>
          <a:xfrm>
            <a:off x="10616058" y="2318377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0A5F60-E11B-42DE-B79E-6F9BF9446E43}"/>
              </a:ext>
            </a:extLst>
          </p:cNvPr>
          <p:cNvSpPr txBox="1"/>
          <p:nvPr/>
        </p:nvSpPr>
        <p:spPr>
          <a:xfrm>
            <a:off x="3402444" y="1393826"/>
            <a:ext cx="883255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l-GR" sz="2000" b="1" dirty="0"/>
              <a:t>β</a:t>
            </a:r>
            <a:r>
              <a:rPr lang="en-US" sz="2000" b="1" dirty="0"/>
              <a:t>2M:Cr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142E62A-8BF9-4BBF-B451-8F73EF60216A}"/>
              </a:ext>
            </a:extLst>
          </p:cNvPr>
          <p:cNvSpPr txBox="1"/>
          <p:nvPr/>
        </p:nvSpPr>
        <p:spPr>
          <a:xfrm>
            <a:off x="8455506" y="1393826"/>
            <a:ext cx="913713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 err="1"/>
              <a:t>RBP:Cr</a:t>
            </a:r>
            <a:endParaRPr lang="en-US" sz="20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25F31-2D2C-4176-8931-CEDCCEAF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B02377-DB06-4548-A62D-45848B9CD153}"/>
              </a:ext>
            </a:extLst>
          </p:cNvPr>
          <p:cNvSpPr txBox="1"/>
          <p:nvPr/>
        </p:nvSpPr>
        <p:spPr>
          <a:xfrm>
            <a:off x="551145" y="6075786"/>
            <a:ext cx="1092514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b="1" dirty="0"/>
              <a:t>F/TDF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1600" b="1" dirty="0">
                <a:cs typeface="Calibri" panose="020F0502020204030204" pitchFamily="34" charset="0"/>
              </a:rPr>
              <a:t>F/TAF</a:t>
            </a:r>
            <a:r>
              <a:rPr lang="en-US" sz="1600" b="1" dirty="0"/>
              <a:t> participants had a greater reduction in markers of proximal renal tubular dysfunction</a:t>
            </a:r>
          </a:p>
        </p:txBody>
      </p:sp>
    </p:spTree>
    <p:extLst>
      <p:ext uri="{BB962C8B-B14F-4D97-AF65-F5344CB8AC3E}">
        <p14:creationId xmlns:p14="http://schemas.microsoft.com/office/powerpoint/2010/main" val="10237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1AA02D9B-0F56-42F9-9A81-10F08C58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Fasting Lipids, Glucose, and Weight</a:t>
            </a:r>
            <a:br>
              <a:rPr lang="en-US" dirty="0"/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Absolute Values and Change at OL Week 48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BA55-981D-4AF9-98D3-E035AAF631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Lipid and glucose p-values from 2-sided Wilcoxon rank sum test to compare 2 study arms, weight p-values from ANOVA including treatment as fixed effect.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88F7C-91C5-4528-8D56-505D86F6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A247ACD4-7CBA-41BB-AD09-44798B47C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315711"/>
              </p:ext>
            </p:extLst>
          </p:nvPr>
        </p:nvGraphicFramePr>
        <p:xfrm>
          <a:off x="1122277" y="2076092"/>
          <a:ext cx="6946745" cy="376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5D2730B-D838-4EF5-8BD4-8FE0DDF96D16}"/>
              </a:ext>
            </a:extLst>
          </p:cNvPr>
          <p:cNvSpPr txBox="1"/>
          <p:nvPr/>
        </p:nvSpPr>
        <p:spPr>
          <a:xfrm rot="16200000">
            <a:off x="422759" y="3892397"/>
            <a:ext cx="1199367" cy="184666"/>
          </a:xfrm>
          <a:prstGeom prst="rect">
            <a:avLst/>
          </a:prstGeom>
          <a:noFill/>
          <a:ln>
            <a:noFill/>
          </a:ln>
        </p:spPr>
        <p:txBody>
          <a:bodyPr vert="horz" wrap="none" t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D593B-1413-470E-95B3-BEFFA3943FF0}"/>
              </a:ext>
            </a:extLst>
          </p:cNvPr>
          <p:cNvGrpSpPr/>
          <p:nvPr/>
        </p:nvGrpSpPr>
        <p:grpSpPr>
          <a:xfrm>
            <a:off x="3839504" y="1253548"/>
            <a:ext cx="4512993" cy="358725"/>
            <a:chOff x="4045451" y="1182093"/>
            <a:chExt cx="4512993" cy="35872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3631988-D6E2-4C56-9176-3866AD86535C}"/>
                </a:ext>
              </a:extLst>
            </p:cNvPr>
            <p:cNvSpPr/>
            <p:nvPr/>
          </p:nvSpPr>
          <p:spPr>
            <a:xfrm>
              <a:off x="5095352" y="1382784"/>
              <a:ext cx="131368" cy="131402"/>
            </a:xfrm>
            <a:prstGeom prst="rect">
              <a:avLst/>
            </a:prstGeom>
            <a:solidFill>
              <a:srgbClr val="00C42A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51E39-6911-4FCE-8D65-85D144E6C420}"/>
                </a:ext>
              </a:extLst>
            </p:cNvPr>
            <p:cNvSpPr txBox="1"/>
            <p:nvPr/>
          </p:nvSpPr>
          <p:spPr>
            <a:xfrm>
              <a:off x="5279735" y="1356152"/>
              <a:ext cx="84593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OL Week 48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CA3A14A-AF59-41BB-B231-D9FC1CFE73D5}"/>
                </a:ext>
              </a:extLst>
            </p:cNvPr>
            <p:cNvSpPr txBox="1"/>
            <p:nvPr/>
          </p:nvSpPr>
          <p:spPr>
            <a:xfrm>
              <a:off x="4045451" y="1269123"/>
              <a:ext cx="982448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Stay on F/TAF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B77C782-F0A9-49CD-817F-F9ABA0F432A9}"/>
                </a:ext>
              </a:extLst>
            </p:cNvPr>
            <p:cNvSpPr/>
            <p:nvPr/>
          </p:nvSpPr>
          <p:spPr>
            <a:xfrm>
              <a:off x="5095352" y="1208725"/>
              <a:ext cx="131368" cy="131402"/>
            </a:xfrm>
            <a:prstGeom prst="rect">
              <a:avLst/>
            </a:prstGeom>
            <a:solidFill>
              <a:srgbClr val="BAF4C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2AA0E75-0D9F-4716-9084-23ECE0637A4D}"/>
                </a:ext>
              </a:extLst>
            </p:cNvPr>
            <p:cNvSpPr txBox="1"/>
            <p:nvPr/>
          </p:nvSpPr>
          <p:spPr>
            <a:xfrm>
              <a:off x="5282174" y="1182093"/>
              <a:ext cx="430311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OL BL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DF016D1-8F43-4FB3-94FA-6A636BF469E8}"/>
                </a:ext>
              </a:extLst>
            </p:cNvPr>
            <p:cNvSpPr/>
            <p:nvPr/>
          </p:nvSpPr>
          <p:spPr>
            <a:xfrm>
              <a:off x="7528130" y="1371855"/>
              <a:ext cx="131402" cy="131402"/>
            </a:xfrm>
            <a:prstGeom prst="rect">
              <a:avLst/>
            </a:prstGeom>
            <a:solidFill>
              <a:srgbClr val="7F7F7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26B1FA-5FEA-46AA-B2A1-B5DCC6DF96A3}"/>
                </a:ext>
              </a:extLst>
            </p:cNvPr>
            <p:cNvSpPr txBox="1"/>
            <p:nvPr/>
          </p:nvSpPr>
          <p:spPr>
            <a:xfrm>
              <a:off x="7712507" y="1356152"/>
              <a:ext cx="84593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OL Week 48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A9638DF-332F-4B4A-B834-CD8CF69DD4AD}"/>
                </a:ext>
              </a:extLst>
            </p:cNvPr>
            <p:cNvSpPr/>
            <p:nvPr/>
          </p:nvSpPr>
          <p:spPr>
            <a:xfrm>
              <a:off x="7528123" y="1208725"/>
              <a:ext cx="131368" cy="131402"/>
            </a:xfrm>
            <a:prstGeom prst="rect">
              <a:avLst/>
            </a:prstGeom>
            <a:solidFill>
              <a:srgbClr val="D2D2D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29A1567-CC22-4EEA-8F32-A72659FA8B51}"/>
                </a:ext>
              </a:extLst>
            </p:cNvPr>
            <p:cNvSpPr txBox="1"/>
            <p:nvPr/>
          </p:nvSpPr>
          <p:spPr>
            <a:xfrm>
              <a:off x="7712507" y="1182093"/>
              <a:ext cx="430311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OL BL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353F4A0-3A53-41B2-B2A9-FAEA8D343DFC}"/>
                </a:ext>
              </a:extLst>
            </p:cNvPr>
            <p:cNvSpPr txBox="1"/>
            <p:nvPr/>
          </p:nvSpPr>
          <p:spPr>
            <a:xfrm>
              <a:off x="6406083" y="1269123"/>
              <a:ext cx="1052981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F/TDF→F/TAF </a:t>
              </a:r>
            </a:p>
          </p:txBody>
        </p:sp>
      </p:grpSp>
      <p:sp>
        <p:nvSpPr>
          <p:cNvPr id="10" name="Rectangle 6">
            <a:extLst>
              <a:ext uri="{FF2B5EF4-FFF2-40B4-BE49-F238E27FC236}">
                <a16:creationId xmlns:a16="http://schemas.microsoft.com/office/drawing/2014/main" id="{D05F8FE7-CB29-438F-9433-0FE5C77D5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110" y="167578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Total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305394E-80FC-4247-A7B2-7DA74D75F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7967" y="167578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51CC7B-DC69-4F1D-B09F-A3F7AA2E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7487" y="1891230"/>
            <a:ext cx="12888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Triglycerides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6AB585-5ED2-4543-837F-2F11AEE33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710" y="167578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91715F07-F5B1-41C2-84DE-CEF0E4B1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421" y="1675787"/>
            <a:ext cx="889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Fasting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Glucose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02E96A-679D-438E-B1F4-6D0B71D458D6}"/>
              </a:ext>
            </a:extLst>
          </p:cNvPr>
          <p:cNvSpPr/>
          <p:nvPr/>
        </p:nvSpPr>
        <p:spPr>
          <a:xfrm>
            <a:off x="354829" y="5722487"/>
            <a:ext cx="1046761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Median change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EA481DE-268D-4588-882C-3AA48E69B3E1}"/>
              </a:ext>
            </a:extLst>
          </p:cNvPr>
          <p:cNvSpPr/>
          <p:nvPr/>
        </p:nvSpPr>
        <p:spPr>
          <a:xfrm>
            <a:off x="1715694" y="5722487"/>
            <a:ext cx="174728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+9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A9B6987-5C9D-4859-BF9B-DBB29AD5EC07}"/>
              </a:ext>
            </a:extLst>
          </p:cNvPr>
          <p:cNvSpPr/>
          <p:nvPr/>
        </p:nvSpPr>
        <p:spPr>
          <a:xfrm>
            <a:off x="2128233" y="5722487"/>
            <a:ext cx="259686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+22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011D4A-3B82-47D9-B173-3B13A27A2CC6}"/>
              </a:ext>
            </a:extLst>
          </p:cNvPr>
          <p:cNvSpPr/>
          <p:nvPr/>
        </p:nvSpPr>
        <p:spPr>
          <a:xfrm>
            <a:off x="3084092" y="5722487"/>
            <a:ext cx="174728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+7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8F3590-5771-44AE-8A88-564C711E66F0}"/>
              </a:ext>
            </a:extLst>
          </p:cNvPr>
          <p:cNvSpPr/>
          <p:nvPr/>
        </p:nvSpPr>
        <p:spPr>
          <a:xfrm>
            <a:off x="3494503" y="5722487"/>
            <a:ext cx="259686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+13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900C1CE-21A9-4585-8D7C-8FFCDA64A4C5}"/>
              </a:ext>
            </a:extLst>
          </p:cNvPr>
          <p:cNvSpPr/>
          <p:nvPr/>
        </p:nvSpPr>
        <p:spPr>
          <a:xfrm>
            <a:off x="4495951" y="5722487"/>
            <a:ext cx="84960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0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FA060E-D9BF-4C1A-873C-A1A22805A730}"/>
              </a:ext>
            </a:extLst>
          </p:cNvPr>
          <p:cNvSpPr/>
          <p:nvPr/>
        </p:nvSpPr>
        <p:spPr>
          <a:xfrm>
            <a:off x="4898413" y="5722487"/>
            <a:ext cx="174727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+3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4E5D1F6-B586-42ED-91AF-6C7FCBD9CFDD}"/>
              </a:ext>
            </a:extLst>
          </p:cNvPr>
          <p:cNvSpPr/>
          <p:nvPr/>
        </p:nvSpPr>
        <p:spPr>
          <a:xfrm>
            <a:off x="5815886" y="5722487"/>
            <a:ext cx="174728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+8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6DECBFE-90B3-4762-B12E-D821222EFFE4}"/>
              </a:ext>
            </a:extLst>
          </p:cNvPr>
          <p:cNvSpPr/>
          <p:nvPr/>
        </p:nvSpPr>
        <p:spPr>
          <a:xfrm>
            <a:off x="6219781" y="5722487"/>
            <a:ext cx="259686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+16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AB2E73-1BF5-4D14-B8E9-BEDD49DA8A60}"/>
              </a:ext>
            </a:extLst>
          </p:cNvPr>
          <p:cNvSpPr/>
          <p:nvPr/>
        </p:nvSpPr>
        <p:spPr>
          <a:xfrm>
            <a:off x="7179181" y="5722487"/>
            <a:ext cx="174728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+2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E35B090-4A65-4853-A856-012EBC4C370B}"/>
              </a:ext>
            </a:extLst>
          </p:cNvPr>
          <p:cNvSpPr/>
          <p:nvPr/>
        </p:nvSpPr>
        <p:spPr>
          <a:xfrm>
            <a:off x="7631965" y="5722487"/>
            <a:ext cx="174727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+1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81788C0-03F0-404A-B1C2-1E13C0DB8C2A}"/>
              </a:ext>
            </a:extLst>
          </p:cNvPr>
          <p:cNvSpPr txBox="1"/>
          <p:nvPr/>
        </p:nvSpPr>
        <p:spPr>
          <a:xfrm>
            <a:off x="1730002" y="6036008"/>
            <a:ext cx="60112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</a:t>
            </a: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</a:rPr>
              <a:t>&lt;0.001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257CD4F-5F8D-4CAA-85CE-CE3324E3C084}"/>
              </a:ext>
            </a:extLst>
          </p:cNvPr>
          <p:cNvSpPr txBox="1"/>
          <p:nvPr/>
        </p:nvSpPr>
        <p:spPr>
          <a:xfrm>
            <a:off x="3091859" y="6036008"/>
            <a:ext cx="60112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&lt;0.001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6FCB5A-E4A0-4AB1-A95D-7175EA8D587C}"/>
              </a:ext>
            </a:extLst>
          </p:cNvPr>
          <p:cNvSpPr txBox="1"/>
          <p:nvPr/>
        </p:nvSpPr>
        <p:spPr>
          <a:xfrm>
            <a:off x="4454602" y="6036008"/>
            <a:ext cx="60112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&lt;0.001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19FFBF-21F3-4545-9376-AE9773CA7ADC}"/>
              </a:ext>
            </a:extLst>
          </p:cNvPr>
          <p:cNvSpPr txBox="1"/>
          <p:nvPr/>
        </p:nvSpPr>
        <p:spPr>
          <a:xfrm>
            <a:off x="5821363" y="6036008"/>
            <a:ext cx="60112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sym typeface="Symbol" pitchFamily="2" charset="2"/>
              </a:rPr>
              <a:t>p</a:t>
            </a: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  <a:sym typeface="Symbol" pitchFamily="2" charset="2"/>
              </a:rPr>
              <a:t> &lt;0.001</a:t>
            </a:r>
            <a:endParaRPr lang="en-GB" altLang="en-US" sz="120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F14417-F9FC-43BF-868A-AD008FD0E746}"/>
              </a:ext>
            </a:extLst>
          </p:cNvPr>
          <p:cNvSpPr txBox="1"/>
          <p:nvPr/>
        </p:nvSpPr>
        <p:spPr>
          <a:xfrm>
            <a:off x="7251972" y="6036008"/>
            <a:ext cx="47288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sym typeface="Symbol" pitchFamily="2" charset="2"/>
              </a:rPr>
              <a:t>p=0.86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S PGothic" panose="020B0600070205080204" pitchFamily="34" charset="-128"/>
            </a:endParaRPr>
          </a:p>
        </p:txBody>
      </p:sp>
      <p:sp>
        <p:nvSpPr>
          <p:cNvPr id="58" name="Left Bracket 57">
            <a:extLst>
              <a:ext uri="{FF2B5EF4-FFF2-40B4-BE49-F238E27FC236}">
                <a16:creationId xmlns:a16="http://schemas.microsoft.com/office/drawing/2014/main" id="{FBC6B615-0AE5-46EA-B550-F8EA34710C1D}"/>
              </a:ext>
            </a:extLst>
          </p:cNvPr>
          <p:cNvSpPr/>
          <p:nvPr/>
        </p:nvSpPr>
        <p:spPr bwMode="auto">
          <a:xfrm rot="16200000">
            <a:off x="2006872" y="573317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Left Bracket 58">
            <a:extLst>
              <a:ext uri="{FF2B5EF4-FFF2-40B4-BE49-F238E27FC236}">
                <a16:creationId xmlns:a16="http://schemas.microsoft.com/office/drawing/2014/main" id="{F6AE32BF-8230-4617-B84A-BD0C39FB4A46}"/>
              </a:ext>
            </a:extLst>
          </p:cNvPr>
          <p:cNvSpPr/>
          <p:nvPr/>
        </p:nvSpPr>
        <p:spPr bwMode="auto">
          <a:xfrm rot="16200000">
            <a:off x="3368729" y="573317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Left Bracket 59">
            <a:extLst>
              <a:ext uri="{FF2B5EF4-FFF2-40B4-BE49-F238E27FC236}">
                <a16:creationId xmlns:a16="http://schemas.microsoft.com/office/drawing/2014/main" id="{9AC75A02-440C-4F8E-AB6F-34AEC1E6D89F}"/>
              </a:ext>
            </a:extLst>
          </p:cNvPr>
          <p:cNvSpPr/>
          <p:nvPr/>
        </p:nvSpPr>
        <p:spPr bwMode="auto">
          <a:xfrm rot="16200000">
            <a:off x="4731472" y="573317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Left Bracket 60">
            <a:extLst>
              <a:ext uri="{FF2B5EF4-FFF2-40B4-BE49-F238E27FC236}">
                <a16:creationId xmlns:a16="http://schemas.microsoft.com/office/drawing/2014/main" id="{F558624C-E5BB-4E53-AB09-31F27C51732C}"/>
              </a:ext>
            </a:extLst>
          </p:cNvPr>
          <p:cNvSpPr/>
          <p:nvPr/>
        </p:nvSpPr>
        <p:spPr bwMode="auto">
          <a:xfrm rot="16200000">
            <a:off x="6098233" y="573317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Left Bracket 61">
            <a:extLst>
              <a:ext uri="{FF2B5EF4-FFF2-40B4-BE49-F238E27FC236}">
                <a16:creationId xmlns:a16="http://schemas.microsoft.com/office/drawing/2014/main" id="{892C1CE4-E55C-4443-A8CB-00BA3D81AF45}"/>
              </a:ext>
            </a:extLst>
          </p:cNvPr>
          <p:cNvSpPr/>
          <p:nvPr/>
        </p:nvSpPr>
        <p:spPr bwMode="auto">
          <a:xfrm rot="16200000">
            <a:off x="7464721" y="573317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5" name="Chart 5">
            <a:extLst>
              <a:ext uri="{FF2B5EF4-FFF2-40B4-BE49-F238E27FC236}">
                <a16:creationId xmlns:a16="http://schemas.microsoft.com/office/drawing/2014/main" id="{EA60AF24-0BF4-405E-BAF1-748514C97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478359"/>
              </p:ext>
            </p:extLst>
          </p:nvPr>
        </p:nvGraphicFramePr>
        <p:xfrm>
          <a:off x="8400771" y="2076092"/>
          <a:ext cx="1286213" cy="376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095202C-8FED-4A8B-8320-1F5DADCC46A2}"/>
              </a:ext>
            </a:extLst>
          </p:cNvPr>
          <p:cNvSpPr txBox="1"/>
          <p:nvPr/>
        </p:nvSpPr>
        <p:spPr>
          <a:xfrm rot="16200000">
            <a:off x="7979624" y="3860920"/>
            <a:ext cx="686406" cy="247621"/>
          </a:xfrm>
          <a:prstGeom prst="rect">
            <a:avLst/>
          </a:prstGeom>
          <a:noFill/>
          <a:ln>
            <a:noFill/>
          </a:ln>
        </p:spPr>
        <p:txBody>
          <a:bodyPr vert="horz" wrap="none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F2311E1E-8D11-4FC4-973C-4AC1B8FA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6484" y="1675787"/>
            <a:ext cx="1427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Total 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</a:br>
            <a:r>
              <a:rPr kumimoji="0" lang="en-GB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Cholesterol:HDL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  <a:sym typeface="Symbol" pitchFamily="2" charset="2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834A6D-06D6-4C89-8857-1F1054070B60}"/>
              </a:ext>
            </a:extLst>
          </p:cNvPr>
          <p:cNvSpPr/>
          <p:nvPr/>
        </p:nvSpPr>
        <p:spPr>
          <a:xfrm>
            <a:off x="8746784" y="5722487"/>
            <a:ext cx="346785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+0.15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9800DA0-4B1C-457A-815E-43CCA0415CAD}"/>
              </a:ext>
            </a:extLst>
          </p:cNvPr>
          <p:cNvSpPr/>
          <p:nvPr/>
        </p:nvSpPr>
        <p:spPr>
          <a:xfrm>
            <a:off x="9195506" y="5722487"/>
            <a:ext cx="346785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+0.20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3" name="Left Bracket 62">
            <a:extLst>
              <a:ext uri="{FF2B5EF4-FFF2-40B4-BE49-F238E27FC236}">
                <a16:creationId xmlns:a16="http://schemas.microsoft.com/office/drawing/2014/main" id="{8BB7B5AE-D33E-486C-8DEE-72B1F7096648}"/>
              </a:ext>
            </a:extLst>
          </p:cNvPr>
          <p:cNvSpPr/>
          <p:nvPr/>
        </p:nvSpPr>
        <p:spPr bwMode="auto">
          <a:xfrm rot="16200000">
            <a:off x="9126566" y="5759177"/>
            <a:ext cx="47388" cy="438337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B38DB3E-06BB-4FE6-91F8-BB358DB8E94A}"/>
              </a:ext>
            </a:extLst>
          </p:cNvPr>
          <p:cNvSpPr txBox="1"/>
          <p:nvPr/>
        </p:nvSpPr>
        <p:spPr>
          <a:xfrm>
            <a:off x="8900918" y="6036009"/>
            <a:ext cx="49868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p=0.015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65" name="Chart 5">
            <a:extLst>
              <a:ext uri="{FF2B5EF4-FFF2-40B4-BE49-F238E27FC236}">
                <a16:creationId xmlns:a16="http://schemas.microsoft.com/office/drawing/2014/main" id="{6929071F-0340-409A-BD4B-05E9079FF8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397647"/>
              </p:ext>
            </p:extLst>
          </p:nvPr>
        </p:nvGraphicFramePr>
        <p:xfrm>
          <a:off x="10190450" y="2076092"/>
          <a:ext cx="1286213" cy="376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TextBox 65">
            <a:extLst>
              <a:ext uri="{FF2B5EF4-FFF2-40B4-BE49-F238E27FC236}">
                <a16:creationId xmlns:a16="http://schemas.microsoft.com/office/drawing/2014/main" id="{374E69BF-6D0B-4BC4-A2E3-2C671C0FDA84}"/>
              </a:ext>
            </a:extLst>
          </p:cNvPr>
          <p:cNvSpPr txBox="1"/>
          <p:nvPr/>
        </p:nvSpPr>
        <p:spPr>
          <a:xfrm rot="16200000">
            <a:off x="9666711" y="3860920"/>
            <a:ext cx="891591" cy="247621"/>
          </a:xfrm>
          <a:prstGeom prst="rect">
            <a:avLst/>
          </a:prstGeom>
          <a:noFill/>
          <a:ln>
            <a:noFill/>
          </a:ln>
        </p:spPr>
        <p:txBody>
          <a:bodyPr vert="horz" wrap="none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kg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93E4AEF-B0B9-4C9E-9436-8B85AEAA0A22}"/>
              </a:ext>
            </a:extLst>
          </p:cNvPr>
          <p:cNvSpPr/>
          <p:nvPr/>
        </p:nvSpPr>
        <p:spPr>
          <a:xfrm>
            <a:off x="10642227" y="5722487"/>
            <a:ext cx="270836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+1.2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44F851-C052-4058-A457-1B43049BCDCC}"/>
              </a:ext>
            </a:extLst>
          </p:cNvPr>
          <p:cNvSpPr/>
          <p:nvPr/>
        </p:nvSpPr>
        <p:spPr>
          <a:xfrm>
            <a:off x="11097990" y="5722487"/>
            <a:ext cx="270836" cy="1846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algn="ctr" defTabSz="914400">
              <a:defRPr/>
            </a:pPr>
            <a:r>
              <a:rPr lang="en-US" sz="1200" dirty="0">
                <a:solidFill>
                  <a:prstClr val="black"/>
                </a:solidFill>
              </a:rPr>
              <a:t>+2.0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BDE127B8-575E-4FED-8071-83D69949E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7050" y="1891230"/>
            <a:ext cx="6952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Weight</a:t>
            </a:r>
          </a:p>
        </p:txBody>
      </p:sp>
      <p:sp>
        <p:nvSpPr>
          <p:cNvPr id="70" name="Left Bracket 69">
            <a:extLst>
              <a:ext uri="{FF2B5EF4-FFF2-40B4-BE49-F238E27FC236}">
                <a16:creationId xmlns:a16="http://schemas.microsoft.com/office/drawing/2014/main" id="{5F2BE77A-393B-4EEA-9291-71A2214709DD}"/>
              </a:ext>
            </a:extLst>
          </p:cNvPr>
          <p:cNvSpPr/>
          <p:nvPr/>
        </p:nvSpPr>
        <p:spPr bwMode="auto">
          <a:xfrm rot="16200000">
            <a:off x="10980972" y="5759177"/>
            <a:ext cx="47388" cy="438337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26DAE71-9A3C-4472-9157-48AA73A7B15F}"/>
              </a:ext>
            </a:extLst>
          </p:cNvPr>
          <p:cNvSpPr txBox="1"/>
          <p:nvPr/>
        </p:nvSpPr>
        <p:spPr>
          <a:xfrm>
            <a:off x="10735979" y="6036009"/>
            <a:ext cx="537374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p &lt;0.001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212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1F141-23D2-45E0-92EB-3376F6BAF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The DISCOVER open label phase allows for the study of people changing from F/TDF to F/TAF for PrEP</a:t>
            </a:r>
          </a:p>
          <a:p>
            <a:pPr>
              <a:spcBef>
                <a:spcPts val="1200"/>
              </a:spcBef>
            </a:pPr>
            <a:r>
              <a:rPr lang="en-US" dirty="0"/>
              <a:t>Participants who switched from F/TDF to F/TAF in the OL phase demonstrated: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 low HIV incidence rate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Improvements in eGFR and markers of proximal renal tubule dysfunction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Improvement in bone mineral density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Increases in LDL, HDL, and weight consistent with removal of weight and lipid suppressive effects of TDF</a:t>
            </a:r>
          </a:p>
          <a:p>
            <a:pPr>
              <a:spcBef>
                <a:spcPts val="1200"/>
              </a:spcBef>
            </a:pPr>
            <a:r>
              <a:rPr lang="en-US" dirty="0"/>
              <a:t>F/TAF is a safe and effective option for PrEP in people currently taking F/TDF for PrEP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CCBBC7-4462-4DED-93E0-88009B2A47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75404-E316-4F84-9EE2-C80A1125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26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EDF620-302A-4FAD-AE2F-AA4E5D34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C9A408-E149-42BD-A024-B4DFBFFD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78" y="1594022"/>
            <a:ext cx="10562977" cy="450197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70C0"/>
                </a:solidFill>
              </a:rPr>
              <a:t>We extend our thanks and appreciation to the DISCOVER study participants, their families, and the study investigators.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0070C0"/>
                </a:solidFill>
              </a:rPr>
              <a:t>This study was funded by Gilead Sciences,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8DC99-3BE3-4C01-9649-D172D40E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690CE5-B508-45A3-BBB0-D91442624B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12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8359-4E11-4552-A4B0-1BA75D8C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FEFFE-B70F-44D3-94D3-248E850A4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Allotted up to eight minutes and will be pre-recorded</a:t>
            </a:r>
          </a:p>
          <a:p>
            <a:r>
              <a:rPr lang="en-US" dirty="0"/>
              <a:t>The scheduled oral abstract sessions with live Q&amp;A last for 50 minutes and consist of three oral presentations of eight minutes each</a:t>
            </a:r>
          </a:p>
          <a:p>
            <a:r>
              <a:rPr lang="en-US" dirty="0"/>
              <a:t>A 20-minute interactive moderated discussion will be held at the end of the session. </a:t>
            </a:r>
          </a:p>
          <a:p>
            <a:r>
              <a:rPr lang="en-US" dirty="0"/>
              <a:t>As a presenter in the session, you will be required to join 45 minutes before the start of the session (additional information and instructions on how to join the session will follow)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5F8AE-06A3-4428-86F8-25E061F0D3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A0BF4-8588-41A5-90A1-20BA300C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7806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1AA02D9B-0F56-42F9-9A81-10F08C583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Fasting Lipids and Glucose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Change at OL Week 48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F74E0404-734F-402C-BA94-F6438CE3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766405"/>
            <a:ext cx="10565728" cy="606152"/>
          </a:xfrm>
        </p:spPr>
        <p:txBody>
          <a:bodyPr/>
          <a:lstStyle/>
          <a:p>
            <a:r>
              <a:rPr lang="en-US" sz="1600" dirty="0"/>
              <a:t>0.7% in the F/TDF</a:t>
            </a:r>
            <a:r>
              <a:rPr lang="en-US" sz="1600" dirty="0">
                <a:solidFill>
                  <a:srgbClr val="000000"/>
                </a:solidFill>
              </a:rPr>
              <a:t>→</a:t>
            </a:r>
            <a:r>
              <a:rPr lang="en-US" sz="1600" dirty="0"/>
              <a:t>F/TAF group and 0.5% in the F/TAF group initiated lipid-modifying medications in the OLE (p=0.54)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BA55-981D-4AF9-98D3-E035AAF631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p-values from 2-sided Wilcoxon rank sum test to compare 2 study arms.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88F7C-91C5-4528-8D56-505D86F6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A37012-FA61-4070-8694-6753875A38DA}"/>
              </a:ext>
            </a:extLst>
          </p:cNvPr>
          <p:cNvGraphicFramePr>
            <a:graphicFrameLocks noGrp="1"/>
          </p:cNvGraphicFramePr>
          <p:nvPr/>
        </p:nvGraphicFramePr>
        <p:xfrm>
          <a:off x="3166657" y="5296050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38DD16-D7B9-483C-B91F-34EBA481030A}"/>
              </a:ext>
            </a:extLst>
          </p:cNvPr>
          <p:cNvGraphicFramePr>
            <a:graphicFrameLocks noGrp="1"/>
          </p:cNvGraphicFramePr>
          <p:nvPr/>
        </p:nvGraphicFramePr>
        <p:xfrm>
          <a:off x="4639578" y="5296050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EB839F1-774E-4DE2-97FA-3C27D54E306F}"/>
              </a:ext>
            </a:extLst>
          </p:cNvPr>
          <p:cNvGraphicFramePr>
            <a:graphicFrameLocks noGrp="1"/>
          </p:cNvGraphicFramePr>
          <p:nvPr/>
        </p:nvGraphicFramePr>
        <p:xfrm>
          <a:off x="7585419" y="5296050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63864A03-A329-4A43-BE4A-0E3B6B524C75}"/>
              </a:ext>
            </a:extLst>
          </p:cNvPr>
          <p:cNvSpPr/>
          <p:nvPr/>
        </p:nvSpPr>
        <p:spPr>
          <a:xfrm>
            <a:off x="193150" y="5333233"/>
            <a:ext cx="1555274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r" defTabSz="914400">
              <a:defRPr/>
            </a:pPr>
            <a:r>
              <a:rPr lang="en-GB" sz="1200" dirty="0">
                <a:solidFill>
                  <a:prstClr val="black"/>
                </a:solidFill>
              </a:rPr>
              <a:t>Median BL,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25D0AE-4F51-4815-A685-181BF802D2EA}"/>
              </a:ext>
            </a:extLst>
          </p:cNvPr>
          <p:cNvSpPr/>
          <p:nvPr/>
        </p:nvSpPr>
        <p:spPr>
          <a:xfrm>
            <a:off x="8964806" y="5333233"/>
            <a:ext cx="917239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r" defTabSz="914400">
              <a:defRPr/>
            </a:pPr>
            <a:r>
              <a:rPr lang="en-GB" sz="1200" dirty="0">
                <a:solidFill>
                  <a:prstClr val="black"/>
                </a:solidFill>
              </a:rPr>
              <a:t>Median BL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4A89C7B-452D-45D6-B912-85E3ED554DDA}"/>
              </a:ext>
            </a:extLst>
          </p:cNvPr>
          <p:cNvGrpSpPr/>
          <p:nvPr/>
        </p:nvGrpSpPr>
        <p:grpSpPr>
          <a:xfrm>
            <a:off x="4909092" y="1221403"/>
            <a:ext cx="2920591" cy="276999"/>
            <a:chOff x="5628990" y="1458072"/>
            <a:chExt cx="2921353" cy="27699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3631988-D6E2-4C56-9176-3866AD86535C}"/>
                </a:ext>
              </a:extLst>
            </p:cNvPr>
            <p:cNvSpPr/>
            <p:nvPr/>
          </p:nvSpPr>
          <p:spPr>
            <a:xfrm>
              <a:off x="5628990" y="1505131"/>
              <a:ext cx="182880" cy="182880"/>
            </a:xfrm>
            <a:prstGeom prst="rect">
              <a:avLst/>
            </a:prstGeom>
            <a:solidFill>
              <a:srgbClr val="00C42A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51E39-6911-4FCE-8D65-85D144E6C420}"/>
                </a:ext>
              </a:extLst>
            </p:cNvPr>
            <p:cNvSpPr txBox="1"/>
            <p:nvPr/>
          </p:nvSpPr>
          <p:spPr>
            <a:xfrm>
              <a:off x="5778094" y="1458072"/>
              <a:ext cx="1167419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Stay on F/TAF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DF016D1-8F43-4FB3-94FA-6A636BF469E8}"/>
                </a:ext>
              </a:extLst>
            </p:cNvPr>
            <p:cNvSpPr/>
            <p:nvPr/>
          </p:nvSpPr>
          <p:spPr>
            <a:xfrm>
              <a:off x="7163268" y="1505131"/>
              <a:ext cx="182880" cy="182880"/>
            </a:xfrm>
            <a:prstGeom prst="rect">
              <a:avLst/>
            </a:prstGeom>
            <a:solidFill>
              <a:srgbClr val="7F7F7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26B1FA-5FEA-46AA-B2A1-B5DCC6DF96A3}"/>
                </a:ext>
              </a:extLst>
            </p:cNvPr>
            <p:cNvSpPr txBox="1"/>
            <p:nvPr/>
          </p:nvSpPr>
          <p:spPr>
            <a:xfrm>
              <a:off x="7312373" y="1458072"/>
              <a:ext cx="1237970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F/TDF→F/TAF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41BB3FA-23EF-44CE-8983-4469B8F1362A}"/>
              </a:ext>
            </a:extLst>
          </p:cNvPr>
          <p:cNvGrpSpPr/>
          <p:nvPr/>
        </p:nvGrpSpPr>
        <p:grpSpPr>
          <a:xfrm>
            <a:off x="827713" y="1482818"/>
            <a:ext cx="10674630" cy="3855558"/>
            <a:chOff x="827703" y="1482818"/>
            <a:chExt cx="10559924" cy="3855558"/>
          </a:xfrm>
        </p:grpSpPr>
        <p:graphicFrame>
          <p:nvGraphicFramePr>
            <p:cNvPr id="15" name="Chart 5">
              <a:extLst>
                <a:ext uri="{FF2B5EF4-FFF2-40B4-BE49-F238E27FC236}">
                  <a16:creationId xmlns:a16="http://schemas.microsoft.com/office/drawing/2014/main" id="{EA60AF24-0BF4-405E-BAF1-748514C97AF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9307107" y="1896992"/>
            <a:ext cx="2080520" cy="34413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" name="Chart 5">
              <a:extLst>
                <a:ext uri="{FF2B5EF4-FFF2-40B4-BE49-F238E27FC236}">
                  <a16:creationId xmlns:a16="http://schemas.microsoft.com/office/drawing/2014/main" id="{A247ACD4-7CBA-41BB-AD09-44798B47C4F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929362" y="1896991"/>
            <a:ext cx="7955280" cy="34413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D2730B-D838-4EF5-8BD4-8FE0DDF96D16}"/>
                </a:ext>
              </a:extLst>
            </p:cNvPr>
            <p:cNvSpPr txBox="1"/>
            <p:nvPr/>
          </p:nvSpPr>
          <p:spPr>
            <a:xfrm rot="16200000">
              <a:off x="-726503" y="3534651"/>
              <a:ext cx="3291094" cy="1826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tIns="0" bIns="0" anchor="b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MS PGothic" pitchFamily="34" charset="-128"/>
                  <a:cs typeface="+mn-cs"/>
                </a:rPr>
                <a:t>Median Change From 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MS PGothic" pitchFamily="34" charset="-128"/>
                </a:rPr>
                <a:t>OL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MS PGothic" pitchFamily="34" charset="-128"/>
                  <a:cs typeface="+mn-cs"/>
                </a:rPr>
                <a:t>BL, 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MS PGothic" pitchFamily="34" charset="-128"/>
                </a:rPr>
                <a:t>mg/dL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MS PGothic" pitchFamily="34" charset="-128"/>
                  <a:cs typeface="+mn-cs"/>
                </a:rPr>
                <a:t> (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MS PGothic" pitchFamily="34" charset="-128"/>
                </a:rPr>
                <a:t>Q1, Q3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MS PGothic" pitchFamily="34" charset="-128"/>
                  <a:cs typeface="+mn-cs"/>
                </a:rPr>
                <a:t>)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095202C-8FED-4A8B-8320-1F5DADCC46A2}"/>
                </a:ext>
              </a:extLst>
            </p:cNvPr>
            <p:cNvSpPr txBox="1"/>
            <p:nvPr/>
          </p:nvSpPr>
          <p:spPr>
            <a:xfrm rot="16200000">
              <a:off x="7821197" y="3353517"/>
              <a:ext cx="2778133" cy="27402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anchor="b">
              <a:spAutoFit/>
            </a:bodyPr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MS PGothic" pitchFamily="34" charset="-128"/>
                  <a:cs typeface="+mn-cs"/>
                </a:rPr>
                <a:t>Median Change From OL 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MS PGothic" pitchFamily="34" charset="-128"/>
                </a:rPr>
                <a:t>BL (Q1, Q3)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D05F8FE7-CB29-438F-9433-0FE5C77D5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9257" y="1482818"/>
              <a:ext cx="11689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Total</a:t>
              </a:r>
              <a:b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</a:b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Cholesterol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lang="en-GB" altLang="en-US" sz="1200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p </a:t>
              </a: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PGothic" panose="020B0600070205080204" pitchFamily="34" charset="-128"/>
                </a:rPr>
                <a:t>&lt;0.001</a:t>
              </a: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E305394E-80FC-4247-A7B2-7DA74D75F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493" y="1482818"/>
              <a:ext cx="11689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LDL</a:t>
              </a:r>
              <a:b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</a:b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Cholesterol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lang="en-GB" altLang="en-US" sz="1200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p &lt;0.001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6D51CC7B-DC69-4F1D-B09F-A3F7AA2EF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4127" y="1698261"/>
              <a:ext cx="128887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  <a:t>Triglycerides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PGothic" panose="020B0600070205080204" pitchFamily="34" charset="-128"/>
                  <a:sym typeface="Symbol" pitchFamily="2" charset="2"/>
                </a:rPr>
                <a:t>p</a:t>
              </a:r>
              <a:r>
                <a:rPr lang="en-GB" altLang="en-US" sz="1200" dirty="0">
                  <a:solidFill>
                    <a:srgbClr val="000000"/>
                  </a:solidFill>
                  <a:ea typeface="MS PGothic" panose="020B0600070205080204" pitchFamily="34" charset="-128"/>
                  <a:sym typeface="Symbol" pitchFamily="2" charset="2"/>
                </a:rPr>
                <a:t> &lt;0.001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F6AB585-5ED2-4543-837F-2F11AEE33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1333" y="1482818"/>
              <a:ext cx="116891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HDL</a:t>
              </a:r>
              <a:b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</a:b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Cholesterol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lang="en-GB" altLang="en-US" sz="1200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p &lt;0.001</a:t>
              </a: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F2311E1E-8D11-4FC4-973C-4AC1B8FA5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4740" y="1482818"/>
              <a:ext cx="159691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  <a:t>Total </a:t>
              </a:r>
              <a:b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</a:b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  <a:t>Cholesterol:HDL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  <a:t>p=0.015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7" name="Rectangle 6">
              <a:extLst>
                <a:ext uri="{FF2B5EF4-FFF2-40B4-BE49-F238E27FC236}">
                  <a16:creationId xmlns:a16="http://schemas.microsoft.com/office/drawing/2014/main" id="{91715F07-F5B1-41C2-84DE-CEF0E4B1A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150" y="1698261"/>
              <a:ext cx="157447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  <a:sym typeface="Symbol" pitchFamily="2" charset="2"/>
                </a:rPr>
                <a:t>Fasting Glucose</a:t>
              </a:r>
            </a:p>
            <a:p>
              <a:pPr lvl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PGothic" panose="020B0600070205080204" pitchFamily="34" charset="-128"/>
                  <a:sym typeface="Symbol" pitchFamily="2" charset="2"/>
                </a:rPr>
                <a:t>p=0.86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A39AE62-DCBA-4BB3-BF5D-A35262B711E4}"/>
              </a:ext>
            </a:extLst>
          </p:cNvPr>
          <p:cNvGraphicFramePr>
            <a:graphicFrameLocks noGrp="1"/>
          </p:cNvGraphicFramePr>
          <p:nvPr/>
        </p:nvGraphicFramePr>
        <p:xfrm>
          <a:off x="6112499" y="5296050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7606DE-9473-4D62-BAFE-30452AD0AA76}"/>
              </a:ext>
            </a:extLst>
          </p:cNvPr>
          <p:cNvGraphicFramePr>
            <a:graphicFrameLocks noGrp="1"/>
          </p:cNvGraphicFramePr>
          <p:nvPr/>
        </p:nvGraphicFramePr>
        <p:xfrm>
          <a:off x="1696278" y="5296050"/>
          <a:ext cx="985010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171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159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8A99F4-73B9-4AE9-9A68-0F23AE04E1E6}"/>
              </a:ext>
            </a:extLst>
          </p:cNvPr>
          <p:cNvGraphicFramePr>
            <a:graphicFrameLocks noGrp="1"/>
          </p:cNvGraphicFramePr>
          <p:nvPr/>
        </p:nvGraphicFramePr>
        <p:xfrm>
          <a:off x="10126900" y="5296050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3.55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3.48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74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1AA02D9B-0F56-42F9-9A81-10F08C58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Fasting Lipids and Glucose</a:t>
            </a:r>
            <a:br>
              <a:rPr lang="en-US" dirty="0"/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Absolute Values at OL Week 48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BA55-981D-4AF9-98D3-E035AAF631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88F7C-91C5-4528-8D56-505D86F6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A37012-FA61-4070-8694-6753875A38DA}"/>
              </a:ext>
            </a:extLst>
          </p:cNvPr>
          <p:cNvGraphicFramePr>
            <a:graphicFrameLocks noGrp="1"/>
          </p:cNvGraphicFramePr>
          <p:nvPr/>
        </p:nvGraphicFramePr>
        <p:xfrm>
          <a:off x="3166657" y="6047388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38DD16-D7B9-483C-B91F-34EBA481030A}"/>
              </a:ext>
            </a:extLst>
          </p:cNvPr>
          <p:cNvGraphicFramePr>
            <a:graphicFrameLocks noGrp="1"/>
          </p:cNvGraphicFramePr>
          <p:nvPr/>
        </p:nvGraphicFramePr>
        <p:xfrm>
          <a:off x="4639578" y="6047388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EB839F1-774E-4DE2-97FA-3C27D54E306F}"/>
              </a:ext>
            </a:extLst>
          </p:cNvPr>
          <p:cNvGraphicFramePr>
            <a:graphicFrameLocks noGrp="1"/>
          </p:cNvGraphicFramePr>
          <p:nvPr/>
        </p:nvGraphicFramePr>
        <p:xfrm>
          <a:off x="7585419" y="6047388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63864A03-A329-4A43-BE4A-0E3B6B524C75}"/>
              </a:ext>
            </a:extLst>
          </p:cNvPr>
          <p:cNvSpPr/>
          <p:nvPr/>
        </p:nvSpPr>
        <p:spPr>
          <a:xfrm>
            <a:off x="80428" y="6090339"/>
            <a:ext cx="1697623" cy="2585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r" defTabSz="914400">
              <a:lnSpc>
                <a:spcPct val="90000"/>
              </a:lnSpc>
              <a:defRPr/>
            </a:pPr>
            <a:r>
              <a:rPr lang="en-GB" sz="1200" dirty="0">
                <a:solidFill>
                  <a:prstClr val="black"/>
                </a:solidFill>
              </a:rPr>
              <a:t>Median BL,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25D0AE-4F51-4815-A685-181BF802D2EA}"/>
              </a:ext>
            </a:extLst>
          </p:cNvPr>
          <p:cNvSpPr/>
          <p:nvPr/>
        </p:nvSpPr>
        <p:spPr>
          <a:xfrm>
            <a:off x="8964806" y="6071872"/>
            <a:ext cx="917239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r" defTabSz="914400">
              <a:defRPr/>
            </a:pPr>
            <a:r>
              <a:rPr lang="en-GB" sz="1200" dirty="0">
                <a:solidFill>
                  <a:prstClr val="black"/>
                </a:solidFill>
              </a:rPr>
              <a:t>Median BL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4A89C7B-452D-45D6-B912-85E3ED554DDA}"/>
              </a:ext>
            </a:extLst>
          </p:cNvPr>
          <p:cNvGrpSpPr/>
          <p:nvPr/>
        </p:nvGrpSpPr>
        <p:grpSpPr>
          <a:xfrm>
            <a:off x="4909092" y="1221403"/>
            <a:ext cx="2920591" cy="276999"/>
            <a:chOff x="5628990" y="1458072"/>
            <a:chExt cx="2921353" cy="27699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3631988-D6E2-4C56-9176-3866AD86535C}"/>
                </a:ext>
              </a:extLst>
            </p:cNvPr>
            <p:cNvSpPr/>
            <p:nvPr/>
          </p:nvSpPr>
          <p:spPr>
            <a:xfrm>
              <a:off x="5628990" y="1505131"/>
              <a:ext cx="182880" cy="182880"/>
            </a:xfrm>
            <a:prstGeom prst="rect">
              <a:avLst/>
            </a:prstGeom>
            <a:solidFill>
              <a:srgbClr val="00C42A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51E39-6911-4FCE-8D65-85D144E6C420}"/>
                </a:ext>
              </a:extLst>
            </p:cNvPr>
            <p:cNvSpPr txBox="1"/>
            <p:nvPr/>
          </p:nvSpPr>
          <p:spPr>
            <a:xfrm>
              <a:off x="5778094" y="1458072"/>
              <a:ext cx="1167419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Stay on F/TAF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DF016D1-8F43-4FB3-94FA-6A636BF469E8}"/>
                </a:ext>
              </a:extLst>
            </p:cNvPr>
            <p:cNvSpPr/>
            <p:nvPr/>
          </p:nvSpPr>
          <p:spPr>
            <a:xfrm>
              <a:off x="7163268" y="1505131"/>
              <a:ext cx="182880" cy="182880"/>
            </a:xfrm>
            <a:prstGeom prst="rect">
              <a:avLst/>
            </a:prstGeom>
            <a:solidFill>
              <a:srgbClr val="7F7F7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26B1FA-5FEA-46AA-B2A1-B5DCC6DF96A3}"/>
                </a:ext>
              </a:extLst>
            </p:cNvPr>
            <p:cNvSpPr txBox="1"/>
            <p:nvPr/>
          </p:nvSpPr>
          <p:spPr>
            <a:xfrm>
              <a:off x="7312373" y="1458072"/>
              <a:ext cx="1237970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F/TDF→F/TAF </a:t>
              </a:r>
            </a:p>
          </p:txBody>
        </p:sp>
      </p:grpSp>
      <p:graphicFrame>
        <p:nvGraphicFramePr>
          <p:cNvPr id="15" name="Chart 5">
            <a:extLst>
              <a:ext uri="{FF2B5EF4-FFF2-40B4-BE49-F238E27FC236}">
                <a16:creationId xmlns:a16="http://schemas.microsoft.com/office/drawing/2014/main" id="{EA60AF24-0BF4-405E-BAF1-748514C97AFF}"/>
              </a:ext>
            </a:extLst>
          </p:cNvPr>
          <p:cNvGraphicFramePr>
            <a:graphicFrameLocks/>
          </p:cNvGraphicFramePr>
          <p:nvPr/>
        </p:nvGraphicFramePr>
        <p:xfrm>
          <a:off x="9399224" y="1854662"/>
          <a:ext cx="2103119" cy="4305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A247ACD4-7CBA-41BB-AD09-44798B47C4F4}"/>
              </a:ext>
            </a:extLst>
          </p:cNvPr>
          <p:cNvGraphicFramePr>
            <a:graphicFrameLocks/>
          </p:cNvGraphicFramePr>
          <p:nvPr/>
        </p:nvGraphicFramePr>
        <p:xfrm>
          <a:off x="930476" y="1854661"/>
          <a:ext cx="8041693" cy="4305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5D2730B-D838-4EF5-8BD4-8FE0DDF96D16}"/>
              </a:ext>
            </a:extLst>
          </p:cNvPr>
          <p:cNvSpPr txBox="1"/>
          <p:nvPr/>
        </p:nvSpPr>
        <p:spPr>
          <a:xfrm rot="16200000">
            <a:off x="23453" y="3913585"/>
            <a:ext cx="1793183" cy="184666"/>
          </a:xfrm>
          <a:prstGeom prst="rect">
            <a:avLst/>
          </a:prstGeom>
          <a:noFill/>
          <a:ln>
            <a:noFill/>
          </a:ln>
        </p:spPr>
        <p:txBody>
          <a:bodyPr vert="horz" wrap="none" t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 (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Q1, Q3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95202C-8FED-4A8B-8320-1F5DADCC46A2}"/>
              </a:ext>
            </a:extLst>
          </p:cNvPr>
          <p:cNvSpPr txBox="1"/>
          <p:nvPr/>
        </p:nvSpPr>
        <p:spPr>
          <a:xfrm rot="16200000">
            <a:off x="8636723" y="3867419"/>
            <a:ext cx="1329210" cy="276999"/>
          </a:xfrm>
          <a:prstGeom prst="rect">
            <a:avLst/>
          </a:prstGeom>
          <a:noFill/>
          <a:ln>
            <a:noFill/>
          </a:ln>
        </p:spPr>
        <p:txBody>
          <a:bodyPr vert="horz" wrap="none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(Q1, Q3)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05F8FE7-CB29-438F-9433-0FE5C77D5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278" y="1550212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Total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305394E-80FC-4247-A7B2-7DA74D75F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419" y="1550212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51CC7B-DC69-4F1D-B09F-A3F7AA2E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8669" y="1765655"/>
            <a:ext cx="12888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Triglycerides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6AB585-5ED2-4543-837F-2F11AEE33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0094" y="1550212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F2311E1E-8D11-4FC4-973C-4AC1B8FA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045" y="1550212"/>
            <a:ext cx="1596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Total 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</a:br>
            <a:r>
              <a:rPr kumimoji="0" lang="en-GB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Cholesterol:HDL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  <a:sym typeface="Symbol" pitchFamily="2" charset="2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91715F07-F5B1-41C2-84DE-CEF0E4B1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5484" y="1765655"/>
            <a:ext cx="15744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Fasting Glucose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A39AE62-DCBA-4BB3-BF5D-A35262B711E4}"/>
              </a:ext>
            </a:extLst>
          </p:cNvPr>
          <p:cNvGraphicFramePr>
            <a:graphicFrameLocks noGrp="1"/>
          </p:cNvGraphicFramePr>
          <p:nvPr/>
        </p:nvGraphicFramePr>
        <p:xfrm>
          <a:off x="6112499" y="6047388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7606DE-9473-4D62-BAFE-30452AD0AA76}"/>
              </a:ext>
            </a:extLst>
          </p:cNvPr>
          <p:cNvGraphicFramePr>
            <a:graphicFrameLocks noGrp="1"/>
          </p:cNvGraphicFramePr>
          <p:nvPr/>
        </p:nvGraphicFramePr>
        <p:xfrm>
          <a:off x="1696278" y="6047388"/>
          <a:ext cx="985010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171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159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8A99F4-73B9-4AE9-9A68-0F23AE04E1E6}"/>
              </a:ext>
            </a:extLst>
          </p:cNvPr>
          <p:cNvGraphicFramePr>
            <a:graphicFrameLocks noGrp="1"/>
          </p:cNvGraphicFramePr>
          <p:nvPr/>
        </p:nvGraphicFramePr>
        <p:xfrm>
          <a:off x="10126900" y="6047388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3.55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3.48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053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1AA02D9B-0F56-42F9-9A81-10F08C583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Fasting Lipids and Glucose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Change at OL Week 48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F74E0404-734F-402C-BA94-F6438CE3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6119713"/>
            <a:ext cx="10565728" cy="340257"/>
          </a:xfrm>
        </p:spPr>
        <p:txBody>
          <a:bodyPr/>
          <a:lstStyle/>
          <a:p>
            <a:r>
              <a:rPr lang="en-US" sz="1400" dirty="0"/>
              <a:t>0.7% in the F/TDF</a:t>
            </a:r>
            <a:r>
              <a:rPr lang="en-US" sz="1400" dirty="0">
                <a:solidFill>
                  <a:srgbClr val="000000"/>
                </a:solidFill>
              </a:rPr>
              <a:t>→</a:t>
            </a:r>
            <a:r>
              <a:rPr lang="en-US" sz="1400" dirty="0"/>
              <a:t>F/TAF group and 0.5% in the F/TAF group initiated lipid-modifying medications in the OLE (p=0.54)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BA55-981D-4AF9-98D3-E035AAF631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00186"/>
            <a:ext cx="10565726" cy="184666"/>
          </a:xfrm>
        </p:spPr>
        <p:txBody>
          <a:bodyPr/>
          <a:lstStyle/>
          <a:p>
            <a:r>
              <a:rPr lang="en-US" dirty="0"/>
              <a:t>p-values from 2-sided Wilcoxon rank sum test to compare 2 study arms.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88F7C-91C5-4528-8D56-505D86F6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252262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A37012-FA61-4070-8694-6753875A3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10239"/>
              </p:ext>
            </p:extLst>
          </p:nvPr>
        </p:nvGraphicFramePr>
        <p:xfrm>
          <a:off x="3166657" y="5649455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38DD16-D7B9-483C-B91F-34EBA4810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584561"/>
              </p:ext>
            </p:extLst>
          </p:nvPr>
        </p:nvGraphicFramePr>
        <p:xfrm>
          <a:off x="4639578" y="5649455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EB839F1-774E-4DE2-97FA-3C27D54E3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73830"/>
              </p:ext>
            </p:extLst>
          </p:nvPr>
        </p:nvGraphicFramePr>
        <p:xfrm>
          <a:off x="7585419" y="5649455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63864A03-A329-4A43-BE4A-0E3B6B524C75}"/>
              </a:ext>
            </a:extLst>
          </p:cNvPr>
          <p:cNvSpPr/>
          <p:nvPr/>
        </p:nvSpPr>
        <p:spPr>
          <a:xfrm>
            <a:off x="193150" y="5686638"/>
            <a:ext cx="1555274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r" defTabSz="914400">
              <a:defRPr/>
            </a:pPr>
            <a:r>
              <a:rPr lang="en-GB" sz="1200" dirty="0">
                <a:solidFill>
                  <a:prstClr val="black"/>
                </a:solidFill>
              </a:rPr>
              <a:t>Median BL,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25D0AE-4F51-4815-A685-181BF802D2EA}"/>
              </a:ext>
            </a:extLst>
          </p:cNvPr>
          <p:cNvSpPr/>
          <p:nvPr/>
        </p:nvSpPr>
        <p:spPr>
          <a:xfrm>
            <a:off x="8964806" y="5686638"/>
            <a:ext cx="917239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r" defTabSz="914400">
              <a:defRPr/>
            </a:pPr>
            <a:r>
              <a:rPr lang="en-GB" sz="1200" dirty="0">
                <a:solidFill>
                  <a:prstClr val="black"/>
                </a:solidFill>
              </a:rPr>
              <a:t>Median BL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4A89C7B-452D-45D6-B912-85E3ED554DDA}"/>
              </a:ext>
            </a:extLst>
          </p:cNvPr>
          <p:cNvGrpSpPr/>
          <p:nvPr/>
        </p:nvGrpSpPr>
        <p:grpSpPr>
          <a:xfrm>
            <a:off x="4909092" y="1243098"/>
            <a:ext cx="2920591" cy="276999"/>
            <a:chOff x="5628990" y="1458072"/>
            <a:chExt cx="2921353" cy="27699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3631988-D6E2-4C56-9176-3866AD86535C}"/>
                </a:ext>
              </a:extLst>
            </p:cNvPr>
            <p:cNvSpPr/>
            <p:nvPr/>
          </p:nvSpPr>
          <p:spPr>
            <a:xfrm>
              <a:off x="5628990" y="1505131"/>
              <a:ext cx="182880" cy="182880"/>
            </a:xfrm>
            <a:prstGeom prst="rect">
              <a:avLst/>
            </a:prstGeom>
            <a:solidFill>
              <a:srgbClr val="00C42A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51E39-6911-4FCE-8D65-85D144E6C420}"/>
                </a:ext>
              </a:extLst>
            </p:cNvPr>
            <p:cNvSpPr txBox="1"/>
            <p:nvPr/>
          </p:nvSpPr>
          <p:spPr>
            <a:xfrm>
              <a:off x="5778094" y="1458072"/>
              <a:ext cx="1167419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Stay on F/TAF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DF016D1-8F43-4FB3-94FA-6A636BF469E8}"/>
                </a:ext>
              </a:extLst>
            </p:cNvPr>
            <p:cNvSpPr/>
            <p:nvPr/>
          </p:nvSpPr>
          <p:spPr>
            <a:xfrm>
              <a:off x="7163268" y="1505131"/>
              <a:ext cx="182880" cy="182880"/>
            </a:xfrm>
            <a:prstGeom prst="rect">
              <a:avLst/>
            </a:prstGeom>
            <a:solidFill>
              <a:srgbClr val="7F7F7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1200" dirty="0">
                <a:solidFill>
                  <a:srgbClr val="FFFFFF"/>
                </a:solidFill>
                <a:latin typeface="Arial" panose="020B060402020202020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26B1FA-5FEA-46AA-B2A1-B5DCC6DF96A3}"/>
                </a:ext>
              </a:extLst>
            </p:cNvPr>
            <p:cNvSpPr txBox="1"/>
            <p:nvPr/>
          </p:nvSpPr>
          <p:spPr>
            <a:xfrm>
              <a:off x="7312373" y="1458072"/>
              <a:ext cx="1237970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F/TDF→F/TAF </a:t>
              </a:r>
            </a:p>
          </p:txBody>
        </p:sp>
      </p:grpSp>
      <p:graphicFrame>
        <p:nvGraphicFramePr>
          <p:cNvPr id="15" name="Chart 5">
            <a:extLst>
              <a:ext uri="{FF2B5EF4-FFF2-40B4-BE49-F238E27FC236}">
                <a16:creationId xmlns:a16="http://schemas.microsoft.com/office/drawing/2014/main" id="{EA60AF24-0BF4-405E-BAF1-748514C97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864637"/>
              </p:ext>
            </p:extLst>
          </p:nvPr>
        </p:nvGraphicFramePr>
        <p:xfrm>
          <a:off x="9399224" y="2207272"/>
          <a:ext cx="2103119" cy="168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A247ACD4-7CBA-41BB-AD09-44798B47C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432933"/>
              </p:ext>
            </p:extLst>
          </p:nvPr>
        </p:nvGraphicFramePr>
        <p:xfrm>
          <a:off x="930476" y="2207272"/>
          <a:ext cx="8041694" cy="168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5D2730B-D838-4EF5-8BD4-8FE0DDF96D16}"/>
              </a:ext>
            </a:extLst>
          </p:cNvPr>
          <p:cNvSpPr txBox="1"/>
          <p:nvPr/>
        </p:nvSpPr>
        <p:spPr>
          <a:xfrm rot="16200000">
            <a:off x="-102712" y="2854964"/>
            <a:ext cx="1896734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t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Change From OL BL,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 (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Q1, Q3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95202C-8FED-4A8B-8320-1F5DADCC46A2}"/>
              </a:ext>
            </a:extLst>
          </p:cNvPr>
          <p:cNvSpPr txBox="1"/>
          <p:nvPr/>
        </p:nvSpPr>
        <p:spPr>
          <a:xfrm rot="16200000">
            <a:off x="8310321" y="2808798"/>
            <a:ext cx="1939907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anchor="ctr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Change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From OL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BL (Q1, Q3)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05F8FE7-CB29-438F-9433-0FE5C77D5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86" y="152557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Total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305394E-80FC-4247-A7B2-7DA74D75F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637" y="152557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51CC7B-DC69-4F1D-B09F-A3F7AA2E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615" y="1741020"/>
            <a:ext cx="1288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Triglycerides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6AB585-5ED2-4543-837F-2F11AEE33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040" y="1525577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HDL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b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Cholesterol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F2311E1E-8D11-4FC4-973C-4AC1B8FA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217" y="1525577"/>
            <a:ext cx="1596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Total </a:t>
            </a:r>
            <a:b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</a:br>
            <a:r>
              <a:rPr kumimoji="0" lang="en-GB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Cholesterol:HDL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  <a:sym typeface="Symbol" pitchFamily="2" charset="2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91715F07-F5B1-41C2-84DE-CEF0E4B1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336" y="1741020"/>
            <a:ext cx="15744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Fasting Glucose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A39AE62-DCBA-4BB3-BF5D-A35262B71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5275"/>
              </p:ext>
            </p:extLst>
          </p:nvPr>
        </p:nvGraphicFramePr>
        <p:xfrm>
          <a:off x="6112499" y="5649455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7606DE-9473-4D62-BAFE-30452AD0A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715776"/>
              </p:ext>
            </p:extLst>
          </p:nvPr>
        </p:nvGraphicFramePr>
        <p:xfrm>
          <a:off x="1696278" y="5649455"/>
          <a:ext cx="985010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171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159</a:t>
                      </a:r>
                    </a:p>
                  </a:txBody>
                  <a:tcPr marL="36576" marR="36576" marT="36635" marB="36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8A99F4-73B9-4AE9-9A68-0F23AE04E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031995"/>
              </p:ext>
            </p:extLst>
          </p:nvPr>
        </p:nvGraphicFramePr>
        <p:xfrm>
          <a:off x="10126900" y="5649455"/>
          <a:ext cx="987552" cy="31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3.55</a:t>
                      </a:r>
                    </a:p>
                  </a:txBody>
                  <a:tcPr marL="36586" marR="36586" marT="36635" marB="36635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3.48</a:t>
                      </a:r>
                    </a:p>
                  </a:txBody>
                  <a:tcPr marL="36586" marR="36586" marT="36635" marB="3663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48171F9-C208-4148-80D7-C3F294A1157A}"/>
              </a:ext>
            </a:extLst>
          </p:cNvPr>
          <p:cNvSpPr/>
          <p:nvPr/>
        </p:nvSpPr>
        <p:spPr bwMode="auto">
          <a:xfrm>
            <a:off x="8872466" y="509177"/>
            <a:ext cx="1861407" cy="27699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Combined lipids option 1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25BA0CB-D618-46FF-9BD6-59C2AD19D34F}"/>
              </a:ext>
            </a:extLst>
          </p:cNvPr>
          <p:cNvGrpSpPr/>
          <p:nvPr/>
        </p:nvGrpSpPr>
        <p:grpSpPr>
          <a:xfrm>
            <a:off x="930476" y="4024793"/>
            <a:ext cx="10571867" cy="1653969"/>
            <a:chOff x="930476" y="5227860"/>
            <a:chExt cx="10571867" cy="4305277"/>
          </a:xfrm>
        </p:grpSpPr>
        <p:graphicFrame>
          <p:nvGraphicFramePr>
            <p:cNvPr id="32" name="Chart 5">
              <a:extLst>
                <a:ext uri="{FF2B5EF4-FFF2-40B4-BE49-F238E27FC236}">
                  <a16:creationId xmlns:a16="http://schemas.microsoft.com/office/drawing/2014/main" id="{579D3C7C-7AEB-4319-81ED-C6FB984A47F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50233134"/>
                </p:ext>
              </p:extLst>
            </p:nvPr>
          </p:nvGraphicFramePr>
          <p:xfrm>
            <a:off x="9399224" y="5227861"/>
            <a:ext cx="2103119" cy="43052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34" name="Chart 5">
              <a:extLst>
                <a:ext uri="{FF2B5EF4-FFF2-40B4-BE49-F238E27FC236}">
                  <a16:creationId xmlns:a16="http://schemas.microsoft.com/office/drawing/2014/main" id="{2B0810DD-6E6E-403D-9BDB-D664568B976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92580416"/>
                </p:ext>
              </p:extLst>
            </p:nvPr>
          </p:nvGraphicFramePr>
          <p:xfrm>
            <a:off x="930476" y="5227860"/>
            <a:ext cx="8041693" cy="43052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F110BD7-F5B8-42AC-BC24-AE23917F0239}"/>
              </a:ext>
            </a:extLst>
          </p:cNvPr>
          <p:cNvSpPr txBox="1"/>
          <p:nvPr/>
        </p:nvSpPr>
        <p:spPr>
          <a:xfrm rot="16200000">
            <a:off x="267611" y="4597505"/>
            <a:ext cx="1156086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t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mg/dL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Q1, Q3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B97319-951E-4ADE-847E-DA59AC4A4236}"/>
              </a:ext>
            </a:extLst>
          </p:cNvPr>
          <p:cNvSpPr txBox="1"/>
          <p:nvPr/>
        </p:nvSpPr>
        <p:spPr>
          <a:xfrm>
            <a:off x="1888219" y="2182144"/>
            <a:ext cx="60112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</a:t>
            </a: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</a:rPr>
              <a:t>&lt;0.001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E0389A-7C28-4253-9182-BB5F39B919A5}"/>
              </a:ext>
            </a:extLst>
          </p:cNvPr>
          <p:cNvSpPr txBox="1"/>
          <p:nvPr/>
        </p:nvSpPr>
        <p:spPr>
          <a:xfrm>
            <a:off x="3354170" y="2318855"/>
            <a:ext cx="60112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&lt;0.001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33C8427-C1E4-4EA0-9FCA-30066AAD0F3B}"/>
              </a:ext>
            </a:extLst>
          </p:cNvPr>
          <p:cNvSpPr txBox="1"/>
          <p:nvPr/>
        </p:nvSpPr>
        <p:spPr>
          <a:xfrm>
            <a:off x="4832789" y="2522055"/>
            <a:ext cx="60112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</a:rPr>
              <a:t>p &lt;0.001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DD5C3E-78A3-4317-A181-CF732321B139}"/>
              </a:ext>
            </a:extLst>
          </p:cNvPr>
          <p:cNvSpPr txBox="1"/>
          <p:nvPr/>
        </p:nvSpPr>
        <p:spPr>
          <a:xfrm>
            <a:off x="6324482" y="2059148"/>
            <a:ext cx="60112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sym typeface="Symbol" pitchFamily="2" charset="2"/>
              </a:rPr>
              <a:t>p</a:t>
            </a:r>
            <a:r>
              <a:rPr lang="en-GB" altLang="en-US" sz="1200" dirty="0">
                <a:solidFill>
                  <a:srgbClr val="000000"/>
                </a:solidFill>
                <a:ea typeface="MS PGothic" panose="020B0600070205080204" pitchFamily="34" charset="-128"/>
                <a:sym typeface="Symbol" pitchFamily="2" charset="2"/>
              </a:rPr>
              <a:t> &lt;0.001</a:t>
            </a:r>
            <a:endParaRPr lang="en-GB" altLang="en-US" sz="1200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F11FDEE-98B0-4E61-9305-E7BE03D1B899}"/>
              </a:ext>
            </a:extLst>
          </p:cNvPr>
          <p:cNvSpPr txBox="1"/>
          <p:nvPr/>
        </p:nvSpPr>
        <p:spPr>
          <a:xfrm>
            <a:off x="7838409" y="2572822"/>
            <a:ext cx="47288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sym typeface="Symbol" pitchFamily="2" charset="2"/>
              </a:rPr>
              <a:t>p=0.86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S PGothic" panose="020B0600070205080204" pitchFamily="34" charset="-128"/>
            </a:endParaRPr>
          </a:p>
        </p:txBody>
      </p:sp>
      <p:sp>
        <p:nvSpPr>
          <p:cNvPr id="41" name="Left Bracket 40">
            <a:extLst>
              <a:ext uri="{FF2B5EF4-FFF2-40B4-BE49-F238E27FC236}">
                <a16:creationId xmlns:a16="http://schemas.microsoft.com/office/drawing/2014/main" id="{7C0C61CB-38C7-4814-8175-C026CFDE2AE3}"/>
              </a:ext>
            </a:extLst>
          </p:cNvPr>
          <p:cNvSpPr/>
          <p:nvPr/>
        </p:nvSpPr>
        <p:spPr bwMode="auto">
          <a:xfrm rot="5400000">
            <a:off x="2169536" y="2175175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Left Bracket 41">
            <a:extLst>
              <a:ext uri="{FF2B5EF4-FFF2-40B4-BE49-F238E27FC236}">
                <a16:creationId xmlns:a16="http://schemas.microsoft.com/office/drawing/2014/main" id="{357D23AE-DD13-47EB-A59B-6A77648954DD}"/>
              </a:ext>
            </a:extLst>
          </p:cNvPr>
          <p:cNvSpPr/>
          <p:nvPr/>
        </p:nvSpPr>
        <p:spPr bwMode="auto">
          <a:xfrm rot="5400000">
            <a:off x="3631040" y="2327043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Left Bracket 42">
            <a:extLst>
              <a:ext uri="{FF2B5EF4-FFF2-40B4-BE49-F238E27FC236}">
                <a16:creationId xmlns:a16="http://schemas.microsoft.com/office/drawing/2014/main" id="{DB730862-5BA1-4CA9-BC47-CA446261C378}"/>
              </a:ext>
            </a:extLst>
          </p:cNvPr>
          <p:cNvSpPr/>
          <p:nvPr/>
        </p:nvSpPr>
        <p:spPr bwMode="auto">
          <a:xfrm rot="5400000">
            <a:off x="5109659" y="2535934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Left Bracket 43">
            <a:extLst>
              <a:ext uri="{FF2B5EF4-FFF2-40B4-BE49-F238E27FC236}">
                <a16:creationId xmlns:a16="http://schemas.microsoft.com/office/drawing/2014/main" id="{B6256FD5-8B47-4AB4-8824-CE9C029668B4}"/>
              </a:ext>
            </a:extLst>
          </p:cNvPr>
          <p:cNvSpPr/>
          <p:nvPr/>
        </p:nvSpPr>
        <p:spPr bwMode="auto">
          <a:xfrm rot="5400000">
            <a:off x="6582580" y="2044811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Left Bracket 44">
            <a:extLst>
              <a:ext uri="{FF2B5EF4-FFF2-40B4-BE49-F238E27FC236}">
                <a16:creationId xmlns:a16="http://schemas.microsoft.com/office/drawing/2014/main" id="{FA05C7FC-153F-46B3-AADC-CDB602A25EB5}"/>
              </a:ext>
            </a:extLst>
          </p:cNvPr>
          <p:cNvSpPr/>
          <p:nvPr/>
        </p:nvSpPr>
        <p:spPr bwMode="auto">
          <a:xfrm rot="5400000">
            <a:off x="8051159" y="2560272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Left Bracket 45">
            <a:extLst>
              <a:ext uri="{FF2B5EF4-FFF2-40B4-BE49-F238E27FC236}">
                <a16:creationId xmlns:a16="http://schemas.microsoft.com/office/drawing/2014/main" id="{131DC0FA-3523-4AB6-B62E-DCF73848205E}"/>
              </a:ext>
            </a:extLst>
          </p:cNvPr>
          <p:cNvSpPr/>
          <p:nvPr/>
        </p:nvSpPr>
        <p:spPr bwMode="auto">
          <a:xfrm rot="5400000">
            <a:off x="10596980" y="2239101"/>
            <a:ext cx="47388" cy="490341"/>
          </a:xfrm>
          <a:prstGeom prst="lef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0B87667-9386-4B41-8C2D-FA63370A768E}"/>
              </a:ext>
            </a:extLst>
          </p:cNvPr>
          <p:cNvSpPr txBox="1"/>
          <p:nvPr/>
        </p:nvSpPr>
        <p:spPr>
          <a:xfrm>
            <a:off x="10341751" y="2253438"/>
            <a:ext cx="55784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  <a:sym typeface="Symbol" pitchFamily="2" charset="2"/>
              </a:rPr>
              <a:t>p=0.015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16261E-B61D-4A67-87F8-6F41B7527FE9}"/>
              </a:ext>
            </a:extLst>
          </p:cNvPr>
          <p:cNvSpPr txBox="1"/>
          <p:nvPr/>
        </p:nvSpPr>
        <p:spPr>
          <a:xfrm rot="16200000">
            <a:off x="8594028" y="4689839"/>
            <a:ext cx="1372492" cy="184666"/>
          </a:xfrm>
          <a:prstGeom prst="rect">
            <a:avLst/>
          </a:prstGeom>
          <a:noFill/>
          <a:ln>
            <a:noFill/>
          </a:ln>
        </p:spPr>
        <p:txBody>
          <a:bodyPr vert="horz" wrap="none" tIns="0" bIns="0" anchor="ctr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Median (</a:t>
            </a: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t>Q1, Q3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0919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Through OL Week 48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E4587-5B48-4D77-B1B7-CEF011A3C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p-values from ANOVA including treatment as fixed effect.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56725C8-3B3B-4B7F-9685-05AE249F3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640523"/>
              </p:ext>
            </p:extLst>
          </p:nvPr>
        </p:nvGraphicFramePr>
        <p:xfrm>
          <a:off x="6350000" y="1546225"/>
          <a:ext cx="4995863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Prism 9" r:id="rId4" imgW="4500616" imgH="3697684" progId="Prism9.Document">
                  <p:embed/>
                </p:oleObj>
              </mc:Choice>
              <mc:Fallback>
                <p:oleObj name="Prism 9" r:id="rId4" imgW="4500616" imgH="3697684" progId="Prism9.Document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56725C8-3B3B-4B7F-9685-05AE249F3B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50000" y="1546225"/>
                        <a:ext cx="4995863" cy="410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0D8A61C-5246-46AA-97D8-CE4BBC9527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752775"/>
              </p:ext>
            </p:extLst>
          </p:nvPr>
        </p:nvGraphicFramePr>
        <p:xfrm>
          <a:off x="1176338" y="1546225"/>
          <a:ext cx="5072062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Prism 9" r:id="rId6" imgW="4569042" imgH="3697684" progId="Prism9.Document">
                  <p:embed/>
                </p:oleObj>
              </mc:Choice>
              <mc:Fallback>
                <p:oleObj name="Prism 9" r:id="rId6" imgW="4569042" imgH="3697684" progId="Prism9.Document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0D8A61C-5246-46AA-97D8-CE4BBC9527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76338" y="1546225"/>
                        <a:ext cx="5072062" cy="410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46CADA9-3260-43E2-9A25-D2BB48C2B695}"/>
              </a:ext>
            </a:extLst>
          </p:cNvPr>
          <p:cNvSpPr txBox="1"/>
          <p:nvPr/>
        </p:nvSpPr>
        <p:spPr>
          <a:xfrm>
            <a:off x="364195" y="5637454"/>
            <a:ext cx="145277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r>
              <a:rPr lang="en-US" sz="1400" dirty="0"/>
              <a:t>Stay on F/TAF, n=</a:t>
            </a:r>
          </a:p>
          <a:p>
            <a:pPr algn="r"/>
            <a:r>
              <a:rPr lang="en-US" sz="1400" dirty="0"/>
              <a:t>F/TDF→F/TAF, n=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F94897-6E3B-4305-BBF4-34A4787A0C94}"/>
              </a:ext>
            </a:extLst>
          </p:cNvPr>
          <p:cNvSpPr txBox="1"/>
          <p:nvPr/>
        </p:nvSpPr>
        <p:spPr>
          <a:xfrm>
            <a:off x="5600759" y="3229737"/>
            <a:ext cx="50526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2.0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7D754B-764D-4A1C-A739-C8822120942C}"/>
              </a:ext>
            </a:extLst>
          </p:cNvPr>
          <p:cNvSpPr txBox="1"/>
          <p:nvPr/>
        </p:nvSpPr>
        <p:spPr>
          <a:xfrm>
            <a:off x="5600759" y="3523161"/>
            <a:ext cx="50526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1.2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0B548F-5813-42FE-A8B7-56F20EF659EA}"/>
              </a:ext>
            </a:extLst>
          </p:cNvPr>
          <p:cNvSpPr/>
          <p:nvPr/>
        </p:nvSpPr>
        <p:spPr bwMode="auto">
          <a:xfrm>
            <a:off x="2089611" y="4886381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2F649B-A47F-4415-A099-6FC17836C25A}"/>
              </a:ext>
            </a:extLst>
          </p:cNvPr>
          <p:cNvSpPr/>
          <p:nvPr/>
        </p:nvSpPr>
        <p:spPr bwMode="auto">
          <a:xfrm>
            <a:off x="7186017" y="4886381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0A6EEB-BC32-4733-BA76-8121583055B2}"/>
              </a:ext>
            </a:extLst>
          </p:cNvPr>
          <p:cNvSpPr txBox="1"/>
          <p:nvPr/>
        </p:nvSpPr>
        <p:spPr>
          <a:xfrm>
            <a:off x="10710268" y="3068451"/>
            <a:ext cx="6335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83.7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C77D6E-3759-48E6-8FB0-85D2A332981D}"/>
              </a:ext>
            </a:extLst>
          </p:cNvPr>
          <p:cNvSpPr txBox="1"/>
          <p:nvPr/>
        </p:nvSpPr>
        <p:spPr>
          <a:xfrm>
            <a:off x="10710268" y="3295195"/>
            <a:ext cx="6335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82.4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A4279F-A595-47EC-B5AB-183D0B83095D}"/>
              </a:ext>
            </a:extLst>
          </p:cNvPr>
          <p:cNvSpPr txBox="1"/>
          <p:nvPr/>
        </p:nvSpPr>
        <p:spPr>
          <a:xfrm>
            <a:off x="1884291" y="5637454"/>
            <a:ext cx="397546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64C406-8449-4762-9C05-FF370AF9C015}"/>
              </a:ext>
            </a:extLst>
          </p:cNvPr>
          <p:cNvSpPr txBox="1"/>
          <p:nvPr/>
        </p:nvSpPr>
        <p:spPr>
          <a:xfrm>
            <a:off x="2754002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2019</a:t>
            </a:r>
          </a:p>
          <a:p>
            <a:pPr algn="ctr"/>
            <a:r>
              <a:rPr lang="en-US" sz="1400" dirty="0"/>
              <a:t>2053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D30ECB-9B6B-4C9E-8F79-23DC1D3A0A5F}"/>
              </a:ext>
            </a:extLst>
          </p:cNvPr>
          <p:cNvSpPr txBox="1"/>
          <p:nvPr/>
        </p:nvSpPr>
        <p:spPr>
          <a:xfrm>
            <a:off x="3623712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1937</a:t>
            </a:r>
          </a:p>
          <a:p>
            <a:pPr algn="ctr"/>
            <a:r>
              <a:rPr lang="en-US" sz="1400" dirty="0"/>
              <a:t>1943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7D9BDB-0478-4BE0-8D17-2B7FF026E1A1}"/>
              </a:ext>
            </a:extLst>
          </p:cNvPr>
          <p:cNvSpPr txBox="1"/>
          <p:nvPr/>
        </p:nvSpPr>
        <p:spPr>
          <a:xfrm>
            <a:off x="4493422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1301</a:t>
            </a:r>
          </a:p>
          <a:p>
            <a:pPr algn="ctr"/>
            <a:r>
              <a:rPr lang="en-US" sz="1400" dirty="0"/>
              <a:t>1289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379ABA-E67F-4E83-B98D-461A59AC6026}"/>
              </a:ext>
            </a:extLst>
          </p:cNvPr>
          <p:cNvSpPr txBox="1"/>
          <p:nvPr/>
        </p:nvSpPr>
        <p:spPr>
          <a:xfrm>
            <a:off x="5363132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1675</a:t>
            </a:r>
          </a:p>
          <a:p>
            <a:pPr algn="ctr"/>
            <a:r>
              <a:rPr lang="en-US" sz="1400" dirty="0"/>
              <a:t>1675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2F60BF-DC8D-42B9-AB6D-DB67DC85710D}"/>
              </a:ext>
            </a:extLst>
          </p:cNvPr>
          <p:cNvSpPr txBox="1"/>
          <p:nvPr/>
        </p:nvSpPr>
        <p:spPr>
          <a:xfrm>
            <a:off x="2922362" y="2981064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906273-93CD-4658-BB1F-DE0B8DBD112D}"/>
              </a:ext>
            </a:extLst>
          </p:cNvPr>
          <p:cNvSpPr txBox="1"/>
          <p:nvPr/>
        </p:nvSpPr>
        <p:spPr>
          <a:xfrm>
            <a:off x="3772907" y="2592907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BBB194-0E9F-4049-A5AA-B9FBC5B51498}"/>
              </a:ext>
            </a:extLst>
          </p:cNvPr>
          <p:cNvSpPr txBox="1"/>
          <p:nvPr/>
        </p:nvSpPr>
        <p:spPr>
          <a:xfrm>
            <a:off x="4648962" y="2204996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78CFCD-5223-4B20-9794-94F325DBB84E}"/>
              </a:ext>
            </a:extLst>
          </p:cNvPr>
          <p:cNvSpPr txBox="1"/>
          <p:nvPr/>
        </p:nvSpPr>
        <p:spPr>
          <a:xfrm>
            <a:off x="5522367" y="2186044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5DD460A-1423-4F46-81D7-A48DE8D4C932}"/>
              </a:ext>
            </a:extLst>
          </p:cNvPr>
          <p:cNvSpPr txBox="1"/>
          <p:nvPr/>
        </p:nvSpPr>
        <p:spPr>
          <a:xfrm>
            <a:off x="6983062" y="5637454"/>
            <a:ext cx="397546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268006-4C66-476F-AF86-B98B61BF09F2}"/>
              </a:ext>
            </a:extLst>
          </p:cNvPr>
          <p:cNvSpPr txBox="1"/>
          <p:nvPr/>
        </p:nvSpPr>
        <p:spPr>
          <a:xfrm>
            <a:off x="7852773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2019</a:t>
            </a:r>
          </a:p>
          <a:p>
            <a:pPr algn="ctr"/>
            <a:r>
              <a:rPr lang="en-US" sz="1400" dirty="0"/>
              <a:t>2053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AF911D5-58B2-4116-B6CA-52451A5F9B0E}"/>
              </a:ext>
            </a:extLst>
          </p:cNvPr>
          <p:cNvSpPr txBox="1"/>
          <p:nvPr/>
        </p:nvSpPr>
        <p:spPr>
          <a:xfrm>
            <a:off x="8722483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1937</a:t>
            </a:r>
          </a:p>
          <a:p>
            <a:pPr algn="ctr"/>
            <a:r>
              <a:rPr lang="en-US" sz="1400" dirty="0"/>
              <a:t>1943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40EE2AB-07DC-46E6-8A93-6AF9E50F43BE}"/>
              </a:ext>
            </a:extLst>
          </p:cNvPr>
          <p:cNvSpPr txBox="1"/>
          <p:nvPr/>
        </p:nvSpPr>
        <p:spPr>
          <a:xfrm>
            <a:off x="9592193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1301</a:t>
            </a:r>
          </a:p>
          <a:p>
            <a:pPr algn="ctr"/>
            <a:r>
              <a:rPr lang="en-US" sz="1400" dirty="0"/>
              <a:t>1289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2BDFAD-2010-4F9F-8105-D02F30E60069}"/>
              </a:ext>
            </a:extLst>
          </p:cNvPr>
          <p:cNvSpPr txBox="1"/>
          <p:nvPr/>
        </p:nvSpPr>
        <p:spPr>
          <a:xfrm>
            <a:off x="10461903" y="5637454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1675</a:t>
            </a:r>
          </a:p>
          <a:p>
            <a:pPr algn="ctr"/>
            <a:r>
              <a:rPr lang="en-US" sz="1400" dirty="0"/>
              <a:t>1675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F63650-5C85-4634-923A-47DF2DC8B245}"/>
              </a:ext>
            </a:extLst>
          </p:cNvPr>
          <p:cNvSpPr txBox="1"/>
          <p:nvPr/>
        </p:nvSpPr>
        <p:spPr>
          <a:xfrm>
            <a:off x="7206239" y="2183192"/>
            <a:ext cx="9938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84CEC45-1A11-432F-BBD2-C574796589B0}"/>
              </a:ext>
            </a:extLst>
          </p:cNvPr>
          <p:cNvSpPr txBox="1"/>
          <p:nvPr/>
        </p:nvSpPr>
        <p:spPr>
          <a:xfrm>
            <a:off x="7156385" y="3076918"/>
            <a:ext cx="6335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82.3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372A0E-2236-415D-9F72-A435672FC503}"/>
              </a:ext>
            </a:extLst>
          </p:cNvPr>
          <p:cNvSpPr txBox="1"/>
          <p:nvPr/>
        </p:nvSpPr>
        <p:spPr>
          <a:xfrm>
            <a:off x="7156385" y="3472993"/>
            <a:ext cx="6335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/>
              <a:t>81.0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CE2ED-EC76-40BA-8CD9-7630BB03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28FE55-6703-41FD-A251-C9850CBA401F}"/>
              </a:ext>
            </a:extLst>
          </p:cNvPr>
          <p:cNvSpPr txBox="1"/>
          <p:nvPr/>
        </p:nvSpPr>
        <p:spPr>
          <a:xfrm>
            <a:off x="3452886" y="1600442"/>
            <a:ext cx="942566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Change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EE4C62-DBA4-427F-87DC-3ACBEF686357}"/>
              </a:ext>
            </a:extLst>
          </p:cNvPr>
          <p:cNvSpPr txBox="1"/>
          <p:nvPr/>
        </p:nvSpPr>
        <p:spPr>
          <a:xfrm>
            <a:off x="8163907" y="1597302"/>
            <a:ext cx="2018374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Absolute Weight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D9F9D8C-7E7B-4253-AC9C-5F6A25891CE1}"/>
              </a:ext>
            </a:extLst>
          </p:cNvPr>
          <p:cNvGrpSpPr/>
          <p:nvPr/>
        </p:nvGrpSpPr>
        <p:grpSpPr>
          <a:xfrm>
            <a:off x="4606367" y="1283957"/>
            <a:ext cx="3473984" cy="219209"/>
            <a:chOff x="4597022" y="1283957"/>
            <a:chExt cx="3473984" cy="21920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E56D972-CE05-45FC-97E0-FEF540E94A55}"/>
                </a:ext>
              </a:extLst>
            </p:cNvPr>
            <p:cNvGrpSpPr/>
            <p:nvPr/>
          </p:nvGrpSpPr>
          <p:grpSpPr>
            <a:xfrm>
              <a:off x="6543879" y="1283957"/>
              <a:ext cx="1527127" cy="215444"/>
              <a:chOff x="1209558" y="5449082"/>
              <a:chExt cx="1527127" cy="215444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CAD2F5F-3A50-4ADB-9E18-FF9184E4F6B1}"/>
                  </a:ext>
                </a:extLst>
              </p:cNvPr>
              <p:cNvSpPr txBox="1"/>
              <p:nvPr/>
            </p:nvSpPr>
            <p:spPr>
              <a:xfrm>
                <a:off x="1567006" y="5449082"/>
                <a:ext cx="11696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F/TDF→F/TAF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563FBDC0-2D37-4FDD-B7D4-5869C31439AA}"/>
                  </a:ext>
                </a:extLst>
              </p:cNvPr>
              <p:cNvGrpSpPr/>
              <p:nvPr/>
            </p:nvGrpSpPr>
            <p:grpSpPr>
              <a:xfrm>
                <a:off x="1209558" y="5502772"/>
                <a:ext cx="274320" cy="108065"/>
                <a:chOff x="1209558" y="5539781"/>
                <a:chExt cx="274320" cy="108065"/>
              </a:xfrm>
            </p:grpSpPr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51F89AE0-9A89-4570-9C4E-FC5056AC23A8}"/>
                    </a:ext>
                  </a:extLst>
                </p:cNvPr>
                <p:cNvSpPr/>
                <p:nvPr/>
              </p:nvSpPr>
              <p:spPr bwMode="auto">
                <a:xfrm>
                  <a:off x="1292686" y="5539781"/>
                  <a:ext cx="108065" cy="108065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092BF395-67CF-4F3C-889E-45196977C9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593813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55F7281-F911-4376-B25B-7A2FBDCE310D}"/>
                </a:ext>
              </a:extLst>
            </p:cNvPr>
            <p:cNvGrpSpPr/>
            <p:nvPr/>
          </p:nvGrpSpPr>
          <p:grpSpPr>
            <a:xfrm>
              <a:off x="4597022" y="1287722"/>
              <a:ext cx="1498273" cy="215444"/>
              <a:chOff x="1209558" y="5691542"/>
              <a:chExt cx="1498273" cy="215444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ACCE1F01-1A3B-43F6-B1AE-571F2E2DD0B8}"/>
                  </a:ext>
                </a:extLst>
              </p:cNvPr>
              <p:cNvGrpSpPr/>
              <p:nvPr/>
            </p:nvGrpSpPr>
            <p:grpSpPr>
              <a:xfrm>
                <a:off x="1209558" y="5745232"/>
                <a:ext cx="274320" cy="108065"/>
                <a:chOff x="1209558" y="5745232"/>
                <a:chExt cx="274320" cy="108065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3E924154-9E54-4081-AF7A-ABCB299658C2}"/>
                    </a:ext>
                  </a:extLst>
                </p:cNvPr>
                <p:cNvSpPr/>
                <p:nvPr/>
              </p:nvSpPr>
              <p:spPr bwMode="auto">
                <a:xfrm>
                  <a:off x="1292686" y="5745232"/>
                  <a:ext cx="108065" cy="108065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D63D9FD5-8BC5-49DD-ACE5-6E8AD04465A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799264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D67AC77-B519-4CCD-A4DF-FC5158B948C0}"/>
                  </a:ext>
                </a:extLst>
              </p:cNvPr>
              <p:cNvSpPr txBox="1"/>
              <p:nvPr/>
            </p:nvSpPr>
            <p:spPr>
              <a:xfrm>
                <a:off x="1567006" y="5691542"/>
                <a:ext cx="11408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Stay on F/TAF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50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C465A3-54F1-4A7C-84FB-49B4F407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7B841F-5A9F-4E54-8939-4FBCF3EEA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Spinner reports grants, personal fees, non-financial support and other during the conduct of the study from Gilead Sciences, Janssen-</a:t>
            </a:r>
            <a:r>
              <a:rPr lang="en-US" dirty="0" err="1"/>
              <a:t>Cilag</a:t>
            </a:r>
            <a:r>
              <a:rPr lang="en-US" dirty="0"/>
              <a:t>, GSK/</a:t>
            </a:r>
            <a:r>
              <a:rPr lang="en-US" dirty="0" err="1"/>
              <a:t>ViiV</a:t>
            </a:r>
            <a:r>
              <a:rPr lang="en-US" dirty="0"/>
              <a:t> Healthcare, and MSD; outside the submitted work: grants, personal fees, non-financial support and other from AbbVie and Apeiron, personal fees from </a:t>
            </a:r>
            <a:r>
              <a:rPr lang="en-US" dirty="0" err="1"/>
              <a:t>Formycon</a:t>
            </a:r>
            <a:r>
              <a:rPr lang="en-US" dirty="0"/>
              <a:t>, and grants, personal fees and other from Eli Lilly.</a:t>
            </a:r>
          </a:p>
          <a:p>
            <a:endParaRPr lang="en-US" dirty="0"/>
          </a:p>
          <a:p>
            <a:r>
              <a:rPr lang="en-US" dirty="0"/>
              <a:t>This study was funded by Gilead Sciences.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EE3040-2EB7-489F-9CD2-2CF8260648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023A79-7646-41A6-A0EF-01D38986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8480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 anchor="ctr"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50C8A-35B9-4921-8A1F-ED280D247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37960"/>
            <a:ext cx="10673708" cy="4419600"/>
          </a:xfrm>
        </p:spPr>
        <p:txBody>
          <a:bodyPr rIns="0"/>
          <a:lstStyle/>
          <a:p>
            <a:pPr>
              <a:spcBef>
                <a:spcPts val="1200"/>
              </a:spcBef>
            </a:pPr>
            <a:r>
              <a:rPr lang="en-US" sz="2000" dirty="0"/>
              <a:t>The DISCOVER study (ClinicalTrials.gov NCT02842086) is a Phase 3, randomized, controlled trial of the efficacy and safety of F/TAF vs F/TDF for PrEP among MSM and TGW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At the primary analysis (when 100% of participants completed Week 48 and 50% completed Week 96) and at Week 96</a:t>
            </a:r>
            <a:r>
              <a:rPr lang="en-US" sz="2000" baseline="30000" dirty="0"/>
              <a:t>1,2</a:t>
            </a:r>
            <a:r>
              <a:rPr lang="en-US" sz="2000" dirty="0"/>
              <a:t>: 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F/TAF was noninferior to F/TDF in preventing HIV infection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F/TAF had significantly better bone and renal safety outcomes vs F/TDF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F/TDF was associated with reductions in HDL and LDL cholesterol, while F/TAF was associated with minimal lipid changes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F/TDF was associated with weight loss at Week 24 and less weight gain than F/TAF at Weeks 48 and 96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Here we present the results for participants who switched from F/TDF to F/TAF in the OL phase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A6FE2EC-A450-4BDF-9B41-24A0D31761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151602"/>
            <a:ext cx="10565726" cy="553998"/>
          </a:xfrm>
        </p:spPr>
        <p:txBody>
          <a:bodyPr/>
          <a:lstStyle/>
          <a:p>
            <a:r>
              <a:rPr lang="en-US" sz="1200" dirty="0"/>
              <a:t>F/TAF, emtricitabine/tenofovir alafenamide; F/TDF, emtricitabine/tenofovir disoproxil fumarate; HDL, high-density lipoprotein; LDL, low-density lipoprotein; MSM, cisgender men who have sex with men; PrEP, pre-exposure prophylaxis; OL, open label; TGW, transgender women who hav</a:t>
            </a:r>
            <a:r>
              <a:rPr lang="en-US" dirty="0"/>
              <a:t>e sex with men</a:t>
            </a:r>
            <a:r>
              <a:rPr lang="en-US" sz="1200" dirty="0"/>
              <a:t>.</a:t>
            </a:r>
          </a:p>
          <a:p>
            <a:r>
              <a:rPr lang="en-US" sz="1200" dirty="0"/>
              <a:t>1. Mayer K et al. Lancet. 2020 Jul 25;396(10246):239-54; 2. Ogbuagu O, et al. CROI 2020, </a:t>
            </a:r>
            <a:r>
              <a:rPr lang="en-US" sz="1200" dirty="0" err="1"/>
              <a:t>abstr</a:t>
            </a:r>
            <a:r>
              <a:rPr lang="en-US" sz="1200" dirty="0"/>
              <a:t> 92.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985F7B-B87D-41B2-A08D-EDF15F6F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7466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 anchor="ctr"/>
          <a:lstStyle/>
          <a:p>
            <a:r>
              <a:rPr lang="en-US" dirty="0"/>
              <a:t>Study Design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912255B-F773-45AE-84BD-3AC621103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3841635"/>
            <a:ext cx="10566400" cy="2577629"/>
          </a:xfrm>
        </p:spPr>
        <p:txBody>
          <a:bodyPr>
            <a:spAutoFit/>
          </a:bodyPr>
          <a:lstStyle/>
          <a:p>
            <a:r>
              <a:rPr lang="en-US" sz="1600" dirty="0"/>
              <a:t>Eligibility: </a:t>
            </a:r>
          </a:p>
          <a:p>
            <a:pPr lvl="1">
              <a:spcBef>
                <a:spcPts val="300"/>
              </a:spcBef>
            </a:pPr>
            <a:r>
              <a:rPr lang="en-US" sz="1400" dirty="0"/>
              <a:t>2+ episodes of </a:t>
            </a:r>
            <a:r>
              <a:rPr lang="en-US" sz="1400" dirty="0" err="1"/>
              <a:t>condomless</a:t>
            </a:r>
            <a:r>
              <a:rPr lang="en-US" sz="1400" dirty="0"/>
              <a:t> anal sex in the past 12 </a:t>
            </a:r>
            <a:r>
              <a:rPr lang="en-US" sz="1400" dirty="0" err="1"/>
              <a:t>wk</a:t>
            </a:r>
            <a:r>
              <a:rPr lang="en-US" sz="1400" dirty="0"/>
              <a:t> or rectal gonorrhea/chlamydia or syphilis in past 24 </a:t>
            </a:r>
            <a:r>
              <a:rPr lang="en-US" sz="1400" dirty="0" err="1"/>
              <a:t>wk</a:t>
            </a:r>
            <a:endParaRPr lang="en-US" sz="1400" dirty="0"/>
          </a:p>
          <a:p>
            <a:pPr lvl="1">
              <a:spcBef>
                <a:spcPts val="300"/>
              </a:spcBef>
            </a:pPr>
            <a:r>
              <a:rPr lang="en-US" sz="1400" dirty="0"/>
              <a:t>HIV and hepatitis B virus negative, and eGFR</a:t>
            </a:r>
            <a:r>
              <a:rPr lang="en-US" sz="1400" baseline="-25000" dirty="0"/>
              <a:t>CG</a:t>
            </a:r>
            <a:r>
              <a:rPr lang="en-US" sz="1400" dirty="0"/>
              <a:t> ≥60 mL/min</a:t>
            </a:r>
          </a:p>
          <a:p>
            <a:r>
              <a:rPr lang="en-US" sz="1600" dirty="0"/>
              <a:t>Study conducted in Europe and North America in cities/sites with high HIV incidence</a:t>
            </a:r>
          </a:p>
          <a:p>
            <a:r>
              <a:rPr lang="en-US" sz="1600" dirty="0"/>
              <a:t>Safety assessments</a:t>
            </a:r>
          </a:p>
          <a:p>
            <a:pPr lvl="1">
              <a:spcBef>
                <a:spcPts val="300"/>
              </a:spcBef>
            </a:pPr>
            <a:r>
              <a:rPr lang="en-US" sz="1400" dirty="0"/>
              <a:t>Renal: AEs and renal biomarkers</a:t>
            </a:r>
          </a:p>
          <a:p>
            <a:pPr lvl="1">
              <a:spcBef>
                <a:spcPts val="300"/>
              </a:spcBef>
            </a:pPr>
            <a:r>
              <a:rPr lang="en-US" sz="1400" dirty="0"/>
              <a:t>Bone: fracture events and BMD</a:t>
            </a:r>
          </a:p>
          <a:p>
            <a:pPr lvl="1">
              <a:spcBef>
                <a:spcPts val="300"/>
              </a:spcBef>
            </a:pPr>
            <a:r>
              <a:rPr lang="en-US" sz="1400" dirty="0"/>
              <a:t>Metabolic: fasting lipids, glucose, and body weight changes</a:t>
            </a:r>
          </a:p>
          <a:p>
            <a:r>
              <a:rPr lang="en-US" sz="1600" dirty="0"/>
              <a:t>At EOBP, participants had the option to receive F/TAF in the OL phase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43855CE-401E-4292-A1EE-851A7ECC33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00" dirty="0"/>
              <a:t>AE, adverse event; </a:t>
            </a:r>
            <a:r>
              <a:rPr lang="en-US" dirty="0"/>
              <a:t>BMD, bone mineral density; eGFR</a:t>
            </a:r>
            <a:r>
              <a:rPr lang="en-US" baseline="-25000" dirty="0"/>
              <a:t>CG</a:t>
            </a:r>
            <a:r>
              <a:rPr lang="en-US" dirty="0"/>
              <a:t>, estimated glomerular filtration rate by Cockcroft-Gault method; EOBP, end of blinded phase.</a:t>
            </a:r>
          </a:p>
        </p:txBody>
      </p:sp>
      <p:sp>
        <p:nvSpPr>
          <p:cNvPr id="3" name="TextBox 21">
            <a:extLst>
              <a:ext uri="{FF2B5EF4-FFF2-40B4-BE49-F238E27FC236}">
                <a16:creationId xmlns:a16="http://schemas.microsoft.com/office/drawing/2014/main" id="{7216B289-B151-42BD-ABE7-7BFA0143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937" y="2471336"/>
            <a:ext cx="2042929" cy="146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8109" tIns="114054" rIns="228109" bIns="114054" anchor="ctr"/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140449" fontAlgn="base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1400" kern="0" dirty="0">
                <a:solidFill>
                  <a:prstClr val="black"/>
                </a:solidFill>
                <a:cs typeface="Arial" pitchFamily="34" charset="0"/>
              </a:rPr>
              <a:t>Randomized</a:t>
            </a:r>
          </a:p>
          <a:p>
            <a:pPr algn="ctr" defTabSz="1140449" fontAlgn="base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1400" kern="0" dirty="0">
                <a:solidFill>
                  <a:prstClr val="black"/>
                </a:solidFill>
                <a:cs typeface="Arial" pitchFamily="34" charset="0"/>
              </a:rPr>
              <a:t>1:1</a:t>
            </a:r>
          </a:p>
          <a:p>
            <a:pPr algn="ctr" defTabSz="1140449" fontAlgn="base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endParaRPr lang="en-US" altLang="en-US" sz="1400" kern="0" dirty="0">
              <a:solidFill>
                <a:prstClr val="black"/>
              </a:solidFill>
              <a:cs typeface="Arial" pitchFamily="34" charset="0"/>
            </a:endParaRPr>
          </a:p>
          <a:p>
            <a:pPr algn="ctr" defTabSz="1140449" fontAlgn="base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1400" kern="0" dirty="0">
                <a:solidFill>
                  <a:prstClr val="black"/>
                </a:solidFill>
                <a:cs typeface="Arial" pitchFamily="34" charset="0"/>
              </a:rPr>
              <a:t>Double blinded,</a:t>
            </a:r>
          </a:p>
          <a:p>
            <a:pPr algn="ctr" defTabSz="1140449" fontAlgn="base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altLang="en-US" sz="1400" kern="0" dirty="0">
                <a:solidFill>
                  <a:prstClr val="black"/>
                </a:solidFill>
                <a:cs typeface="Arial" pitchFamily="34" charset="0"/>
              </a:rPr>
              <a:t>active controlled</a:t>
            </a:r>
          </a:p>
        </p:txBody>
      </p:sp>
      <p:sp>
        <p:nvSpPr>
          <p:cNvPr id="4" name="TextBox 21">
            <a:extLst>
              <a:ext uri="{FF2B5EF4-FFF2-40B4-BE49-F238E27FC236}">
                <a16:creationId xmlns:a16="http://schemas.microsoft.com/office/drawing/2014/main" id="{A7F32BC1-B535-4132-AAED-C8863B3B3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1" y="2829638"/>
            <a:ext cx="1589316" cy="744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28109" tIns="114054" rIns="228109" bIns="114054" anchor="ctr"/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11404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pitchFamily="34" charset="0"/>
              </a:rPr>
              <a:t>MSM or TGW</a:t>
            </a:r>
          </a:p>
          <a:p>
            <a:pPr marL="0" marR="0" lvl="0" indent="0" algn="ctr" defTabSz="11404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aged ≥18 y</a:t>
            </a:r>
            <a:endParaRPr kumimoji="0" lang="en-US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806A596-B259-4E1F-8AAB-F90AAB6BBD1B}"/>
              </a:ext>
            </a:extLst>
          </p:cNvPr>
          <p:cNvCxnSpPr>
            <a:cxnSpLocks/>
          </p:cNvCxnSpPr>
          <p:nvPr/>
        </p:nvCxnSpPr>
        <p:spPr bwMode="auto">
          <a:xfrm flipV="1">
            <a:off x="2292104" y="3201888"/>
            <a:ext cx="1377378" cy="2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" name="Freeform 66">
            <a:extLst>
              <a:ext uri="{FF2B5EF4-FFF2-40B4-BE49-F238E27FC236}">
                <a16:creationId xmlns:a16="http://schemas.microsoft.com/office/drawing/2014/main" id="{FF78C3DA-CD11-4076-9C9E-1BAA16DC821C}"/>
              </a:ext>
            </a:extLst>
          </p:cNvPr>
          <p:cNvSpPr>
            <a:spLocks/>
          </p:cNvSpPr>
          <p:nvPr/>
        </p:nvSpPr>
        <p:spPr bwMode="auto">
          <a:xfrm rot="5400000">
            <a:off x="3483128" y="3050975"/>
            <a:ext cx="681794" cy="304888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5536" tIns="42769" rIns="85536" bIns="42769"/>
          <a:lstStyle/>
          <a:p>
            <a:pPr defTabSz="85533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20" kern="0" dirty="0">
              <a:ln>
                <a:solidFill>
                  <a:srgbClr val="000000"/>
                </a:solidFill>
              </a:ln>
              <a:solidFill>
                <a:prstClr val="black"/>
              </a:solidFill>
              <a:latin typeface="Calibri" panose="020F0502020204030204"/>
              <a:cs typeface="Arial" charset="0"/>
            </a:endParaRPr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D8ADDB1D-E72E-4283-BE13-553556F07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250" y="2150025"/>
            <a:ext cx="6138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cs typeface="Arial" charset="0"/>
              </a:rPr>
              <a:t>Week 0</a:t>
            </a:r>
          </a:p>
        </p:txBody>
      </p:sp>
      <p:sp>
        <p:nvSpPr>
          <p:cNvPr id="8" name="Rectangle 59">
            <a:extLst>
              <a:ext uri="{FF2B5EF4-FFF2-40B4-BE49-F238E27FC236}">
                <a16:creationId xmlns:a16="http://schemas.microsoft.com/office/drawing/2014/main" id="{C93AD07C-F29C-4F6F-A9D4-E1262EF12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511" y="2150025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ea typeface="MS PGothic" pitchFamily="34" charset="-128"/>
                <a:cs typeface="Arial" charset="0"/>
                <a:sym typeface="Symbol" pitchFamily="18" charset="2"/>
              </a:rPr>
              <a:t>48</a:t>
            </a:r>
            <a:endParaRPr lang="en-US" altLang="en-US" sz="1400" dirty="0">
              <a:solidFill>
                <a:prstClr val="black">
                  <a:lumMod val="65000"/>
                  <a:lumOff val="35000"/>
                </a:prstClr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F55AD9-B7FB-4C45-AEC4-69F67F69A420}"/>
              </a:ext>
            </a:extLst>
          </p:cNvPr>
          <p:cNvSpPr/>
          <p:nvPr/>
        </p:nvSpPr>
        <p:spPr bwMode="auto">
          <a:xfrm>
            <a:off x="3812981" y="2588462"/>
            <a:ext cx="4869843" cy="548640"/>
          </a:xfrm>
          <a:prstGeom prst="rect">
            <a:avLst/>
          </a:prstGeom>
          <a:solidFill>
            <a:srgbClr val="00C42A"/>
          </a:solidFill>
          <a:ln w="9525" cap="flat" cmpd="sng" algn="ctr">
            <a:noFill/>
            <a:prstDash val="solid"/>
          </a:ln>
          <a:effectLst/>
        </p:spPr>
        <p:txBody>
          <a:bodyPr lIns="91440" tIns="42769" rIns="91440" bIns="42769" anchor="ctr"/>
          <a:lstStyle/>
          <a:p>
            <a:pPr defTabSz="11404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cs typeface="Arial" pitchFamily="34" charset="0"/>
              </a:rPr>
              <a:t>F/TAF 200/25 mg qd: </a:t>
            </a:r>
          </a:p>
          <a:p>
            <a:pPr defTabSz="11404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cs typeface="Arial" pitchFamily="34" charset="0"/>
              </a:rPr>
              <a:t>planned n=2500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37DAC0-8AC3-40B0-A05F-16A3894AAF98}"/>
              </a:ext>
            </a:extLst>
          </p:cNvPr>
          <p:cNvSpPr/>
          <p:nvPr/>
        </p:nvSpPr>
        <p:spPr bwMode="auto">
          <a:xfrm>
            <a:off x="3812981" y="3269661"/>
            <a:ext cx="4869843" cy="54864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91440" tIns="42769" rIns="91440" bIns="42769" anchor="ctr"/>
          <a:lstStyle/>
          <a:p>
            <a:pPr marL="0" marR="0" lvl="0" indent="0" defTabSz="11404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itchFamily="34" charset="0"/>
              </a:rPr>
              <a:t>F/TDF 200/300 mg qd: </a:t>
            </a:r>
          </a:p>
          <a:p>
            <a:pPr marL="0" marR="0" lvl="0" indent="0" defTabSz="1140449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itchFamily="34" charset="0"/>
              </a:rPr>
              <a:t>planned n=2500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7077AE-CFE9-464D-92B2-566D81975D94}"/>
              </a:ext>
            </a:extLst>
          </p:cNvPr>
          <p:cNvSpPr/>
          <p:nvPr/>
        </p:nvSpPr>
        <p:spPr bwMode="auto">
          <a:xfrm>
            <a:off x="8682824" y="2927568"/>
            <a:ext cx="1876093" cy="548640"/>
          </a:xfrm>
          <a:prstGeom prst="rect">
            <a:avLst/>
          </a:prstGeom>
          <a:solidFill>
            <a:srgbClr val="00C42A"/>
          </a:solidFill>
          <a:ln w="9525" cap="flat" cmpd="sng" algn="ctr">
            <a:noFill/>
            <a:prstDash val="solid"/>
          </a:ln>
          <a:effectLst/>
        </p:spPr>
        <p:txBody>
          <a:bodyPr lIns="91440" tIns="42769" rIns="91440" bIns="42769" anchor="ctr"/>
          <a:lstStyle/>
          <a:p>
            <a:pPr algn="ctr" defTabSz="11404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cs typeface="Arial" pitchFamily="34" charset="0"/>
              </a:rPr>
              <a:t>F/TAF</a:t>
            </a:r>
          </a:p>
          <a:p>
            <a:pPr algn="ctr" defTabSz="11404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FFFFFF"/>
                </a:solidFill>
                <a:cs typeface="Arial" pitchFamily="34" charset="0"/>
              </a:rPr>
              <a:t>open-label option</a:t>
            </a:r>
            <a:endParaRPr lang="en-US" sz="1600" b="1" kern="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Freeform 66">
            <a:extLst>
              <a:ext uri="{FF2B5EF4-FFF2-40B4-BE49-F238E27FC236}">
                <a16:creationId xmlns:a16="http://schemas.microsoft.com/office/drawing/2014/main" id="{47E90629-54C2-4D2F-9BCD-A62699A31D40}"/>
              </a:ext>
            </a:extLst>
          </p:cNvPr>
          <p:cNvSpPr>
            <a:spLocks/>
          </p:cNvSpPr>
          <p:nvPr/>
        </p:nvSpPr>
        <p:spPr bwMode="auto">
          <a:xfrm>
            <a:off x="3812980" y="2370312"/>
            <a:ext cx="6745933" cy="96247"/>
          </a:xfrm>
          <a:custGeom>
            <a:avLst/>
            <a:gdLst>
              <a:gd name="T0" fmla="*/ 316236 w 2663825"/>
              <a:gd name="T1" fmla="*/ 0 h 127000"/>
              <a:gd name="T2" fmla="*/ 316236 w 2663825"/>
              <a:gd name="T3" fmla="*/ 127000 h 127000"/>
              <a:gd name="T4" fmla="*/ 0 w 2663825"/>
              <a:gd name="T5" fmla="*/ 127000 h 127000"/>
              <a:gd name="T6" fmla="*/ 0 w 2663825"/>
              <a:gd name="T7" fmla="*/ 3175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itchFamily="34" charset="0"/>
            </a:endParaRPr>
          </a:p>
        </p:txBody>
      </p:sp>
      <p:sp>
        <p:nvSpPr>
          <p:cNvPr id="13" name="Freeform 66">
            <a:extLst>
              <a:ext uri="{FF2B5EF4-FFF2-40B4-BE49-F238E27FC236}">
                <a16:creationId xmlns:a16="http://schemas.microsoft.com/office/drawing/2014/main" id="{47F25161-4CD3-4695-ADC9-BA44E6B2993E}"/>
              </a:ext>
            </a:extLst>
          </p:cNvPr>
          <p:cNvSpPr>
            <a:spLocks/>
          </p:cNvSpPr>
          <p:nvPr/>
        </p:nvSpPr>
        <p:spPr bwMode="auto">
          <a:xfrm>
            <a:off x="5869897" y="2375119"/>
            <a:ext cx="2058370" cy="91440"/>
          </a:xfrm>
          <a:custGeom>
            <a:avLst/>
            <a:gdLst>
              <a:gd name="T0" fmla="*/ 316236 w 2663825"/>
              <a:gd name="T1" fmla="*/ 0 h 127000"/>
              <a:gd name="T2" fmla="*/ 316236 w 2663825"/>
              <a:gd name="T3" fmla="*/ 127000 h 127000"/>
              <a:gd name="T4" fmla="*/ 0 w 2663825"/>
              <a:gd name="T5" fmla="*/ 127000 h 127000"/>
              <a:gd name="T6" fmla="*/ 0 w 2663825"/>
              <a:gd name="T7" fmla="*/ 3175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572C30-CC27-49A5-9691-7D5B6A7FAFBB}"/>
              </a:ext>
            </a:extLst>
          </p:cNvPr>
          <p:cNvCxnSpPr>
            <a:cxnSpLocks/>
          </p:cNvCxnSpPr>
          <p:nvPr/>
        </p:nvCxnSpPr>
        <p:spPr>
          <a:xfrm flipV="1">
            <a:off x="8676662" y="2380911"/>
            <a:ext cx="0" cy="86320"/>
          </a:xfrm>
          <a:prstGeom prst="line">
            <a:avLst/>
          </a:prstGeom>
          <a:noFill/>
          <a:ln w="19050" cap="flat" cmpd="sng" algn="ctr">
            <a:solidFill>
              <a:srgbClr val="A6A6A6"/>
            </a:solidFill>
            <a:prstDash val="solid"/>
            <a:miter lim="800000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815F6A-7B52-4E8A-B470-F105CBC12D5D}"/>
              </a:ext>
            </a:extLst>
          </p:cNvPr>
          <p:cNvCxnSpPr>
            <a:cxnSpLocks/>
          </p:cNvCxnSpPr>
          <p:nvPr/>
        </p:nvCxnSpPr>
        <p:spPr>
          <a:xfrm>
            <a:off x="6899082" y="2170345"/>
            <a:ext cx="0" cy="1645920"/>
          </a:xfrm>
          <a:prstGeom prst="line">
            <a:avLst/>
          </a:prstGeom>
          <a:noFill/>
          <a:ln w="19050" cap="flat" cmpd="sng" algn="ctr">
            <a:solidFill>
              <a:srgbClr val="A6A6A6"/>
            </a:solidFill>
            <a:prstDash val="sysDash"/>
            <a:miter lim="800000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4A51A7-DE1A-41F8-86ED-93EE58DB965E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7930680" y="1632688"/>
            <a:ext cx="0" cy="2185613"/>
          </a:xfrm>
          <a:prstGeom prst="line">
            <a:avLst/>
          </a:prstGeom>
          <a:noFill/>
          <a:ln w="19050" cap="flat" cmpd="sng" algn="ctr">
            <a:solidFill>
              <a:srgbClr val="A6A6A6"/>
            </a:solidFill>
            <a:prstDash val="sysDash"/>
            <a:miter lim="800000"/>
          </a:ln>
          <a:effectLst/>
        </p:spPr>
      </p:cxnSp>
      <p:sp>
        <p:nvSpPr>
          <p:cNvPr id="17" name="TextBox 11">
            <a:extLst>
              <a:ext uri="{FF2B5EF4-FFF2-40B4-BE49-F238E27FC236}">
                <a16:creationId xmlns:a16="http://schemas.microsoft.com/office/drawing/2014/main" id="{2D839B5B-9A4B-4155-A268-B2F2B1B18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47" y="2150025"/>
            <a:ext cx="383438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96</a:t>
            </a:r>
          </a:p>
        </p:txBody>
      </p:sp>
      <p:sp>
        <p:nvSpPr>
          <p:cNvPr id="18" name="Rectangle 59">
            <a:extLst>
              <a:ext uri="{FF2B5EF4-FFF2-40B4-BE49-F238E27FC236}">
                <a16:creationId xmlns:a16="http://schemas.microsoft.com/office/drawing/2014/main" id="{325A7FFA-1723-4E8A-AE68-A7644CCDA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784" y="2150025"/>
            <a:ext cx="509755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EOBP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9" name="Rectangle 59">
            <a:extLst>
              <a:ext uri="{FF2B5EF4-FFF2-40B4-BE49-F238E27FC236}">
                <a16:creationId xmlns:a16="http://schemas.microsoft.com/office/drawing/2014/main" id="{5D2F6A7D-6D6A-46E9-ABD5-9F9FB4B14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2083" y="1770468"/>
            <a:ext cx="1493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ea typeface="MS PGothic" pitchFamily="34" charset="-128"/>
                <a:cs typeface="Arial" charset="0"/>
                <a:sym typeface="Symbol" pitchFamily="18" charset="2"/>
              </a:rPr>
              <a:t>Primary Endpoint</a:t>
            </a: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800" b="1" dirty="0">
                <a:solidFill>
                  <a:prstClr val="black">
                    <a:lumMod val="65000"/>
                    <a:lumOff val="35000"/>
                  </a:prstClr>
                </a:solidFill>
                <a:ea typeface="MS PGothic" pitchFamily="34" charset="-128"/>
                <a:cs typeface="Arial" charset="0"/>
                <a:sym typeface="Symbol" pitchFamily="18" charset="2"/>
              </a:rPr>
              <a:t>100% Week 48, 50% Week 96</a:t>
            </a:r>
            <a:endParaRPr lang="en-US" altLang="en-US" sz="800" dirty="0">
              <a:solidFill>
                <a:prstClr val="black">
                  <a:lumMod val="65000"/>
                  <a:lumOff val="35000"/>
                </a:prstClr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20" name="Rectangle 59">
            <a:extLst>
              <a:ext uri="{FF2B5EF4-FFF2-40B4-BE49-F238E27FC236}">
                <a16:creationId xmlns:a16="http://schemas.microsoft.com/office/drawing/2014/main" id="{B8DB870D-9276-430D-B259-71145C0E2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072" y="1294134"/>
            <a:ext cx="15372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ea typeface="MS PGothic" pitchFamily="34" charset="-128"/>
                <a:cs typeface="Arial" charset="0"/>
                <a:sym typeface="Symbol" pitchFamily="18" charset="2"/>
              </a:rPr>
              <a:t>Week 96 Endpoint</a:t>
            </a:r>
          </a:p>
          <a:p>
            <a:pPr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en-US" sz="800" b="1" dirty="0">
                <a:solidFill>
                  <a:prstClr val="black">
                    <a:lumMod val="65000"/>
                    <a:lumOff val="35000"/>
                  </a:prstClr>
                </a:solidFill>
                <a:ea typeface="MS PGothic" pitchFamily="34" charset="-128"/>
                <a:cs typeface="Arial" charset="0"/>
                <a:sym typeface="Symbol" pitchFamily="18" charset="2"/>
              </a:rPr>
              <a:t>100% Week 96</a:t>
            </a:r>
            <a:endParaRPr lang="en-US" altLang="en-US" sz="800" dirty="0">
              <a:solidFill>
                <a:prstClr val="black">
                  <a:lumMod val="65000"/>
                  <a:lumOff val="35000"/>
                </a:prstClr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21" name="Rectangle 59">
            <a:extLst>
              <a:ext uri="{FF2B5EF4-FFF2-40B4-BE49-F238E27FC236}">
                <a16:creationId xmlns:a16="http://schemas.microsoft.com/office/drawing/2014/main" id="{9EFE72E0-5E22-4340-A7A7-D62E45236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2429" y="2150025"/>
            <a:ext cx="493661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OL 48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B94E566D-C8B5-40B6-ABAA-A1393778CC52}"/>
              </a:ext>
            </a:extLst>
          </p:cNvPr>
          <p:cNvSpPr/>
          <p:nvPr/>
        </p:nvSpPr>
        <p:spPr>
          <a:xfrm>
            <a:off x="10450095" y="1798641"/>
            <a:ext cx="230767" cy="305334"/>
          </a:xfrm>
          <a:prstGeom prst="downArrow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D71CFC-33DB-4135-9EFD-DC717CD61622}"/>
              </a:ext>
            </a:extLst>
          </p:cNvPr>
          <p:cNvSpPr txBox="1"/>
          <p:nvPr/>
        </p:nvSpPr>
        <p:spPr>
          <a:xfrm>
            <a:off x="9659847" y="1472893"/>
            <a:ext cx="1798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A50021"/>
                </a:solidFill>
              </a:rPr>
              <a:t>Present analysis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4E5EAC9-635A-4F0C-BD28-F67BEA78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3770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 Disposition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Through OL Week 48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19332E9-AB12-43BF-BE16-E98D3440CD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386372"/>
            <a:ext cx="10709497" cy="369332"/>
          </a:xfrm>
        </p:spPr>
        <p:txBody>
          <a:bodyPr anchor="t"/>
          <a:lstStyle/>
          <a:p>
            <a:r>
              <a:rPr lang="en-US" dirty="0"/>
              <a:t>*1 death, 2 protocol violations, 1 HIV infection; </a:t>
            </a:r>
            <a:r>
              <a:rPr lang="en-US" baseline="30000" dirty="0"/>
              <a:t>†</a:t>
            </a:r>
            <a:r>
              <a:rPr lang="en-US" dirty="0"/>
              <a:t>3 deaths, 3 protocol violations, 1 terminated by sponsor, 3 HIV infections; </a:t>
            </a:r>
            <a:r>
              <a:rPr lang="en-US" baseline="30000" dirty="0"/>
              <a:t>‡</a:t>
            </a:r>
            <a:r>
              <a:rPr lang="en-US" dirty="0"/>
              <a:t>% of participants entering OL phase.  No deaths were related to study drug.</a:t>
            </a:r>
          </a:p>
        </p:txBody>
      </p:sp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58BAFB64-B5EC-4D54-8286-011B213BDDC6}"/>
              </a:ext>
            </a:extLst>
          </p:cNvPr>
          <p:cNvCxnSpPr>
            <a:cxnSpLocks/>
          </p:cNvCxnSpPr>
          <p:nvPr/>
        </p:nvCxnSpPr>
        <p:spPr bwMode="auto">
          <a:xfrm>
            <a:off x="3516901" y="1570276"/>
            <a:ext cx="0" cy="64008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3">
            <a:extLst>
              <a:ext uri="{FF2B5EF4-FFF2-40B4-BE49-F238E27FC236}">
                <a16:creationId xmlns:a16="http://schemas.microsoft.com/office/drawing/2014/main" id="{6C97CEC9-35BA-4F0C-B671-E53506205462}"/>
              </a:ext>
            </a:extLst>
          </p:cNvPr>
          <p:cNvCxnSpPr>
            <a:cxnSpLocks/>
          </p:cNvCxnSpPr>
          <p:nvPr/>
        </p:nvCxnSpPr>
        <p:spPr bwMode="auto">
          <a:xfrm>
            <a:off x="8663382" y="1570276"/>
            <a:ext cx="0" cy="64008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15C6FE9-00EA-4244-BBC8-0B0129D100BE}"/>
              </a:ext>
            </a:extLst>
          </p:cNvPr>
          <p:cNvSpPr/>
          <p:nvPr/>
        </p:nvSpPr>
        <p:spPr bwMode="auto">
          <a:xfrm>
            <a:off x="2289216" y="1238663"/>
            <a:ext cx="2455370" cy="338552"/>
          </a:xfrm>
          <a:prstGeom prst="rect">
            <a:avLst/>
          </a:prstGeom>
          <a:solidFill>
            <a:srgbClr val="00C42A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F/TAF: n=2694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3724D3-5AB5-49EA-BD66-6420F9A38037}"/>
              </a:ext>
            </a:extLst>
          </p:cNvPr>
          <p:cNvSpPr/>
          <p:nvPr/>
        </p:nvSpPr>
        <p:spPr bwMode="auto">
          <a:xfrm>
            <a:off x="7435692" y="1238663"/>
            <a:ext cx="2455366" cy="338552"/>
          </a:xfrm>
          <a:prstGeom prst="rect">
            <a:avLst/>
          </a:prstGeom>
          <a:solidFill>
            <a:srgbClr val="7F7F7F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F/TDF: n=2693</a:t>
            </a:r>
          </a:p>
        </p:txBody>
      </p:sp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AA662121-6F4D-49BB-BB7E-CB9E37A6D0CD}"/>
              </a:ext>
            </a:extLst>
          </p:cNvPr>
          <p:cNvCxnSpPr>
            <a:cxnSpLocks/>
            <a:endCxn id="19" idx="3"/>
          </p:cNvCxnSpPr>
          <p:nvPr/>
        </p:nvCxnSpPr>
        <p:spPr bwMode="auto">
          <a:xfrm flipH="1">
            <a:off x="8223735" y="1893206"/>
            <a:ext cx="439648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3">
            <a:extLst>
              <a:ext uri="{FF2B5EF4-FFF2-40B4-BE49-F238E27FC236}">
                <a16:creationId xmlns:a16="http://schemas.microsoft.com/office/drawing/2014/main" id="{AEF40AD8-189C-49C9-9EB4-251FC0E29341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>
            <a:off x="3515923" y="1893206"/>
            <a:ext cx="44062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9" name="Group 16">
            <a:extLst>
              <a:ext uri="{FF2B5EF4-FFF2-40B4-BE49-F238E27FC236}">
                <a16:creationId xmlns:a16="http://schemas.microsoft.com/office/drawing/2014/main" id="{91540525-950F-4B63-B87C-FE8876789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771046"/>
              </p:ext>
            </p:extLst>
          </p:nvPr>
        </p:nvGraphicFramePr>
        <p:xfrm>
          <a:off x="3956543" y="1739664"/>
          <a:ext cx="4267192" cy="30708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92370">
                  <a:extLst>
                    <a:ext uri="{9D8B030D-6E8A-4147-A177-3AD203B41FA5}">
                      <a16:colId xmlns:a16="http://schemas.microsoft.com/office/drawing/2014/main" val="14168780"/>
                    </a:ext>
                  </a:extLst>
                </a:gridCol>
                <a:gridCol w="228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532 (20%)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Discontinued study</a:t>
                      </a:r>
                    </a:p>
                  </a:txBody>
                  <a:tcPr marL="45720"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484 (18%)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Group 16">
            <a:extLst>
              <a:ext uri="{FF2B5EF4-FFF2-40B4-BE49-F238E27FC236}">
                <a16:creationId xmlns:a16="http://schemas.microsoft.com/office/drawing/2014/main" id="{14DA571D-1D45-473D-A81F-05DB750A9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057518"/>
              </p:ext>
            </p:extLst>
          </p:nvPr>
        </p:nvGraphicFramePr>
        <p:xfrm>
          <a:off x="4596921" y="3888881"/>
          <a:ext cx="3002471" cy="178856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4168780"/>
                    </a:ext>
                  </a:extLst>
                </a:gridCol>
                <a:gridCol w="1905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8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Participant decision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36820"/>
                  </a:ext>
                </a:extLst>
              </a:tr>
              <a:tr h="298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Lost to follow-up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042969"/>
                  </a:ext>
                </a:extLst>
              </a:tr>
              <a:tr h="298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Investigator’s discretion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66526"/>
                  </a:ext>
                </a:extLst>
              </a:tr>
              <a:tr h="298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AE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58658"/>
                  </a:ext>
                </a:extLst>
              </a:tr>
              <a:tr h="298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Nonadherence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049984"/>
                  </a:ext>
                </a:extLst>
              </a:tr>
              <a:tr h="2980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4*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Other</a:t>
                      </a:r>
                    </a:p>
                  </a:txBody>
                  <a:tcPr marL="0" marR="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†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9288"/>
                  </a:ext>
                </a:extLst>
              </a:tr>
            </a:tbl>
          </a:graphicData>
        </a:graphic>
      </p:graphicFrame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A1DDAB63-AC98-4978-9C93-4B0A07226F17}"/>
              </a:ext>
            </a:extLst>
          </p:cNvPr>
          <p:cNvCxnSpPr>
            <a:cxnSpLocks/>
          </p:cNvCxnSpPr>
          <p:nvPr/>
        </p:nvCxnSpPr>
        <p:spPr bwMode="auto">
          <a:xfrm>
            <a:off x="3516901" y="3206762"/>
            <a:ext cx="0" cy="267919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3">
            <a:extLst>
              <a:ext uri="{FF2B5EF4-FFF2-40B4-BE49-F238E27FC236}">
                <a16:creationId xmlns:a16="http://schemas.microsoft.com/office/drawing/2014/main" id="{EC2ADD64-2503-4B31-953C-7E415AC44DFF}"/>
              </a:ext>
            </a:extLst>
          </p:cNvPr>
          <p:cNvCxnSpPr>
            <a:cxnSpLocks/>
          </p:cNvCxnSpPr>
          <p:nvPr/>
        </p:nvCxnSpPr>
        <p:spPr bwMode="auto">
          <a:xfrm>
            <a:off x="8663382" y="3206762"/>
            <a:ext cx="0" cy="267919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4EBC1E3-B1F4-457B-973E-291A9BB6B959}"/>
              </a:ext>
            </a:extLst>
          </p:cNvPr>
          <p:cNvSpPr/>
          <p:nvPr/>
        </p:nvSpPr>
        <p:spPr bwMode="auto">
          <a:xfrm>
            <a:off x="2289215" y="5884950"/>
            <a:ext cx="2455365" cy="338552"/>
          </a:xfrm>
          <a:prstGeom prst="rect">
            <a:avLst/>
          </a:prstGeom>
          <a:solidFill>
            <a:srgbClr val="00C42A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n=1860 (88%</a:t>
            </a:r>
            <a:r>
              <a:rPr lang="en-US" sz="1600" b="1" kern="0" baseline="30000" dirty="0">
                <a:solidFill>
                  <a:srgbClr val="FFFFFF"/>
                </a:solidFill>
                <a:latin typeface="Arial"/>
              </a:rPr>
              <a:t>‡</a:t>
            </a: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8AE881D-09F1-48DA-809A-9F3F944863A0}"/>
              </a:ext>
            </a:extLst>
          </p:cNvPr>
          <p:cNvSpPr/>
          <p:nvPr/>
        </p:nvSpPr>
        <p:spPr bwMode="auto">
          <a:xfrm>
            <a:off x="7435691" y="5884950"/>
            <a:ext cx="2455363" cy="338552"/>
          </a:xfrm>
          <a:prstGeom prst="rect">
            <a:avLst/>
          </a:prstGeom>
          <a:solidFill>
            <a:srgbClr val="7F7F7F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n=1839 (89%</a:t>
            </a:r>
            <a:r>
              <a:rPr lang="en-US" sz="1600" b="1" kern="0" baseline="30000" dirty="0">
                <a:solidFill>
                  <a:srgbClr val="FFFFFF"/>
                </a:solidFill>
                <a:latin typeface="Arial"/>
              </a:rPr>
              <a:t>‡</a:t>
            </a: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)</a:t>
            </a:r>
          </a:p>
        </p:txBody>
      </p:sp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C798184D-BCCA-4CDE-9A59-54A1E197F4BF}"/>
              </a:ext>
            </a:extLst>
          </p:cNvPr>
          <p:cNvCxnSpPr>
            <a:cxnSpLocks/>
            <a:endCxn id="43" idx="3"/>
          </p:cNvCxnSpPr>
          <p:nvPr/>
        </p:nvCxnSpPr>
        <p:spPr bwMode="auto">
          <a:xfrm flipH="1">
            <a:off x="8224828" y="3527833"/>
            <a:ext cx="43855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3">
            <a:extLst>
              <a:ext uri="{FF2B5EF4-FFF2-40B4-BE49-F238E27FC236}">
                <a16:creationId xmlns:a16="http://schemas.microsoft.com/office/drawing/2014/main" id="{35170516-1BEB-4971-8999-D5DE0119E294}"/>
              </a:ext>
            </a:extLst>
          </p:cNvPr>
          <p:cNvCxnSpPr>
            <a:cxnSpLocks/>
            <a:endCxn id="43" idx="1"/>
          </p:cNvCxnSpPr>
          <p:nvPr/>
        </p:nvCxnSpPr>
        <p:spPr bwMode="auto">
          <a:xfrm>
            <a:off x="3515923" y="3527833"/>
            <a:ext cx="44171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Freeform 66">
            <a:extLst>
              <a:ext uri="{FF2B5EF4-FFF2-40B4-BE49-F238E27FC236}">
                <a16:creationId xmlns:a16="http://schemas.microsoft.com/office/drawing/2014/main" id="{F0857769-3B4B-4D3A-A51C-ECA1D18F6123}"/>
              </a:ext>
            </a:extLst>
          </p:cNvPr>
          <p:cNvSpPr>
            <a:spLocks/>
          </p:cNvSpPr>
          <p:nvPr/>
        </p:nvSpPr>
        <p:spPr bwMode="auto">
          <a:xfrm rot="16200000">
            <a:off x="6710821" y="4739458"/>
            <a:ext cx="1920240" cy="87410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9" tIns="45719" rIns="91439" bIns="45719"/>
          <a:lstStyle/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67" kern="0" dirty="0">
              <a:solidFill>
                <a:prstClr val="black"/>
              </a:solidFill>
              <a:latin typeface="Arial"/>
              <a:cs typeface="Arial" charset="0"/>
            </a:endParaRPr>
          </a:p>
        </p:txBody>
      </p:sp>
      <p:sp>
        <p:nvSpPr>
          <p:cNvPr id="41" name="Freeform 66">
            <a:extLst>
              <a:ext uri="{FF2B5EF4-FFF2-40B4-BE49-F238E27FC236}">
                <a16:creationId xmlns:a16="http://schemas.microsoft.com/office/drawing/2014/main" id="{2EB66F0A-A179-4B35-9A87-881B416956EA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563238" y="4737443"/>
            <a:ext cx="1920240" cy="91440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9" tIns="45719" rIns="91439" bIns="45719"/>
          <a:lstStyle/>
          <a:p>
            <a:pPr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67" kern="0" dirty="0">
              <a:solidFill>
                <a:prstClr val="black"/>
              </a:solidFill>
              <a:latin typeface="Arial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E01102-9E68-4631-9C91-265EC1D7F59A}"/>
              </a:ext>
            </a:extLst>
          </p:cNvPr>
          <p:cNvSpPr/>
          <p:nvPr/>
        </p:nvSpPr>
        <p:spPr bwMode="auto">
          <a:xfrm>
            <a:off x="2289216" y="2209198"/>
            <a:ext cx="2455380" cy="338552"/>
          </a:xfrm>
          <a:prstGeom prst="rect">
            <a:avLst/>
          </a:prstGeom>
          <a:solidFill>
            <a:srgbClr val="00C42A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n=2162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90C61E-DFD3-4EAA-A1FF-843E261E2A7A}"/>
              </a:ext>
            </a:extLst>
          </p:cNvPr>
          <p:cNvSpPr/>
          <p:nvPr/>
        </p:nvSpPr>
        <p:spPr bwMode="auto">
          <a:xfrm>
            <a:off x="7435692" y="2209198"/>
            <a:ext cx="2455380" cy="338552"/>
          </a:xfrm>
          <a:prstGeom prst="rect">
            <a:avLst/>
          </a:prstGeom>
          <a:solidFill>
            <a:srgbClr val="7F7F7F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n=2209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51B35A7-D4A3-4984-810C-B43AF4BDDA03}"/>
              </a:ext>
            </a:extLst>
          </p:cNvPr>
          <p:cNvSpPr/>
          <p:nvPr/>
        </p:nvSpPr>
        <p:spPr bwMode="auto">
          <a:xfrm>
            <a:off x="2289216" y="2874874"/>
            <a:ext cx="2455380" cy="338552"/>
          </a:xfrm>
          <a:prstGeom prst="rect">
            <a:avLst/>
          </a:prstGeom>
          <a:solidFill>
            <a:srgbClr val="00C42A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Stay on F/TAF: n=2115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86F311F-7DB2-4C1B-B29A-E27750E5C21C}"/>
              </a:ext>
            </a:extLst>
          </p:cNvPr>
          <p:cNvSpPr/>
          <p:nvPr/>
        </p:nvSpPr>
        <p:spPr bwMode="auto">
          <a:xfrm>
            <a:off x="7435692" y="2874874"/>
            <a:ext cx="2455380" cy="338552"/>
          </a:xfrm>
          <a:prstGeom prst="rect">
            <a:avLst/>
          </a:prstGeom>
          <a:solidFill>
            <a:srgbClr val="7F7F7F"/>
          </a:solidFill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F/TDF→F/TAF: n=2070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70EF23-361E-441A-9452-B99D44DA9F45}"/>
              </a:ext>
            </a:extLst>
          </p:cNvPr>
          <p:cNvSpPr/>
          <p:nvPr/>
        </p:nvSpPr>
        <p:spPr bwMode="auto">
          <a:xfrm>
            <a:off x="4757674" y="2874874"/>
            <a:ext cx="2676652" cy="338552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latin typeface="Arial"/>
              </a:rPr>
              <a:t>Entered OL phase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8BD7C3-922C-406D-A63F-9FC8F5614CB5}"/>
              </a:ext>
            </a:extLst>
          </p:cNvPr>
          <p:cNvSpPr/>
          <p:nvPr/>
        </p:nvSpPr>
        <p:spPr bwMode="auto">
          <a:xfrm>
            <a:off x="4757674" y="5761839"/>
            <a:ext cx="2676652" cy="58477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latin typeface="Arial"/>
              </a:rPr>
              <a:t>Completed OL phase or still on study drug</a:t>
            </a:r>
          </a:p>
        </p:txBody>
      </p:sp>
      <p:cxnSp>
        <p:nvCxnSpPr>
          <p:cNvPr id="48" name="Straight Connector 13">
            <a:extLst>
              <a:ext uri="{FF2B5EF4-FFF2-40B4-BE49-F238E27FC236}">
                <a16:creationId xmlns:a16="http://schemas.microsoft.com/office/drawing/2014/main" id="{FA574455-C44B-4910-88AD-0EEB2F861A19}"/>
              </a:ext>
            </a:extLst>
          </p:cNvPr>
          <p:cNvCxnSpPr>
            <a:cxnSpLocks/>
            <a:endCxn id="44" idx="0"/>
          </p:cNvCxnSpPr>
          <p:nvPr/>
        </p:nvCxnSpPr>
        <p:spPr bwMode="auto">
          <a:xfrm>
            <a:off x="3516901" y="2547750"/>
            <a:ext cx="5" cy="327124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">
            <a:extLst>
              <a:ext uri="{FF2B5EF4-FFF2-40B4-BE49-F238E27FC236}">
                <a16:creationId xmlns:a16="http://schemas.microsoft.com/office/drawing/2014/main" id="{E4B8BB6B-D3E3-4400-ADFD-634B71EECCB7}"/>
              </a:ext>
            </a:extLst>
          </p:cNvPr>
          <p:cNvCxnSpPr>
            <a:cxnSpLocks/>
            <a:endCxn id="45" idx="0"/>
          </p:cNvCxnSpPr>
          <p:nvPr/>
        </p:nvCxnSpPr>
        <p:spPr bwMode="auto">
          <a:xfrm>
            <a:off x="8663382" y="2547750"/>
            <a:ext cx="0" cy="327124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2B56291D-48B8-41B8-8D29-F8D81C1812C7}"/>
              </a:ext>
            </a:extLst>
          </p:cNvPr>
          <p:cNvSpPr/>
          <p:nvPr/>
        </p:nvSpPr>
        <p:spPr bwMode="auto">
          <a:xfrm>
            <a:off x="4174068" y="3655976"/>
            <a:ext cx="296926" cy="1121479"/>
          </a:xfrm>
          <a:custGeom>
            <a:avLst/>
            <a:gdLst>
              <a:gd name="connsiteX0" fmla="*/ 0 w 336634"/>
              <a:gd name="connsiteY0" fmla="*/ 0 h 1053742"/>
              <a:gd name="connsiteX1" fmla="*/ 336634 w 336634"/>
              <a:gd name="connsiteY1" fmla="*/ 0 h 1053742"/>
              <a:gd name="connsiteX2" fmla="*/ 336634 w 336634"/>
              <a:gd name="connsiteY2" fmla="*/ 1053742 h 1053742"/>
              <a:gd name="connsiteX3" fmla="*/ 0 w 336634"/>
              <a:gd name="connsiteY3" fmla="*/ 1053742 h 1053742"/>
              <a:gd name="connsiteX4" fmla="*/ 0 w 336634"/>
              <a:gd name="connsiteY4" fmla="*/ 0 h 1053742"/>
              <a:gd name="connsiteX0" fmla="*/ 336634 w 428074"/>
              <a:gd name="connsiteY0" fmla="*/ 0 h 1053742"/>
              <a:gd name="connsiteX1" fmla="*/ 336634 w 428074"/>
              <a:gd name="connsiteY1" fmla="*/ 1053742 h 1053742"/>
              <a:gd name="connsiteX2" fmla="*/ 0 w 428074"/>
              <a:gd name="connsiteY2" fmla="*/ 1053742 h 1053742"/>
              <a:gd name="connsiteX3" fmla="*/ 0 w 428074"/>
              <a:gd name="connsiteY3" fmla="*/ 0 h 1053742"/>
              <a:gd name="connsiteX4" fmla="*/ 428074 w 428074"/>
              <a:gd name="connsiteY4" fmla="*/ 91440 h 1053742"/>
              <a:gd name="connsiteX0" fmla="*/ 336634 w 336634"/>
              <a:gd name="connsiteY0" fmla="*/ 0 h 1053742"/>
              <a:gd name="connsiteX1" fmla="*/ 336634 w 336634"/>
              <a:gd name="connsiteY1" fmla="*/ 1053742 h 1053742"/>
              <a:gd name="connsiteX2" fmla="*/ 0 w 336634"/>
              <a:gd name="connsiteY2" fmla="*/ 1053742 h 1053742"/>
              <a:gd name="connsiteX3" fmla="*/ 0 w 336634"/>
              <a:gd name="connsiteY3" fmla="*/ 0 h 1053742"/>
              <a:gd name="connsiteX0" fmla="*/ 336634 w 336634"/>
              <a:gd name="connsiteY0" fmla="*/ 1053742 h 1053742"/>
              <a:gd name="connsiteX1" fmla="*/ 0 w 336634"/>
              <a:gd name="connsiteY1" fmla="*/ 1053742 h 1053742"/>
              <a:gd name="connsiteX2" fmla="*/ 0 w 336634"/>
              <a:gd name="connsiteY2" fmla="*/ 0 h 105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634" h="1053742">
                <a:moveTo>
                  <a:pt x="336634" y="1053742"/>
                </a:moveTo>
                <a:lnTo>
                  <a:pt x="0" y="1053742"/>
                </a:lnTo>
                <a:lnTo>
                  <a:pt x="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457F655A-1B6A-4D4A-9B71-93444DF68DE8}"/>
              </a:ext>
            </a:extLst>
          </p:cNvPr>
          <p:cNvSpPr/>
          <p:nvPr/>
        </p:nvSpPr>
        <p:spPr bwMode="auto">
          <a:xfrm flipH="1">
            <a:off x="7714646" y="3655976"/>
            <a:ext cx="301752" cy="1121479"/>
          </a:xfrm>
          <a:custGeom>
            <a:avLst/>
            <a:gdLst>
              <a:gd name="connsiteX0" fmla="*/ 0 w 336634"/>
              <a:gd name="connsiteY0" fmla="*/ 0 h 1053742"/>
              <a:gd name="connsiteX1" fmla="*/ 336634 w 336634"/>
              <a:gd name="connsiteY1" fmla="*/ 0 h 1053742"/>
              <a:gd name="connsiteX2" fmla="*/ 336634 w 336634"/>
              <a:gd name="connsiteY2" fmla="*/ 1053742 h 1053742"/>
              <a:gd name="connsiteX3" fmla="*/ 0 w 336634"/>
              <a:gd name="connsiteY3" fmla="*/ 1053742 h 1053742"/>
              <a:gd name="connsiteX4" fmla="*/ 0 w 336634"/>
              <a:gd name="connsiteY4" fmla="*/ 0 h 1053742"/>
              <a:gd name="connsiteX0" fmla="*/ 336634 w 428074"/>
              <a:gd name="connsiteY0" fmla="*/ 0 h 1053742"/>
              <a:gd name="connsiteX1" fmla="*/ 336634 w 428074"/>
              <a:gd name="connsiteY1" fmla="*/ 1053742 h 1053742"/>
              <a:gd name="connsiteX2" fmla="*/ 0 w 428074"/>
              <a:gd name="connsiteY2" fmla="*/ 1053742 h 1053742"/>
              <a:gd name="connsiteX3" fmla="*/ 0 w 428074"/>
              <a:gd name="connsiteY3" fmla="*/ 0 h 1053742"/>
              <a:gd name="connsiteX4" fmla="*/ 428074 w 428074"/>
              <a:gd name="connsiteY4" fmla="*/ 91440 h 1053742"/>
              <a:gd name="connsiteX0" fmla="*/ 336634 w 336634"/>
              <a:gd name="connsiteY0" fmla="*/ 0 h 1053742"/>
              <a:gd name="connsiteX1" fmla="*/ 336634 w 336634"/>
              <a:gd name="connsiteY1" fmla="*/ 1053742 h 1053742"/>
              <a:gd name="connsiteX2" fmla="*/ 0 w 336634"/>
              <a:gd name="connsiteY2" fmla="*/ 1053742 h 1053742"/>
              <a:gd name="connsiteX3" fmla="*/ 0 w 336634"/>
              <a:gd name="connsiteY3" fmla="*/ 0 h 1053742"/>
              <a:gd name="connsiteX0" fmla="*/ 336634 w 336634"/>
              <a:gd name="connsiteY0" fmla="*/ 1053742 h 1053742"/>
              <a:gd name="connsiteX1" fmla="*/ 0 w 336634"/>
              <a:gd name="connsiteY1" fmla="*/ 1053742 h 1053742"/>
              <a:gd name="connsiteX2" fmla="*/ 0 w 336634"/>
              <a:gd name="connsiteY2" fmla="*/ 0 h 105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634" h="1053742">
                <a:moveTo>
                  <a:pt x="336634" y="1053742"/>
                </a:moveTo>
                <a:lnTo>
                  <a:pt x="0" y="1053742"/>
                </a:lnTo>
                <a:lnTo>
                  <a:pt x="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AD2AEB2-3157-4A21-859B-8E0966DF2268}"/>
              </a:ext>
            </a:extLst>
          </p:cNvPr>
          <p:cNvSpPr/>
          <p:nvPr/>
        </p:nvSpPr>
        <p:spPr bwMode="auto">
          <a:xfrm>
            <a:off x="4757674" y="2209198"/>
            <a:ext cx="2676652" cy="338552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lIns="91439" tIns="45719" rIns="91439" bIns="45719" anchor="ctr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latin typeface="Arial"/>
              </a:rPr>
              <a:t>Completed blinded phase</a:t>
            </a:r>
          </a:p>
        </p:txBody>
      </p:sp>
      <p:graphicFrame>
        <p:nvGraphicFramePr>
          <p:cNvPr id="43" name="Group 16">
            <a:extLst>
              <a:ext uri="{FF2B5EF4-FFF2-40B4-BE49-F238E27FC236}">
                <a16:creationId xmlns:a16="http://schemas.microsoft.com/office/drawing/2014/main" id="{5E248330-E131-43AD-81E7-4ED598A09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16541"/>
              </p:ext>
            </p:extLst>
          </p:nvPr>
        </p:nvGraphicFramePr>
        <p:xfrm>
          <a:off x="3957636" y="3374291"/>
          <a:ext cx="4267192" cy="30708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92370">
                  <a:extLst>
                    <a:ext uri="{9D8B030D-6E8A-4147-A177-3AD203B41FA5}">
                      <a16:colId xmlns:a16="http://schemas.microsoft.com/office/drawing/2014/main" val="14168780"/>
                    </a:ext>
                  </a:extLst>
                </a:gridCol>
                <a:gridCol w="228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 (12%)</a:t>
                      </a:r>
                    </a:p>
                  </a:txBody>
                  <a:tcPr marL="45720" marT="18288" marB="1828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F4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Discontinued study</a:t>
                      </a:r>
                    </a:p>
                  </a:txBody>
                  <a:tcPr marL="45720"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231 (11%)</a:t>
                      </a:r>
                    </a:p>
                  </a:txBody>
                  <a:tcPr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0BABE-E3C2-4E72-B566-375728C6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3681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9">
            <a:extLst>
              <a:ext uri="{FF2B5EF4-FFF2-40B4-BE49-F238E27FC236}">
                <a16:creationId xmlns:a16="http://schemas.microsoft.com/office/drawing/2014/main" id="{D69ABA59-1715-4785-878D-015E7B693269}"/>
              </a:ext>
            </a:extLst>
          </p:cNvPr>
          <p:cNvGraphicFramePr>
            <a:graphicFrameLocks/>
          </p:cNvGraphicFramePr>
          <p:nvPr/>
        </p:nvGraphicFramePr>
        <p:xfrm>
          <a:off x="960057" y="1952807"/>
          <a:ext cx="10418471" cy="3690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Analysis: HIV Incidence Rate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OL Week 48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B5ABFA3-DC26-462C-A213-C01EC3B586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151602"/>
            <a:ext cx="10565726" cy="553998"/>
          </a:xfrm>
        </p:spPr>
        <p:txBody>
          <a:bodyPr/>
          <a:lstStyle/>
          <a:p>
            <a:r>
              <a:rPr lang="en-US" dirty="0"/>
              <a:t>*During the OL phase, one additional participant in each group had a positive quantitative HIV nucleic acid amplification test subsequently confirmed to be false positive.</a:t>
            </a:r>
          </a:p>
          <a:p>
            <a:r>
              <a:rPr lang="en-US" dirty="0"/>
              <a:t>CI, confidence interval; PY, person-years.</a:t>
            </a:r>
          </a:p>
        </p:txBody>
      </p:sp>
      <p:sp>
        <p:nvSpPr>
          <p:cNvPr id="3" name="TextBox 37">
            <a:extLst>
              <a:ext uri="{FF2B5EF4-FFF2-40B4-BE49-F238E27FC236}">
                <a16:creationId xmlns:a16="http://schemas.microsoft.com/office/drawing/2014/main" id="{4571B56B-ECF2-48BB-BBB6-8AC558AEB94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26748" y="3639479"/>
            <a:ext cx="293503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1219170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000000"/>
                </a:solidFill>
                <a:ea typeface="MS PGothic" pitchFamily="34" charset="-128"/>
              </a:rPr>
              <a:t>HIV Incidence Rate/100 PY (95% CI)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0E9BEA-780D-4EE6-A9EB-0B030305C083}"/>
              </a:ext>
            </a:extLst>
          </p:cNvPr>
          <p:cNvSpPr txBox="1"/>
          <p:nvPr/>
        </p:nvSpPr>
        <p:spPr>
          <a:xfrm>
            <a:off x="2083765" y="5236021"/>
            <a:ext cx="785791" cy="461665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F/TAF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n=2670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E620C-1D54-46FE-A549-B9419B278F10}"/>
              </a:ext>
            </a:extLst>
          </p:cNvPr>
          <p:cNvSpPr txBox="1"/>
          <p:nvPr/>
        </p:nvSpPr>
        <p:spPr>
          <a:xfrm>
            <a:off x="3330817" y="5236021"/>
            <a:ext cx="864370" cy="461665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F/TDF</a:t>
            </a:r>
          </a:p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n=2665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EB342-E374-45B2-8913-A06C06C105BC}"/>
              </a:ext>
            </a:extLst>
          </p:cNvPr>
          <p:cNvSpPr txBox="1"/>
          <p:nvPr/>
        </p:nvSpPr>
        <p:spPr>
          <a:xfrm>
            <a:off x="2257791" y="4013508"/>
            <a:ext cx="437739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0.16</a:t>
            </a: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7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A62D69-8566-4249-8FED-94C603724564}"/>
              </a:ext>
            </a:extLst>
          </p:cNvPr>
          <p:cNvSpPr txBox="1"/>
          <p:nvPr/>
        </p:nvSpPr>
        <p:spPr>
          <a:xfrm>
            <a:off x="3474126" y="3132031"/>
            <a:ext cx="577753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0.34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15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C3E73B-6033-49FF-B0F9-6E801A594B26}"/>
              </a:ext>
            </a:extLst>
          </p:cNvPr>
          <p:cNvSpPr txBox="1"/>
          <p:nvPr/>
        </p:nvSpPr>
        <p:spPr>
          <a:xfrm>
            <a:off x="2152573" y="4445732"/>
            <a:ext cx="648175" cy="228600"/>
          </a:xfrm>
          <a:prstGeom prst="rect">
            <a:avLst/>
          </a:prstGeom>
          <a:solidFill>
            <a:schemeClr val="accent1"/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algn="ctr" defTabSz="9143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bg1"/>
                </a:solidFill>
                <a:latin typeface="Arial"/>
              </a:rPr>
              <a:t>4370 PY</a:t>
            </a:r>
            <a:endParaRPr lang="en-US" sz="105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BA85D3-A46F-49C3-94DB-E63B597B98AE}"/>
              </a:ext>
            </a:extLst>
          </p:cNvPr>
          <p:cNvSpPr txBox="1"/>
          <p:nvPr/>
        </p:nvSpPr>
        <p:spPr>
          <a:xfrm>
            <a:off x="3395907" y="3565956"/>
            <a:ext cx="73419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4386 PY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5404765-E429-47B4-9871-37451AAAE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52" y="1865266"/>
            <a:ext cx="2459199" cy="3077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/>
          <a:p>
            <a:pPr algn="ctr" defTabSz="1219170"/>
            <a:r>
              <a:rPr lang="en-GB" altLang="en-US" sz="2000" b="1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Baseline to Week 48</a:t>
            </a:r>
            <a:endParaRPr lang="en-US" altLang="en-US" sz="2000" b="1" dirty="0">
              <a:solidFill>
                <a:srgbClr val="000000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0877A7-567F-4B3B-AED0-72F39827072B}"/>
              </a:ext>
            </a:extLst>
          </p:cNvPr>
          <p:cNvSpPr txBox="1"/>
          <p:nvPr/>
        </p:nvSpPr>
        <p:spPr>
          <a:xfrm>
            <a:off x="5260529" y="5235625"/>
            <a:ext cx="991375" cy="461665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F/TAF</a:t>
            </a:r>
          </a:p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n=2670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4DE96C-BC33-414F-9A60-358DD81FE4AA}"/>
              </a:ext>
            </a:extLst>
          </p:cNvPr>
          <p:cNvSpPr txBox="1"/>
          <p:nvPr/>
        </p:nvSpPr>
        <p:spPr>
          <a:xfrm>
            <a:off x="6546185" y="5235625"/>
            <a:ext cx="991375" cy="461665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F/TDF</a:t>
            </a:r>
          </a:p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n=2665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E91F71-8BDD-46E0-9A56-7E4DC3BBB608}"/>
              </a:ext>
            </a:extLst>
          </p:cNvPr>
          <p:cNvSpPr txBox="1"/>
          <p:nvPr/>
        </p:nvSpPr>
        <p:spPr>
          <a:xfrm>
            <a:off x="5480085" y="4013643"/>
            <a:ext cx="552263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0.16</a:t>
            </a: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8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3D67F9-1E30-4378-8637-742BA6305D37}"/>
              </a:ext>
            </a:extLst>
          </p:cNvPr>
          <p:cNvSpPr txBox="1"/>
          <p:nvPr/>
        </p:nvSpPr>
        <p:spPr>
          <a:xfrm>
            <a:off x="6710550" y="3335767"/>
            <a:ext cx="662644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0.30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15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2A11C-DA2A-4A4A-89C7-6CAEC7EF759C}"/>
              </a:ext>
            </a:extLst>
          </p:cNvPr>
          <p:cNvSpPr txBox="1"/>
          <p:nvPr/>
        </p:nvSpPr>
        <p:spPr>
          <a:xfrm>
            <a:off x="5326046" y="4445867"/>
            <a:ext cx="860341" cy="228600"/>
          </a:xfrm>
          <a:prstGeom prst="rect">
            <a:avLst/>
          </a:prstGeom>
          <a:solidFill>
            <a:srgbClr val="00C42A"/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5029 PY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8B5971-44A5-42E3-8CC6-62921518DD4D}"/>
              </a:ext>
            </a:extLst>
          </p:cNvPr>
          <p:cNvSpPr txBox="1"/>
          <p:nvPr/>
        </p:nvSpPr>
        <p:spPr>
          <a:xfrm>
            <a:off x="6611702" y="3767970"/>
            <a:ext cx="860341" cy="228600"/>
          </a:xfrm>
          <a:prstGeom prst="rect">
            <a:avLst/>
          </a:prstGeom>
          <a:solidFill>
            <a:srgbClr val="7F7F7F"/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rPr>
              <a:t>5052 PY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1C4C2052-2DA5-4C11-95DF-247EAF0FD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2784" y="1865266"/>
            <a:ext cx="2463816" cy="3077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</a:rPr>
              <a:t>Baseline to Week 96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MS PGothic" pitchFamily="34" charset="-128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86AF47-3581-4041-A6CF-097C8E488330}"/>
              </a:ext>
            </a:extLst>
          </p:cNvPr>
          <p:cNvCxnSpPr>
            <a:cxnSpLocks/>
          </p:cNvCxnSpPr>
          <p:nvPr/>
        </p:nvCxnSpPr>
        <p:spPr bwMode="auto">
          <a:xfrm>
            <a:off x="4765982" y="2310073"/>
            <a:ext cx="0" cy="290085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3500896-79BF-4956-9282-9AD2F5CB6E3A}"/>
              </a:ext>
            </a:extLst>
          </p:cNvPr>
          <p:cNvSpPr txBox="1"/>
          <p:nvPr/>
        </p:nvSpPr>
        <p:spPr>
          <a:xfrm>
            <a:off x="8560697" y="5235625"/>
            <a:ext cx="938075" cy="707886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Stay on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F/TAF</a:t>
            </a:r>
          </a:p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n=2070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34E394-9B7B-468B-AC46-D45091FE2C73}"/>
              </a:ext>
            </a:extLst>
          </p:cNvPr>
          <p:cNvSpPr txBox="1"/>
          <p:nvPr/>
        </p:nvSpPr>
        <p:spPr>
          <a:xfrm>
            <a:off x="9833499" y="5235625"/>
            <a:ext cx="970135" cy="707886"/>
          </a:xfrm>
          <a:prstGeom prst="rect">
            <a:avLst/>
          </a:prstGeom>
          <a:noFill/>
        </p:spPr>
        <p:txBody>
          <a:bodyPr wrap="none" lIns="91439" tIns="0" rIns="91439" bIns="0" rtlCol="0" anchor="ctr" anchorCtr="0">
            <a:sp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F/TDF→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F/TAF</a:t>
            </a:r>
          </a:p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n=2115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4F8E089-C265-43C6-A329-B3C59D940E3C}"/>
              </a:ext>
            </a:extLst>
          </p:cNvPr>
          <p:cNvSpPr txBox="1"/>
          <p:nvPr/>
        </p:nvSpPr>
        <p:spPr>
          <a:xfrm>
            <a:off x="8753603" y="4112068"/>
            <a:ext cx="552263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0.09</a:t>
            </a:r>
            <a:r>
              <a:rPr kumimoji="0" lang="en-US" sz="18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*</a:t>
            </a: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2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27B9D0-DC32-4171-A31C-9B0BDC473203}"/>
              </a:ext>
            </a:extLst>
          </p:cNvPr>
          <p:cNvSpPr txBox="1"/>
          <p:nvPr/>
        </p:nvSpPr>
        <p:spPr>
          <a:xfrm>
            <a:off x="9984065" y="4339390"/>
            <a:ext cx="662644" cy="432337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45719" rIns="91439" bIns="0" rtlCol="0" anchor="b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0.05</a:t>
            </a:r>
            <a:r>
              <a:rPr kumimoji="0" lang="en-US" sz="18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*</a:t>
            </a:r>
            <a:endParaRPr kumimoji="0" lang="en-US" sz="1400" b="1" i="0" u="none" strike="noStrike" kern="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332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1 infections/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6F4A29-A932-46CB-A238-4473B91BA884}"/>
              </a:ext>
            </a:extLst>
          </p:cNvPr>
          <p:cNvSpPr txBox="1"/>
          <p:nvPr/>
        </p:nvSpPr>
        <p:spPr>
          <a:xfrm>
            <a:off x="8638431" y="4532483"/>
            <a:ext cx="860341" cy="228600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2139 PY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AF700E-4FEE-4815-8F75-7911DA32EAED}"/>
              </a:ext>
            </a:extLst>
          </p:cNvPr>
          <p:cNvSpPr txBox="1"/>
          <p:nvPr/>
        </p:nvSpPr>
        <p:spPr>
          <a:xfrm>
            <a:off x="9885216" y="4759712"/>
            <a:ext cx="860341" cy="228600"/>
          </a:xfrm>
          <a:prstGeom prst="rect">
            <a:avLst/>
          </a:prstGeom>
          <a:solidFill>
            <a:schemeClr val="bg1"/>
          </a:solidFill>
        </p:spPr>
        <p:txBody>
          <a:bodyPr wrap="none" lIns="91439" tIns="0" rIns="91439" bIns="0" rtlCol="0" anchor="ctr" anchorCtr="0">
            <a:noAutofit/>
          </a:bodyPr>
          <a:lstStyle/>
          <a:p>
            <a:pPr marL="0" marR="0" lvl="0" indent="0" algn="ctr" defTabSz="914332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2152 PY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E50EA4B6-4A86-4D29-8D2C-D07E72D46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845" y="1865266"/>
            <a:ext cx="2946319" cy="3077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</a:rPr>
              <a:t>OL Day 1 to OL Week 48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MS PGothic" pitchFamily="34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6BCF2C6-0373-4928-BDB9-BE7BB0575391}"/>
              </a:ext>
            </a:extLst>
          </p:cNvPr>
          <p:cNvCxnSpPr>
            <a:cxnSpLocks/>
          </p:cNvCxnSpPr>
          <p:nvPr/>
        </p:nvCxnSpPr>
        <p:spPr bwMode="auto">
          <a:xfrm>
            <a:off x="8063399" y="2310073"/>
            <a:ext cx="0" cy="290085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0082E60-26D3-4BDF-A821-387C29E2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705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11F7-63CE-4570-A852-DDA8C0F43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BMD, Renal Biomarkers and Metabolic Indicators at OL Baseline (Day 1 of the OLE)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DDF2C-D9C8-4782-A9F0-D201EE300E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4280" y="5921309"/>
            <a:ext cx="9742770" cy="738664"/>
          </a:xfrm>
        </p:spPr>
        <p:txBody>
          <a:bodyPr/>
          <a:lstStyle/>
          <a:p>
            <a:r>
              <a:rPr lang="en-US" dirty="0"/>
              <a:t>BMD data are mean (95% CI) with p-values from analysis of variance (ANOVA) model with treatment as fixed effect; renal biomarker data are median (Q1, Q3) with p-values from Cochran–Mantel–Haenszel (CMH) test; LDL and HDL data are median (Q1, Q3) with p-values from 2-sided Wilcoxon rank sum test; weight data are median (Q1, Q3) with p-values from ANOVA model with treatment as fixed effect. </a:t>
            </a:r>
            <a:br>
              <a:rPr lang="en-US" dirty="0"/>
            </a:br>
            <a:r>
              <a:rPr lang="el-GR" sz="1200" dirty="0"/>
              <a:t>β</a:t>
            </a:r>
            <a:r>
              <a:rPr lang="en-US" sz="1200" dirty="0"/>
              <a:t>2M:Cr; </a:t>
            </a:r>
            <a:r>
              <a:rPr lang="el-GR" sz="1200" dirty="0"/>
              <a:t>β</a:t>
            </a:r>
            <a:r>
              <a:rPr lang="en-US" sz="1200" dirty="0"/>
              <a:t>2-microglobulin:creatinine; </a:t>
            </a:r>
            <a:r>
              <a:rPr lang="en-US" sz="1200" dirty="0" err="1"/>
              <a:t>RBP:Cr</a:t>
            </a:r>
            <a:r>
              <a:rPr lang="en-US" sz="1200" dirty="0"/>
              <a:t>, retinol-binding </a:t>
            </a:r>
            <a:r>
              <a:rPr lang="en-US" sz="1200" dirty="0" err="1"/>
              <a:t>protein:creatinine</a:t>
            </a:r>
            <a:r>
              <a:rPr lang="en-US" sz="1200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A3CF2-9502-42F8-A2EF-9EE5ADB4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7EFD063-C6C0-4332-BD70-745374490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955868"/>
              </p:ext>
            </p:extLst>
          </p:nvPr>
        </p:nvGraphicFramePr>
        <p:xfrm>
          <a:off x="1224281" y="1380868"/>
          <a:ext cx="9743440" cy="4450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904854">
                  <a:extLst>
                    <a:ext uri="{9D8B030D-6E8A-4147-A177-3AD203B41FA5}">
                      <a16:colId xmlns:a16="http://schemas.microsoft.com/office/drawing/2014/main" val="2864877444"/>
                    </a:ext>
                  </a:extLst>
                </a:gridCol>
                <a:gridCol w="2768198">
                  <a:extLst>
                    <a:ext uri="{9D8B030D-6E8A-4147-A177-3AD203B41FA5}">
                      <a16:colId xmlns:a16="http://schemas.microsoft.com/office/drawing/2014/main" val="1932561824"/>
                    </a:ext>
                  </a:extLst>
                </a:gridCol>
                <a:gridCol w="2768198">
                  <a:extLst>
                    <a:ext uri="{9D8B030D-6E8A-4147-A177-3AD203B41FA5}">
                      <a16:colId xmlns:a16="http://schemas.microsoft.com/office/drawing/2014/main" val="2572130768"/>
                    </a:ext>
                  </a:extLst>
                </a:gridCol>
                <a:gridCol w="1302190">
                  <a:extLst>
                    <a:ext uri="{9D8B030D-6E8A-4147-A177-3AD203B41FA5}">
                      <a16:colId xmlns:a16="http://schemas.microsoft.com/office/drawing/2014/main" val="446661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Stay on F/TAF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F/TDF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→F/TAF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p-value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20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BMD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6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Spine, g/cm</a:t>
                      </a:r>
                      <a:r>
                        <a:rPr lang="en-US" sz="1600" baseline="30000" dirty="0">
                          <a:latin typeface="+mn-lt"/>
                        </a:rPr>
                        <a:t>2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1.032 (1.007, 1.057)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1.002 (0.98, 1.024)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0.082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07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Hip, g/cm</a:t>
                      </a:r>
                      <a:r>
                        <a:rPr lang="en-US" sz="1600" baseline="30000" dirty="0">
                          <a:latin typeface="+mn-lt"/>
                        </a:rPr>
                        <a:t>2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1.148 (1.122, 1.175)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1.116 (1.092, 1.139)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0.068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Renal Biomarkers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351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eGFR</a:t>
                      </a:r>
                      <a:r>
                        <a:rPr lang="en-US" sz="1600" baseline="-25000" dirty="0">
                          <a:latin typeface="+mn-lt"/>
                        </a:rPr>
                        <a:t>CG</a:t>
                      </a:r>
                      <a:r>
                        <a:rPr lang="en-US" sz="1600" dirty="0">
                          <a:latin typeface="+mn-lt"/>
                        </a:rPr>
                        <a:t>, mL/min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119.3 (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102.0, 141.6)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114.0 (96.9, 134.4)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&lt;0.0001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92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l-GR" sz="1600" dirty="0">
                          <a:latin typeface="+mn-lt"/>
                        </a:rPr>
                        <a:t>β</a:t>
                      </a:r>
                      <a:r>
                        <a:rPr lang="en-US" sz="1600" dirty="0">
                          <a:latin typeface="+mn-lt"/>
                        </a:rPr>
                        <a:t>2M:Cr, </a:t>
                      </a:r>
                      <a:r>
                        <a:rPr lang="el-GR" sz="1600" dirty="0">
                          <a:latin typeface="+mn-lt"/>
                        </a:rPr>
                        <a:t>μ</a:t>
                      </a:r>
                      <a:r>
                        <a:rPr lang="en-US" sz="1600" dirty="0">
                          <a:latin typeface="+mn-lt"/>
                        </a:rPr>
                        <a:t>g/g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72.2 (51.1, 106.6)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99.3 (63.8, 202.9)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&lt;0.0001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78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 err="1">
                          <a:latin typeface="+mn-lt"/>
                        </a:rPr>
                        <a:t>RBP:Cr</a:t>
                      </a:r>
                      <a:r>
                        <a:rPr lang="en-US" sz="1600" dirty="0">
                          <a:latin typeface="+mn-lt"/>
                        </a:rPr>
                        <a:t>, </a:t>
                      </a:r>
                      <a:r>
                        <a:rPr lang="el-GR" sz="1600" dirty="0">
                          <a:latin typeface="+mn-lt"/>
                        </a:rPr>
                        <a:t>μ</a:t>
                      </a:r>
                      <a:r>
                        <a:rPr lang="en-US" sz="1600" dirty="0">
                          <a:latin typeface="+mn-lt"/>
                        </a:rPr>
                        <a:t>g/g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102.0 (74.9, 146.8)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124.8 (88.6, 192.8)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&lt;0.0001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31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Metabolic Indicators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12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LDL, mg/dL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99 (80, 120)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92 (75, 113)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&lt;0.0001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79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HDL, mg/dL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48 (40, 57)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45 (38,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54)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&lt;0.0001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14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74320"/>
                      <a:r>
                        <a:rPr lang="en-US" sz="1600" dirty="0">
                          <a:latin typeface="+mn-lt"/>
                        </a:rPr>
                        <a:t>Weight, kg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82.3 (73.9, 94.0)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81.0 (72.0,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91.6)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0.0001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2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07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75CCE1C-2D36-4FF7-BF38-ECAD3B325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75513"/>
              </p:ext>
            </p:extLst>
          </p:nvPr>
        </p:nvGraphicFramePr>
        <p:xfrm>
          <a:off x="5940769" y="1806417"/>
          <a:ext cx="4947508" cy="4094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rism 9" r:id="rId4" imgW="4302181" imgH="3560506" progId="Prism9.Document">
                  <p:embed/>
                </p:oleObj>
              </mc:Choice>
              <mc:Fallback>
                <p:oleObj name="Prism 9" r:id="rId4" imgW="4302181" imgH="3560506" progId="Prism9.Document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75CCE1C-2D36-4FF7-BF38-ECAD3B325C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0769" y="1806417"/>
                        <a:ext cx="4947508" cy="4094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C6EE209-65DB-44D8-BA6F-42E6D386D6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305328"/>
              </p:ext>
            </p:extLst>
          </p:nvPr>
        </p:nvGraphicFramePr>
        <p:xfrm>
          <a:off x="1033463" y="1806575"/>
          <a:ext cx="5373687" cy="409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Prism 9" r:id="rId6" imgW="4672761" imgH="3560506" progId="Prism9.Document">
                  <p:embed/>
                </p:oleObj>
              </mc:Choice>
              <mc:Fallback>
                <p:oleObj name="Prism 9" r:id="rId6" imgW="4672761" imgH="3560506" progId="Prism9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C6EE209-65DB-44D8-BA6F-42E6D386D6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3463" y="1806575"/>
                        <a:ext cx="5373687" cy="409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Bone Mineral Density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Change at OL Week 48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2F8EB-200D-45DC-9707-54283E933A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p-values from ANOVA with treatment as fixed effect.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3D6598-0FB6-4A6E-9076-76ACE84410B9}"/>
              </a:ext>
            </a:extLst>
          </p:cNvPr>
          <p:cNvSpPr txBox="1"/>
          <p:nvPr/>
        </p:nvSpPr>
        <p:spPr>
          <a:xfrm>
            <a:off x="2911204" y="3913912"/>
            <a:ext cx="448841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/>
              <a:t>0.20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06DD2E-BA03-47DB-B928-A73D12998AB1}"/>
              </a:ext>
            </a:extLst>
          </p:cNvPr>
          <p:cNvSpPr txBox="1"/>
          <p:nvPr/>
        </p:nvSpPr>
        <p:spPr>
          <a:xfrm>
            <a:off x="4490462" y="3033686"/>
            <a:ext cx="448842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/>
              <a:t>0.86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BB7D68-F259-4F88-AF6A-A20BEFF0738D}"/>
              </a:ext>
            </a:extLst>
          </p:cNvPr>
          <p:cNvSpPr txBox="1"/>
          <p:nvPr/>
        </p:nvSpPr>
        <p:spPr>
          <a:xfrm>
            <a:off x="3717382" y="1600442"/>
            <a:ext cx="413575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Hip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F509C5-375F-4D78-AD05-C1250FB7B6D2}"/>
              </a:ext>
            </a:extLst>
          </p:cNvPr>
          <p:cNvSpPr txBox="1"/>
          <p:nvPr/>
        </p:nvSpPr>
        <p:spPr>
          <a:xfrm>
            <a:off x="7356633" y="4343049"/>
            <a:ext cx="525786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/>
              <a:t>-0.06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87E690-6FF3-4643-86F0-75D690F93055}"/>
              </a:ext>
            </a:extLst>
          </p:cNvPr>
          <p:cNvSpPr txBox="1"/>
          <p:nvPr/>
        </p:nvSpPr>
        <p:spPr>
          <a:xfrm>
            <a:off x="8974363" y="2697988"/>
            <a:ext cx="448842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/>
              <a:t>1.18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BC9937-6518-4EF1-BE9B-450730B08C27}"/>
              </a:ext>
            </a:extLst>
          </p:cNvPr>
          <p:cNvSpPr txBox="1"/>
          <p:nvPr/>
        </p:nvSpPr>
        <p:spPr>
          <a:xfrm>
            <a:off x="8078937" y="1600442"/>
            <a:ext cx="69891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Spine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902285-9842-4FA7-B5A8-601C444193B9}"/>
              </a:ext>
            </a:extLst>
          </p:cNvPr>
          <p:cNvSpPr txBox="1"/>
          <p:nvPr/>
        </p:nvSpPr>
        <p:spPr>
          <a:xfrm>
            <a:off x="3568303" y="1908219"/>
            <a:ext cx="71173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dirty="0"/>
              <a:t>p=0.03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AC1668B-5C76-4057-A094-9D24911B2608}"/>
              </a:ext>
            </a:extLst>
          </p:cNvPr>
          <p:cNvSpPr txBox="1"/>
          <p:nvPr/>
        </p:nvSpPr>
        <p:spPr>
          <a:xfrm>
            <a:off x="7927199" y="1908219"/>
            <a:ext cx="968215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dirty="0"/>
              <a:t>p=0.0012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18D7D-4E3A-4004-BC8B-3E7CCDF0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E2C67C1-6F63-4755-B996-33A6630DA7F8}"/>
              </a:ext>
            </a:extLst>
          </p:cNvPr>
          <p:cNvSpPr/>
          <p:nvPr/>
        </p:nvSpPr>
        <p:spPr bwMode="auto">
          <a:xfrm>
            <a:off x="2098198" y="5277044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115925-F69A-469B-AB36-205CFFD711E6}"/>
              </a:ext>
            </a:extLst>
          </p:cNvPr>
          <p:cNvSpPr/>
          <p:nvPr/>
        </p:nvSpPr>
        <p:spPr bwMode="auto">
          <a:xfrm>
            <a:off x="6578513" y="5277044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B67E0A-6901-4A12-9B2D-3E1DC1E14B78}"/>
              </a:ext>
            </a:extLst>
          </p:cNvPr>
          <p:cNvSpPr txBox="1"/>
          <p:nvPr/>
        </p:nvSpPr>
        <p:spPr>
          <a:xfrm>
            <a:off x="715041" y="6013156"/>
            <a:ext cx="1076124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b="1" dirty="0"/>
              <a:t>Participants staying on F/TAF had stable BMD, while those switching from F/TDF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1600" b="1" dirty="0">
                <a:cs typeface="Calibri" panose="020F0502020204030204" pitchFamily="34" charset="0"/>
              </a:rPr>
              <a:t>F/TAF</a:t>
            </a:r>
            <a:r>
              <a:rPr lang="en-US" sz="1600" b="1" dirty="0"/>
              <a:t> had BMD increase</a:t>
            </a:r>
          </a:p>
        </p:txBody>
      </p:sp>
    </p:spTree>
    <p:extLst>
      <p:ext uri="{BB962C8B-B14F-4D97-AF65-F5344CB8AC3E}">
        <p14:creationId xmlns:p14="http://schemas.microsoft.com/office/powerpoint/2010/main" val="192298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02E7BCCE-49C8-49F4-8E73-1C477A35E6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162348"/>
              </p:ext>
            </p:extLst>
          </p:nvPr>
        </p:nvGraphicFramePr>
        <p:xfrm>
          <a:off x="1078256" y="1467329"/>
          <a:ext cx="51958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Prism 9" r:id="rId4" imgW="4669880" imgH="3697684" progId="Prism9.Document">
                  <p:embed/>
                </p:oleObj>
              </mc:Choice>
              <mc:Fallback>
                <p:oleObj name="Prism 9" r:id="rId4" imgW="4669880" imgH="3697684" progId="Prism9.Document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02E7BCCE-49C8-49F4-8E73-1C477A35E6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8256" y="1467329"/>
                        <a:ext cx="5195887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E70B0997-9AF6-41B0-9058-33C0770CC2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612061"/>
              </p:ext>
            </p:extLst>
          </p:nvPr>
        </p:nvGraphicFramePr>
        <p:xfrm>
          <a:off x="6335358" y="1468917"/>
          <a:ext cx="499745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Prism 9" r:id="rId6" imgW="4500616" imgH="3677882" progId="Prism9.Document">
                  <p:embed/>
                </p:oleObj>
              </mc:Choice>
              <mc:Fallback>
                <p:oleObj name="Prism 9" r:id="rId6" imgW="4500616" imgH="3677882" progId="Prism9.Document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E70B0997-9AF6-41B0-9058-33C0770CC2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35358" y="1468917"/>
                        <a:ext cx="4997450" cy="408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702172E-DDCA-4C5F-9856-00ED0867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Renal Function: eGFR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Through OL Week 48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118EA34-98D0-4CBE-AE6B-A5CCA38089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*p &lt;0.0001, from CMH test with row mean scores to compare 2 study arms.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A0BDCE-15C9-4AAB-885F-9F6BEF81C0AD}"/>
              </a:ext>
            </a:extLst>
          </p:cNvPr>
          <p:cNvSpPr txBox="1"/>
          <p:nvPr/>
        </p:nvSpPr>
        <p:spPr>
          <a:xfrm>
            <a:off x="696516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0DC46F-F938-46C9-8D50-826E24B76AF2}"/>
              </a:ext>
            </a:extLst>
          </p:cNvPr>
          <p:cNvSpPr txBox="1"/>
          <p:nvPr/>
        </p:nvSpPr>
        <p:spPr>
          <a:xfrm>
            <a:off x="783453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2015</a:t>
            </a:r>
          </a:p>
          <a:p>
            <a:pPr algn="ctr"/>
            <a:r>
              <a:rPr lang="en-US" sz="1400" dirty="0"/>
              <a:t>2050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2E0157-AAE0-488E-9AAB-00E28BB0758A}"/>
              </a:ext>
            </a:extLst>
          </p:cNvPr>
          <p:cNvSpPr txBox="1"/>
          <p:nvPr/>
        </p:nvSpPr>
        <p:spPr>
          <a:xfrm>
            <a:off x="870390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1932</a:t>
            </a:r>
          </a:p>
          <a:p>
            <a:pPr algn="ctr"/>
            <a:r>
              <a:rPr lang="en-US" sz="1400" dirty="0"/>
              <a:t>1934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11E8BE-CECE-42FF-8ADF-B50C991F9581}"/>
              </a:ext>
            </a:extLst>
          </p:cNvPr>
          <p:cNvSpPr txBox="1"/>
          <p:nvPr/>
        </p:nvSpPr>
        <p:spPr>
          <a:xfrm>
            <a:off x="957327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1272</a:t>
            </a:r>
          </a:p>
          <a:p>
            <a:pPr algn="ctr"/>
            <a:r>
              <a:rPr lang="en-US" sz="1400" dirty="0"/>
              <a:t>1264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5063F5-3F54-46ED-87CF-BD4D1EA128C1}"/>
              </a:ext>
            </a:extLst>
          </p:cNvPr>
          <p:cNvSpPr txBox="1"/>
          <p:nvPr/>
        </p:nvSpPr>
        <p:spPr>
          <a:xfrm>
            <a:off x="1044264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1667</a:t>
            </a:r>
          </a:p>
          <a:p>
            <a:pPr algn="ctr"/>
            <a:r>
              <a:rPr lang="en-US" sz="1400" dirty="0"/>
              <a:t>1666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4ADDA-E9D1-4813-9458-16742238C31C}"/>
              </a:ext>
            </a:extLst>
          </p:cNvPr>
          <p:cNvSpPr txBox="1"/>
          <p:nvPr/>
        </p:nvSpPr>
        <p:spPr>
          <a:xfrm>
            <a:off x="7139775" y="1958958"/>
            <a:ext cx="2840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DCA455-C0BD-447D-9D67-73867F77B863}"/>
              </a:ext>
            </a:extLst>
          </p:cNvPr>
          <p:cNvSpPr txBox="1"/>
          <p:nvPr/>
        </p:nvSpPr>
        <p:spPr>
          <a:xfrm>
            <a:off x="7146125" y="2950005"/>
            <a:ext cx="68627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119.3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9C39B7-F779-498A-A43F-4F5F89D0CD9C}"/>
              </a:ext>
            </a:extLst>
          </p:cNvPr>
          <p:cNvSpPr txBox="1"/>
          <p:nvPr/>
        </p:nvSpPr>
        <p:spPr>
          <a:xfrm>
            <a:off x="7146125" y="3637630"/>
            <a:ext cx="68627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114.0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8B3716-77AB-4CC9-8EAE-5EDE916745A5}"/>
              </a:ext>
            </a:extLst>
          </p:cNvPr>
          <p:cNvSpPr txBox="1"/>
          <p:nvPr/>
        </p:nvSpPr>
        <p:spPr>
          <a:xfrm>
            <a:off x="10646530" y="3159834"/>
            <a:ext cx="68627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116.4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B1E62EF-59A8-4F3D-9E1A-92199F2831EB}"/>
              </a:ext>
            </a:extLst>
          </p:cNvPr>
          <p:cNvSpPr txBox="1"/>
          <p:nvPr/>
        </p:nvSpPr>
        <p:spPr>
          <a:xfrm>
            <a:off x="10646530" y="3609390"/>
            <a:ext cx="68627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114.0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E66-216F-48A1-900B-A31CC1E55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69FE3EE-E006-4E07-AF0F-E80C26568340}"/>
              </a:ext>
            </a:extLst>
          </p:cNvPr>
          <p:cNvSpPr txBox="1"/>
          <p:nvPr/>
        </p:nvSpPr>
        <p:spPr>
          <a:xfrm>
            <a:off x="1902670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2070</a:t>
            </a:r>
          </a:p>
          <a:p>
            <a:pPr algn="ctr"/>
            <a:r>
              <a:rPr lang="en-US" sz="1400" dirty="0"/>
              <a:t>2114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6DB0B2-9AE3-42F5-ACAB-0E012A870D0F}"/>
              </a:ext>
            </a:extLst>
          </p:cNvPr>
          <p:cNvSpPr txBox="1"/>
          <p:nvPr/>
        </p:nvSpPr>
        <p:spPr>
          <a:xfrm>
            <a:off x="2777183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2015</a:t>
            </a:r>
          </a:p>
          <a:p>
            <a:pPr algn="ctr"/>
            <a:r>
              <a:rPr lang="en-US" sz="1400" dirty="0"/>
              <a:t>2050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DD92C2-B06F-49D4-92A1-00C4A00BCBD9}"/>
              </a:ext>
            </a:extLst>
          </p:cNvPr>
          <p:cNvSpPr txBox="1"/>
          <p:nvPr/>
        </p:nvSpPr>
        <p:spPr>
          <a:xfrm>
            <a:off x="3647342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1932</a:t>
            </a:r>
          </a:p>
          <a:p>
            <a:pPr algn="ctr"/>
            <a:r>
              <a:rPr lang="en-US" sz="1400" dirty="0"/>
              <a:t>1934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2638A25-4F0A-4663-A3B2-CF163835111D}"/>
              </a:ext>
            </a:extLst>
          </p:cNvPr>
          <p:cNvSpPr txBox="1"/>
          <p:nvPr/>
        </p:nvSpPr>
        <p:spPr>
          <a:xfrm>
            <a:off x="4513147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1272</a:t>
            </a:r>
          </a:p>
          <a:p>
            <a:pPr algn="ctr"/>
            <a:r>
              <a:rPr lang="en-US" sz="1400" dirty="0"/>
              <a:t>1264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D404E8-AAF5-4764-9AC1-7123BDD26770}"/>
              </a:ext>
            </a:extLst>
          </p:cNvPr>
          <p:cNvSpPr txBox="1"/>
          <p:nvPr/>
        </p:nvSpPr>
        <p:spPr>
          <a:xfrm>
            <a:off x="5387661" y="5474333"/>
            <a:ext cx="39754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/>
              <a:t>1667</a:t>
            </a:r>
          </a:p>
          <a:p>
            <a:pPr algn="ctr"/>
            <a:r>
              <a:rPr lang="en-US" sz="1400" dirty="0"/>
              <a:t>1666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87BCB1-156C-40F9-B977-85F5065A66BC}"/>
              </a:ext>
            </a:extLst>
          </p:cNvPr>
          <p:cNvSpPr txBox="1"/>
          <p:nvPr/>
        </p:nvSpPr>
        <p:spPr>
          <a:xfrm>
            <a:off x="2833930" y="2042087"/>
            <a:ext cx="2840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CDC7A5-CD61-46EA-8A12-55ED8815364F}"/>
              </a:ext>
            </a:extLst>
          </p:cNvPr>
          <p:cNvSpPr txBox="1"/>
          <p:nvPr/>
        </p:nvSpPr>
        <p:spPr>
          <a:xfrm>
            <a:off x="3704089" y="2017143"/>
            <a:ext cx="2840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1DC0FBE-BE05-4A3E-A67D-958A4F8CD640}"/>
              </a:ext>
            </a:extLst>
          </p:cNvPr>
          <p:cNvSpPr txBox="1"/>
          <p:nvPr/>
        </p:nvSpPr>
        <p:spPr>
          <a:xfrm>
            <a:off x="4569894" y="1958958"/>
            <a:ext cx="2840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DBF415-2483-4647-9D78-31DD4B01F2EA}"/>
              </a:ext>
            </a:extLst>
          </p:cNvPr>
          <p:cNvSpPr txBox="1"/>
          <p:nvPr/>
        </p:nvSpPr>
        <p:spPr>
          <a:xfrm>
            <a:off x="5444408" y="2100273"/>
            <a:ext cx="2840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DADB1E-EEF5-4BAE-9E7F-F5A55A820DA9}"/>
              </a:ext>
            </a:extLst>
          </p:cNvPr>
          <p:cNvSpPr txBox="1"/>
          <p:nvPr/>
        </p:nvSpPr>
        <p:spPr>
          <a:xfrm>
            <a:off x="5600138" y="2978008"/>
            <a:ext cx="47000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0.3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59AABF4-C8C7-402D-90DD-7AF9927DBFCB}"/>
              </a:ext>
            </a:extLst>
          </p:cNvPr>
          <p:cNvSpPr txBox="1"/>
          <p:nvPr/>
        </p:nvSpPr>
        <p:spPr>
          <a:xfrm>
            <a:off x="5600138" y="3505710"/>
            <a:ext cx="53893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b="1" dirty="0"/>
              <a:t>-2.8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5A37DC2-6E14-4278-B4A5-CAA2E2E71711}"/>
              </a:ext>
            </a:extLst>
          </p:cNvPr>
          <p:cNvSpPr/>
          <p:nvPr/>
        </p:nvSpPr>
        <p:spPr bwMode="auto">
          <a:xfrm>
            <a:off x="2103581" y="4722077"/>
            <a:ext cx="3749040" cy="457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7966C1F-97CA-47E1-8A47-ED24A1C6CE5E}"/>
              </a:ext>
            </a:extLst>
          </p:cNvPr>
          <p:cNvGrpSpPr/>
          <p:nvPr/>
        </p:nvGrpSpPr>
        <p:grpSpPr>
          <a:xfrm>
            <a:off x="4606367" y="1233853"/>
            <a:ext cx="3473984" cy="219209"/>
            <a:chOff x="4597022" y="1283957"/>
            <a:chExt cx="3473984" cy="219209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62F55D7-A7BB-44BB-B79E-14941604B3B6}"/>
                </a:ext>
              </a:extLst>
            </p:cNvPr>
            <p:cNvGrpSpPr/>
            <p:nvPr/>
          </p:nvGrpSpPr>
          <p:grpSpPr>
            <a:xfrm>
              <a:off x="6543879" y="1283957"/>
              <a:ext cx="1527127" cy="215444"/>
              <a:chOff x="1209558" y="5449082"/>
              <a:chExt cx="1527127" cy="21544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875572D-2929-4945-BE4F-F50A4B5DC6FE}"/>
                  </a:ext>
                </a:extLst>
              </p:cNvPr>
              <p:cNvSpPr txBox="1"/>
              <p:nvPr/>
            </p:nvSpPr>
            <p:spPr>
              <a:xfrm>
                <a:off x="1567006" y="5449082"/>
                <a:ext cx="11696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F/TDF→F/TAF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EDB59ADC-EB3E-42C2-AF9F-935A8B0DA4A8}"/>
                  </a:ext>
                </a:extLst>
              </p:cNvPr>
              <p:cNvGrpSpPr/>
              <p:nvPr/>
            </p:nvGrpSpPr>
            <p:grpSpPr>
              <a:xfrm>
                <a:off x="1209558" y="5502772"/>
                <a:ext cx="274320" cy="108065"/>
                <a:chOff x="1209558" y="5539781"/>
                <a:chExt cx="274320" cy="108065"/>
              </a:xfrm>
            </p:grpSpPr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82E9E3EC-C9FA-4033-B6E0-986B5888B385}"/>
                    </a:ext>
                  </a:extLst>
                </p:cNvPr>
                <p:cNvSpPr/>
                <p:nvPr/>
              </p:nvSpPr>
              <p:spPr bwMode="auto">
                <a:xfrm>
                  <a:off x="1292686" y="5539781"/>
                  <a:ext cx="108065" cy="108065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AF862C9D-55AF-4167-A67E-CCC2B5C12E3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593813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6B7D52D-7633-4784-9058-DE8E270C480A}"/>
                </a:ext>
              </a:extLst>
            </p:cNvPr>
            <p:cNvGrpSpPr/>
            <p:nvPr/>
          </p:nvGrpSpPr>
          <p:grpSpPr>
            <a:xfrm>
              <a:off x="4597022" y="1287722"/>
              <a:ext cx="1498273" cy="215444"/>
              <a:chOff x="1209558" y="5691542"/>
              <a:chExt cx="1498273" cy="215444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676EF9BF-0A9D-4540-85A5-9562E955C621}"/>
                  </a:ext>
                </a:extLst>
              </p:cNvPr>
              <p:cNvGrpSpPr/>
              <p:nvPr/>
            </p:nvGrpSpPr>
            <p:grpSpPr>
              <a:xfrm>
                <a:off x="1209558" y="5745232"/>
                <a:ext cx="274320" cy="108065"/>
                <a:chOff x="1209558" y="5745232"/>
                <a:chExt cx="274320" cy="108065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F68C9CB8-3FD2-4B67-91B6-38692C78EF78}"/>
                    </a:ext>
                  </a:extLst>
                </p:cNvPr>
                <p:cNvSpPr/>
                <p:nvPr/>
              </p:nvSpPr>
              <p:spPr bwMode="auto">
                <a:xfrm>
                  <a:off x="1292686" y="5745232"/>
                  <a:ext cx="108065" cy="108065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39EE0E66-2609-483F-9728-8DCA3F9E76E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09558" y="5799264"/>
                  <a:ext cx="27432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9461136-FECB-4E8F-9D43-C9C7770C181B}"/>
                  </a:ext>
                </a:extLst>
              </p:cNvPr>
              <p:cNvSpPr txBox="1"/>
              <p:nvPr/>
            </p:nvSpPr>
            <p:spPr>
              <a:xfrm>
                <a:off x="1567006" y="5691542"/>
                <a:ext cx="11408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400" dirty="0"/>
                  <a:t>Stay on F/TAF</a:t>
                </a:r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B854099-ABCF-4797-9EA8-33901F881A91}"/>
              </a:ext>
            </a:extLst>
          </p:cNvPr>
          <p:cNvSpPr txBox="1"/>
          <p:nvPr/>
        </p:nvSpPr>
        <p:spPr>
          <a:xfrm>
            <a:off x="3372794" y="1558269"/>
            <a:ext cx="942566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Change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52445BF-A5E2-4066-9A34-0579F7D79910}"/>
              </a:ext>
            </a:extLst>
          </p:cNvPr>
          <p:cNvSpPr txBox="1"/>
          <p:nvPr/>
        </p:nvSpPr>
        <p:spPr>
          <a:xfrm>
            <a:off x="7985830" y="1558269"/>
            <a:ext cx="1853072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/>
              <a:t>Absolute eGFR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F14F165-DA30-4B20-9961-0F23E497DF38}"/>
              </a:ext>
            </a:extLst>
          </p:cNvPr>
          <p:cNvSpPr txBox="1"/>
          <p:nvPr/>
        </p:nvSpPr>
        <p:spPr>
          <a:xfrm>
            <a:off x="389595" y="5474333"/>
            <a:ext cx="145277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r>
              <a:rPr lang="en-US" sz="1400" dirty="0"/>
              <a:t>Stay on F/TAF, n=</a:t>
            </a:r>
          </a:p>
          <a:p>
            <a:pPr algn="r"/>
            <a:r>
              <a:rPr lang="en-US" sz="1400" dirty="0"/>
              <a:t>F/TDF→F/TAF, n=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83B7DEA-566A-4DA6-9468-0069AF903CC2}"/>
              </a:ext>
            </a:extLst>
          </p:cNvPr>
          <p:cNvSpPr txBox="1"/>
          <p:nvPr/>
        </p:nvSpPr>
        <p:spPr>
          <a:xfrm>
            <a:off x="551145" y="6075786"/>
            <a:ext cx="1092514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b="1" dirty="0"/>
              <a:t>F/TDF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1600" b="1" dirty="0">
                <a:cs typeface="Calibri" panose="020F0502020204030204" pitchFamily="34" charset="0"/>
              </a:rPr>
              <a:t>F/TAF</a:t>
            </a:r>
            <a:r>
              <a:rPr lang="en-US" sz="1600" b="1" dirty="0"/>
              <a:t> participants had eGFR increase, compared to a decrease in those staying on F/TAF</a:t>
            </a:r>
          </a:p>
        </p:txBody>
      </p:sp>
    </p:spTree>
    <p:extLst>
      <p:ext uri="{BB962C8B-B14F-4D97-AF65-F5344CB8AC3E}">
        <p14:creationId xmlns:p14="http://schemas.microsoft.com/office/powerpoint/2010/main" val="2810241208"/>
      </p:ext>
    </p:extLst>
  </p:cSld>
  <p:clrMapOvr>
    <a:masterClrMapping/>
  </p:clrMapOvr>
</p:sld>
</file>

<file path=ppt/theme/theme1.xml><?xml version="1.0" encoding="utf-8"?>
<a:theme xmlns:a="http://schemas.openxmlformats.org/drawingml/2006/main" name="IAS 2019">
  <a:themeElements>
    <a:clrScheme name="Custom 5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42A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13A7D5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5">
    <a:dk1>
      <a:srgbClr val="000000"/>
    </a:dk1>
    <a:lt1>
      <a:srgbClr val="FFFFFF"/>
    </a:lt1>
    <a:dk2>
      <a:srgbClr val="CEC3B1"/>
    </a:dk2>
    <a:lt2>
      <a:srgbClr val="D5E8FA"/>
    </a:lt2>
    <a:accent1>
      <a:srgbClr val="00C42A"/>
    </a:accent1>
    <a:accent2>
      <a:srgbClr val="FFA004"/>
    </a:accent2>
    <a:accent3>
      <a:srgbClr val="154695"/>
    </a:accent3>
    <a:accent4>
      <a:srgbClr val="871793"/>
    </a:accent4>
    <a:accent5>
      <a:srgbClr val="DC460B"/>
    </a:accent5>
    <a:accent6>
      <a:srgbClr val="13A7D5"/>
    </a:accent6>
    <a:hlink>
      <a:srgbClr val="56C7AA"/>
    </a:hlink>
    <a:folHlink>
      <a:srgbClr val="59A8D1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64D1A2FED5F648B70CBBB18556E616" ma:contentTypeVersion="14" ma:contentTypeDescription="Create a new document." ma:contentTypeScope="" ma:versionID="825c77789ac474a6f247f8dfcda6385f">
  <xsd:schema xmlns:xsd="http://www.w3.org/2001/XMLSchema" xmlns:xs="http://www.w3.org/2001/XMLSchema" xmlns:p="http://schemas.microsoft.com/office/2006/metadata/properties" xmlns:ns3="d5aef4cb-52df-44e8-9f0a-f02ffe702f61" xmlns:ns4="2f5729f4-9f08-4116-a7ee-d2826c7955f5" targetNamespace="http://schemas.microsoft.com/office/2006/metadata/properties" ma:root="true" ma:fieldsID="54a848f2fd799bdb1eb44563a937d567" ns3:_="" ns4:_="">
    <xsd:import namespace="d5aef4cb-52df-44e8-9f0a-f02ffe702f61"/>
    <xsd:import namespace="2f5729f4-9f08-4116-a7ee-d2826c7955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ef4cb-52df-44e8-9f0a-f02ffe702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729f4-9f08-4116-a7ee-d2826c7955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B36A59-72B1-47C8-A23D-1D31C3688C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ef4cb-52df-44e8-9f0a-f02ffe702f61"/>
    <ds:schemaRef ds:uri="2f5729f4-9f08-4116-a7ee-d2826c7955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64A341-EF6A-44FB-A252-B78C1189A9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5aef4cb-52df-44e8-9f0a-f02ffe702f61"/>
    <ds:schemaRef ds:uri="http://purl.org/dc/elements/1.1/"/>
    <ds:schemaRef ds:uri="http://schemas.microsoft.com/office/2006/metadata/properties"/>
    <ds:schemaRef ds:uri="http://schemas.microsoft.com/office/infopath/2007/PartnerControls"/>
    <ds:schemaRef ds:uri="2f5729f4-9f08-4116-a7ee-d2826c7955f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1159BC8-02A0-4ABA-84AA-F6003B0344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2493</Words>
  <Application>Microsoft Office PowerPoint</Application>
  <PresentationFormat>Breitbild</PresentationFormat>
  <Paragraphs>510</Paragraphs>
  <Slides>18</Slides>
  <Notes>14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IAS 2019</vt:lpstr>
      <vt:lpstr>Prism 9</vt:lpstr>
      <vt:lpstr>Outcomes of Participants Switching from F/TDF to F/TAF for PrEP: Week 48 Results from the DISCOVER Open Label Phase</vt:lpstr>
      <vt:lpstr>Disclosures</vt:lpstr>
      <vt:lpstr>Introduction</vt:lpstr>
      <vt:lpstr>Study Design</vt:lpstr>
      <vt:lpstr>Participant Disposition Through OL Week 48</vt:lpstr>
      <vt:lpstr>Efficacy Analysis: HIV Incidence Rate OL Week 48</vt:lpstr>
      <vt:lpstr>BMD, Renal Biomarkers and Metabolic Indicators at OL Baseline (Day 1 of the OLE)</vt:lpstr>
      <vt:lpstr>Bone Mineral Density Change at OL Week 48</vt:lpstr>
      <vt:lpstr>Renal Function: eGFR Through OL Week 48</vt:lpstr>
      <vt:lpstr>Renal Function: Markers of Proximal Renal Tubule Dysfunction Through OL Week 48</vt:lpstr>
      <vt:lpstr>Fasting Lipids, Glucose, and Weight Absolute Values and Change at OL Week 48</vt:lpstr>
      <vt:lpstr>Conclusions</vt:lpstr>
      <vt:lpstr>Acknowledgments</vt:lpstr>
      <vt:lpstr>IAS Specifications</vt:lpstr>
      <vt:lpstr>Fasting Lipids and Glucose Change at OL Week 48</vt:lpstr>
      <vt:lpstr>Fasting Lipids and Glucose Absolute Values at OL Week 48</vt:lpstr>
      <vt:lpstr>Fasting Lipids and Glucose Change at OL Week 48</vt:lpstr>
      <vt:lpstr>Weight Through OL Week 48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 Carter</dc:creator>
  <cp:lastModifiedBy>Bastian Grewe</cp:lastModifiedBy>
  <cp:revision>130</cp:revision>
  <dcterms:created xsi:type="dcterms:W3CDTF">2021-05-03T17:53:56Z</dcterms:created>
  <dcterms:modified xsi:type="dcterms:W3CDTF">2021-07-18T10:20:33Z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0x010100B964D1A2FED5F648B70CBBB18556E616</vt:lpwstr>
  </property>
</Properties>
</file>