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2" r:id="rId1"/>
  </p:sldMasterIdLst>
  <p:notesMasterIdLst>
    <p:notesMasterId r:id="rId10"/>
  </p:notesMasterIdLst>
  <p:handoutMasterIdLst>
    <p:handoutMasterId r:id="rId11"/>
  </p:handoutMasterIdLst>
  <p:sldIdLst>
    <p:sldId id="457" r:id="rId2"/>
    <p:sldId id="258" r:id="rId3"/>
    <p:sldId id="501" r:id="rId4"/>
    <p:sldId id="475" r:id="rId5"/>
    <p:sldId id="508" r:id="rId6"/>
    <p:sldId id="513" r:id="rId7"/>
    <p:sldId id="514" r:id="rId8"/>
    <p:sldId id="509" r:id="rId9"/>
  </p:sldIdLst>
  <p:sldSz cx="12192000" cy="6858000"/>
  <p:notesSz cx="7010400" cy="92964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pos="4224" userDrawn="1">
          <p15:clr>
            <a:srgbClr val="A4A3A4"/>
          </p15:clr>
        </p15:guide>
        <p15:guide id="5" pos="66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ennifer Chau DeMorin" initials="JCD" lastIdx="2" clrIdx="6"/>
  <p:cmAuthor id="1" name="Marx, Geoffrey" initials="MG" lastIdx="13" clrIdx="0"/>
  <p:cmAuthor id="8" name="YaPei Liu" initials="YL" lastIdx="23" clrIdx="7"/>
  <p:cmAuthor id="2" name="Erin Quirk" initials="EQ" lastIdx="3" clrIdx="1"/>
  <p:cmAuthor id="9" name="Edwin DeJesus, MD" initials="EDM" lastIdx="1" clrIdx="8"/>
  <p:cmAuthor id="3" name="Anna Kido" initials="AK" lastIdx="40" clrIdx="2"/>
  <p:cmAuthor id="10" name="Hal Martin" initials="HM" lastIdx="9" clrIdx="9"/>
  <p:cmAuthor id="4" name="Sean Collins" initials="SC" lastIdx="40" clrIdx="3"/>
  <p:cmAuthor id="11" name="Christoph Carter" initials="CC" lastIdx="20" clrIdx="10">
    <p:extLst>
      <p:ext uri="{19B8F6BF-5375-455C-9EA6-DF929625EA0E}">
        <p15:presenceInfo xmlns:p15="http://schemas.microsoft.com/office/powerpoint/2012/main" userId="S-1-5-21-790525478-854245398-839522115-5908594" providerId="AD"/>
      </p:ext>
    </p:extLst>
  </p:cmAuthor>
  <p:cmAuthor id="5" name="Lijie Zhong" initials="LZ" lastIdx="9" clrIdx="4"/>
  <p:cmAuthor id="12" name="David Magnuson" initials="DM" lastIdx="1" clrIdx="11">
    <p:extLst>
      <p:ext uri="{19B8F6BF-5375-455C-9EA6-DF929625EA0E}">
        <p15:presenceInfo xmlns:p15="http://schemas.microsoft.com/office/powerpoint/2012/main" userId="S::David.Magnuson@gilead.com::0d40b059-7e09-4508-ae2a-58019cdb7c00" providerId="AD"/>
      </p:ext>
    </p:extLst>
  </p:cmAuthor>
  <p:cmAuthor id="6" name="schuck01" initials="skc" lastIdx="1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7D7"/>
    <a:srgbClr val="CBCBCB"/>
    <a:srgbClr val="920000"/>
    <a:srgbClr val="9A0000"/>
    <a:srgbClr val="DFA5C9"/>
    <a:srgbClr val="84D5C7"/>
    <a:srgbClr val="6A90E4"/>
    <a:srgbClr val="7F7F7F"/>
    <a:srgbClr val="EAEAEA"/>
    <a:srgbClr val="B5EC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50000" autoAdjust="0"/>
  </p:normalViewPr>
  <p:slideViewPr>
    <p:cSldViewPr snapToGrid="0">
      <p:cViewPr varScale="1">
        <p:scale>
          <a:sx n="86" d="100"/>
          <a:sy n="86" d="100"/>
        </p:scale>
        <p:origin x="883" y="58"/>
      </p:cViewPr>
      <p:guideLst>
        <p:guide orient="horz" pos="4224"/>
        <p:guide pos="6672"/>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75" d="100"/>
          <a:sy n="75" d="100"/>
        </p:scale>
        <p:origin x="-2712" y="-10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B004553-04C5-4BB3-AD4E-8B2EF3CDDAF9}" type="datetimeFigureOut">
              <a:rPr lang="en-US" smtClean="0"/>
              <a:t>6/29/2021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E6A881F-0910-47D3-BD01-4F68834EC353}" type="slidenum">
              <a:rPr lang="en-US" smtClean="0"/>
              <a:t>‹#›</a:t>
            </a:fld>
            <a:endParaRPr lang="en-US" dirty="0"/>
          </a:p>
        </p:txBody>
      </p:sp>
    </p:spTree>
    <p:extLst>
      <p:ext uri="{BB962C8B-B14F-4D97-AF65-F5344CB8AC3E}">
        <p14:creationId xmlns:p14="http://schemas.microsoft.com/office/powerpoint/2010/main" val="326866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CB6F0DB-E055-41D0-9102-627A646E4242}" type="datetimeFigureOut">
              <a:rPr lang="en-US" smtClean="0"/>
              <a:t>6/29/2021</a:t>
            </a:fld>
            <a:endParaRPr lang="en-US" dirty="0"/>
          </a:p>
        </p:txBody>
      </p:sp>
      <p:sp>
        <p:nvSpPr>
          <p:cNvPr id="4" name="Slide Image Placeholder 3"/>
          <p:cNvSpPr>
            <a:spLocks noGrp="1" noRot="1" noChangeAspect="1"/>
          </p:cNvSpPr>
          <p:nvPr>
            <p:ph type="sldImg" idx="2"/>
          </p:nvPr>
        </p:nvSpPr>
        <p:spPr>
          <a:xfrm>
            <a:off x="819150" y="619125"/>
            <a:ext cx="5372100" cy="30226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467360" y="3873500"/>
            <a:ext cx="6075680" cy="495808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F4FBC3A-A12C-40F9-BB8D-BC30C7901396}" type="slidenum">
              <a:rPr lang="en-US" smtClean="0"/>
              <a:t>‹#›</a:t>
            </a:fld>
            <a:endParaRPr lang="en-US" dirty="0"/>
          </a:p>
        </p:txBody>
      </p:sp>
    </p:spTree>
    <p:extLst>
      <p:ext uri="{BB962C8B-B14F-4D97-AF65-F5344CB8AC3E}">
        <p14:creationId xmlns:p14="http://schemas.microsoft.com/office/powerpoint/2010/main" val="201290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22709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4F240FF-5BF3-42DF-ABEE-C9571F0B3CB7}"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1093740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txBox="1">
            <a:spLocks noGrp="1" noChangeArrowheads="1"/>
          </p:cNvSpP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en-US" altLang="en-US" sz="1100" dirty="0">
                <a:solidFill>
                  <a:srgbClr val="000000"/>
                </a:solidFill>
                <a:ea typeface="MS PGothic" charset="-128"/>
              </a:rPr>
              <a:t>CORE_Efficacy_Safety_Feb-14_SLB.ppt</a:t>
            </a:r>
          </a:p>
        </p:txBody>
      </p:sp>
      <p:sp>
        <p:nvSpPr>
          <p:cNvPr id="11267" name="Rectangle 3"/>
          <p:cNvSpPr txBox="1">
            <a:spLocks noGrp="1" noChangeArrowheads="1"/>
          </p:cNvSpPr>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60E82A0-58AA-204B-8261-9ED6B86E768D}" type="datetime1">
              <a:rPr lang="en-US" altLang="en-US" sz="1100">
                <a:solidFill>
                  <a:srgbClr val="000000"/>
                </a:solidFill>
                <a:ea typeface="MS PGothic" charset="-128"/>
              </a:rPr>
              <a:pPr algn="r" eaLnBrk="1" hangingPunct="1">
                <a:spcBef>
                  <a:spcPct val="0"/>
                </a:spcBef>
              </a:pPr>
              <a:t>6/29/2021</a:t>
            </a:fld>
            <a:endParaRPr lang="en-US" altLang="en-US" sz="1100" dirty="0">
              <a:solidFill>
                <a:srgbClr val="000000"/>
              </a:solidFill>
              <a:ea typeface="MS PGothic" charset="-128"/>
            </a:endParaRPr>
          </a:p>
        </p:txBody>
      </p:sp>
      <p:sp>
        <p:nvSpPr>
          <p:cNvPr id="11268" name="Rectangle 6"/>
          <p:cNvSpPr txBox="1">
            <a:spLocks noGrp="1" noChangeArrowheads="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nchor="b"/>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en-US" altLang="en-US" sz="1100" dirty="0">
                <a:solidFill>
                  <a:srgbClr val="000000"/>
                </a:solidFill>
                <a:ea typeface="MS PGothic" charset="-128"/>
              </a:rPr>
              <a:t>Gilead</a:t>
            </a:r>
          </a:p>
        </p:txBody>
      </p:sp>
      <p:sp>
        <p:nvSpPr>
          <p:cNvPr id="11269"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nchor="b"/>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E369E3-AAA3-6D46-902C-344F4387EA67}" type="slidenum">
              <a:rPr lang="en-US" altLang="en-US" sz="1100">
                <a:solidFill>
                  <a:srgbClr val="000000"/>
                </a:solidFill>
                <a:ea typeface="MS PGothic" charset="-128"/>
              </a:rPr>
              <a:pPr algn="r" eaLnBrk="1" hangingPunct="1">
                <a:spcBef>
                  <a:spcPct val="0"/>
                </a:spcBef>
              </a:pPr>
              <a:t>4</a:t>
            </a:fld>
            <a:endParaRPr lang="en-US" altLang="en-US" sz="1100" dirty="0">
              <a:solidFill>
                <a:srgbClr val="000000"/>
              </a:solidFill>
              <a:ea typeface="MS PGothic" charset="-128"/>
            </a:endParaRPr>
          </a:p>
        </p:txBody>
      </p:sp>
      <p:sp>
        <p:nvSpPr>
          <p:cNvPr id="11270" name="Rectangle 2"/>
          <p:cNvSpPr>
            <a:spLocks noGrp="1" noRot="1" noChangeAspect="1" noTextEdit="1"/>
          </p:cNvSpPr>
          <p:nvPr>
            <p:ph type="sldImg"/>
          </p:nvPr>
        </p:nvSpPr>
        <p:spPr bwMode="auto">
          <a:xfrm>
            <a:off x="411163" y="695325"/>
            <a:ext cx="6196012"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91879" name="Rectangle 3"/>
          <p:cNvSpPr>
            <a:spLocks noGrp="1"/>
          </p:cNvSpPr>
          <p:nvPr>
            <p:ph type="body" idx="1"/>
          </p:nvPr>
        </p:nvSpPr>
        <p:spPr bwMode="auto">
          <a:xfrm>
            <a:off x="933450" y="4416425"/>
            <a:ext cx="5143500" cy="41814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089" tIns="46546" rIns="93089" bIns="46546" numCol="1" anchor="t" anchorCtr="0" compatLnSpc="1">
            <a:prstTxWarp prst="textNoShape">
              <a:avLst/>
            </a:prstTxWarp>
          </a:bodyPr>
          <a:lstStyle/>
          <a:p>
            <a:pPr eaLnBrk="1" fontAlgn="auto" hangingPunct="1">
              <a:spcBef>
                <a:spcPts val="0"/>
              </a:spcBef>
              <a:spcAft>
                <a:spcPts val="0"/>
              </a:spcAft>
              <a:defRPr/>
            </a:pPr>
            <a:endParaRPr lang="en-GB" altLang="en-US" sz="900" dirty="0">
              <a:latin typeface="+mj-lt"/>
            </a:endParaRPr>
          </a:p>
        </p:txBody>
      </p:sp>
    </p:spTree>
    <p:extLst>
      <p:ext uri="{BB962C8B-B14F-4D97-AF65-F5344CB8AC3E}">
        <p14:creationId xmlns:p14="http://schemas.microsoft.com/office/powerpoint/2010/main" val="176179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txBox="1">
            <a:spLocks noGrp="1" noChangeArrowheads="1"/>
          </p:cNvSpP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en-US" altLang="en-US" sz="1100" dirty="0">
                <a:solidFill>
                  <a:srgbClr val="000000"/>
                </a:solidFill>
                <a:ea typeface="MS PGothic" charset="-128"/>
              </a:rPr>
              <a:t>CORE_Efficacy_Safety_Feb-14_SLB.ppt</a:t>
            </a:r>
          </a:p>
        </p:txBody>
      </p:sp>
      <p:sp>
        <p:nvSpPr>
          <p:cNvPr id="11267" name="Rectangle 3"/>
          <p:cNvSpPr txBox="1">
            <a:spLocks noGrp="1" noChangeArrowheads="1"/>
          </p:cNvSpPr>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60E82A0-58AA-204B-8261-9ED6B86E768D}" type="datetime1">
              <a:rPr lang="en-US" altLang="en-US" sz="1100">
                <a:solidFill>
                  <a:srgbClr val="000000"/>
                </a:solidFill>
                <a:ea typeface="MS PGothic" charset="-128"/>
              </a:rPr>
              <a:pPr algn="r" eaLnBrk="1" hangingPunct="1">
                <a:spcBef>
                  <a:spcPct val="0"/>
                </a:spcBef>
              </a:pPr>
              <a:t>6/29/2021</a:t>
            </a:fld>
            <a:endParaRPr lang="en-US" altLang="en-US" sz="1100" dirty="0">
              <a:solidFill>
                <a:srgbClr val="000000"/>
              </a:solidFill>
              <a:ea typeface="MS PGothic" charset="-128"/>
            </a:endParaRPr>
          </a:p>
        </p:txBody>
      </p:sp>
      <p:sp>
        <p:nvSpPr>
          <p:cNvPr id="11268" name="Rectangle 6"/>
          <p:cNvSpPr txBox="1">
            <a:spLocks noGrp="1" noChangeArrowheads="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nchor="b"/>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en-US" altLang="en-US" sz="1100" dirty="0">
                <a:solidFill>
                  <a:srgbClr val="000000"/>
                </a:solidFill>
                <a:ea typeface="MS PGothic" charset="-128"/>
              </a:rPr>
              <a:t>Gilead</a:t>
            </a:r>
          </a:p>
        </p:txBody>
      </p:sp>
      <p:sp>
        <p:nvSpPr>
          <p:cNvPr id="11269"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8" tIns="46548" rIns="93098" bIns="46548" anchor="b"/>
          <a:lstStyle>
            <a:lvl1pPr defTabSz="966788">
              <a:spcBef>
                <a:spcPct val="30000"/>
              </a:spcBef>
              <a:defRPr sz="1200">
                <a:solidFill>
                  <a:schemeClr val="tx1"/>
                </a:solidFill>
                <a:latin typeface="Arial" charset="0"/>
              </a:defRPr>
            </a:lvl1pPr>
            <a:lvl2pPr marL="742950" indent="-285750" defTabSz="966788">
              <a:spcBef>
                <a:spcPct val="30000"/>
              </a:spcBef>
              <a:defRPr sz="1200">
                <a:solidFill>
                  <a:schemeClr val="tx1"/>
                </a:solidFill>
                <a:latin typeface="Arial" charset="0"/>
              </a:defRPr>
            </a:lvl2pPr>
            <a:lvl3pPr marL="1143000" indent="-228600" defTabSz="966788">
              <a:spcBef>
                <a:spcPct val="30000"/>
              </a:spcBef>
              <a:defRPr sz="1200">
                <a:solidFill>
                  <a:schemeClr val="tx1"/>
                </a:solidFill>
                <a:latin typeface="Arial" charset="0"/>
              </a:defRPr>
            </a:lvl3pPr>
            <a:lvl4pPr marL="1600200" indent="-228600" defTabSz="966788">
              <a:spcBef>
                <a:spcPct val="30000"/>
              </a:spcBef>
              <a:defRPr sz="1200">
                <a:solidFill>
                  <a:schemeClr val="tx1"/>
                </a:solidFill>
                <a:latin typeface="Arial" charset="0"/>
              </a:defRPr>
            </a:lvl4pPr>
            <a:lvl5pPr marL="2057400" indent="-228600" defTabSz="966788">
              <a:spcBef>
                <a:spcPct val="30000"/>
              </a:spcBef>
              <a:defRPr sz="1200">
                <a:solidFill>
                  <a:schemeClr val="tx1"/>
                </a:solidFill>
                <a:latin typeface="Arial" charset="0"/>
              </a:defRPr>
            </a:lvl5pPr>
            <a:lvl6pPr marL="2514600" indent="-228600" defTabSz="966788" eaLnBrk="0" fontAlgn="base" hangingPunct="0">
              <a:spcBef>
                <a:spcPct val="30000"/>
              </a:spcBef>
              <a:spcAft>
                <a:spcPct val="0"/>
              </a:spcAft>
              <a:defRPr sz="1200">
                <a:solidFill>
                  <a:schemeClr val="tx1"/>
                </a:solidFill>
                <a:latin typeface="Arial" charset="0"/>
              </a:defRPr>
            </a:lvl6pPr>
            <a:lvl7pPr marL="2971800" indent="-228600" defTabSz="966788" eaLnBrk="0" fontAlgn="base" hangingPunct="0">
              <a:spcBef>
                <a:spcPct val="30000"/>
              </a:spcBef>
              <a:spcAft>
                <a:spcPct val="0"/>
              </a:spcAft>
              <a:defRPr sz="1200">
                <a:solidFill>
                  <a:schemeClr val="tx1"/>
                </a:solidFill>
                <a:latin typeface="Arial" charset="0"/>
              </a:defRPr>
            </a:lvl7pPr>
            <a:lvl8pPr marL="3429000" indent="-228600" defTabSz="966788" eaLnBrk="0" fontAlgn="base" hangingPunct="0">
              <a:spcBef>
                <a:spcPct val="30000"/>
              </a:spcBef>
              <a:spcAft>
                <a:spcPct val="0"/>
              </a:spcAft>
              <a:defRPr sz="1200">
                <a:solidFill>
                  <a:schemeClr val="tx1"/>
                </a:solidFill>
                <a:latin typeface="Arial" charset="0"/>
              </a:defRPr>
            </a:lvl8pPr>
            <a:lvl9pPr marL="3886200" indent="-228600" defTabSz="966788"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E369E3-AAA3-6D46-902C-344F4387EA67}" type="slidenum">
              <a:rPr lang="en-US" altLang="en-US" sz="1100">
                <a:solidFill>
                  <a:srgbClr val="000000"/>
                </a:solidFill>
                <a:ea typeface="MS PGothic" charset="-128"/>
              </a:rPr>
              <a:pPr algn="r" eaLnBrk="1" hangingPunct="1">
                <a:spcBef>
                  <a:spcPct val="0"/>
                </a:spcBef>
              </a:pPr>
              <a:t>8</a:t>
            </a:fld>
            <a:endParaRPr lang="en-US" altLang="en-US" sz="1100" dirty="0">
              <a:solidFill>
                <a:srgbClr val="000000"/>
              </a:solidFill>
              <a:ea typeface="MS PGothic" charset="-128"/>
            </a:endParaRPr>
          </a:p>
        </p:txBody>
      </p:sp>
      <p:sp>
        <p:nvSpPr>
          <p:cNvPr id="11270" name="Rectangle 2"/>
          <p:cNvSpPr>
            <a:spLocks noGrp="1" noRot="1" noChangeAspect="1" noTextEdit="1"/>
          </p:cNvSpPr>
          <p:nvPr>
            <p:ph type="sldImg"/>
          </p:nvPr>
        </p:nvSpPr>
        <p:spPr bwMode="auto">
          <a:xfrm>
            <a:off x="411163" y="695325"/>
            <a:ext cx="6196012"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91879" name="Rectangle 3"/>
          <p:cNvSpPr>
            <a:spLocks noGrp="1"/>
          </p:cNvSpPr>
          <p:nvPr>
            <p:ph type="body" idx="1"/>
          </p:nvPr>
        </p:nvSpPr>
        <p:spPr bwMode="auto">
          <a:xfrm>
            <a:off x="933450" y="4416425"/>
            <a:ext cx="5143500" cy="41814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089" tIns="46546" rIns="93089" bIns="46546" numCol="1" anchor="t" anchorCtr="0" compatLnSpc="1">
            <a:prstTxWarp prst="textNoShape">
              <a:avLst/>
            </a:prstTxWarp>
          </a:bodyPr>
          <a:lstStyle/>
          <a:p>
            <a:pPr eaLnBrk="1" fontAlgn="auto" hangingPunct="1">
              <a:spcBef>
                <a:spcPts val="0"/>
              </a:spcBef>
              <a:spcAft>
                <a:spcPts val="0"/>
              </a:spcAft>
              <a:defRPr/>
            </a:pPr>
            <a:endParaRPr lang="en-GB" altLang="en-US" sz="900" dirty="0">
              <a:latin typeface="+mj-lt"/>
            </a:endParaRPr>
          </a:p>
        </p:txBody>
      </p:sp>
    </p:spTree>
    <p:extLst>
      <p:ext uri="{BB962C8B-B14F-4D97-AF65-F5344CB8AC3E}">
        <p14:creationId xmlns:p14="http://schemas.microsoft.com/office/powerpoint/2010/main" val="3030232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1" y="167642"/>
            <a:ext cx="10565728" cy="787400"/>
          </a:xfrm>
          <a:noFill/>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812801" y="1676400"/>
            <a:ext cx="10565728" cy="4419600"/>
          </a:xfrm>
        </p:spPr>
        <p:txBody>
          <a:bodyPr/>
          <a:lstStyle>
            <a:lvl1pPr>
              <a:spcBef>
                <a:spcPts val="810"/>
              </a:spcBef>
              <a:defRPr sz="2200"/>
            </a:lvl1pPr>
            <a:lvl2pPr>
              <a:spcBef>
                <a:spcPts val="0"/>
              </a:spcBef>
              <a:defRPr sz="2000"/>
            </a:lvl2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5"/>
          <p:cNvSpPr>
            <a:spLocks noGrp="1"/>
          </p:cNvSpPr>
          <p:nvPr>
            <p:ph type="body" sz="quarter" idx="11"/>
          </p:nvPr>
        </p:nvSpPr>
        <p:spPr>
          <a:xfrm>
            <a:off x="812802" y="6520934"/>
            <a:ext cx="10565726" cy="184666"/>
          </a:xfrm>
        </p:spPr>
        <p:txBody>
          <a:bodyPr tIns="0" rIns="0" bIns="0" anchor="b">
            <a:spAutoFit/>
          </a:bodyPr>
          <a:lstStyle>
            <a:lvl1pPr marL="0" indent="0">
              <a:spcBef>
                <a:spcPts val="0"/>
              </a:spcBef>
              <a:buNone/>
              <a:defRPr sz="1200"/>
            </a:lvl1pPr>
          </a:lstStyle>
          <a:p>
            <a:pPr lvl="0"/>
            <a:r>
              <a:rPr lang="en-US" dirty="0"/>
              <a:t>Click to edit Master text styles</a:t>
            </a:r>
          </a:p>
        </p:txBody>
      </p:sp>
      <p:sp>
        <p:nvSpPr>
          <p:cNvPr id="8" name="Slide Number Placeholder 1"/>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mtClean="0"/>
              <a:pPr>
                <a:defRPr/>
              </a:pPr>
              <a:t>‹#›</a:t>
            </a:fld>
            <a:endParaRPr lang="en-US" dirty="0"/>
          </a:p>
        </p:txBody>
      </p:sp>
    </p:spTree>
    <p:extLst>
      <p:ext uri="{BB962C8B-B14F-4D97-AF65-F5344CB8AC3E}">
        <p14:creationId xmlns:p14="http://schemas.microsoft.com/office/powerpoint/2010/main" val="294031535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1" y="167642"/>
            <a:ext cx="10565728" cy="787400"/>
          </a:xfrm>
          <a:noFill/>
        </p:spPr>
        <p:txBody>
          <a:bodyPr/>
          <a:lstStyle>
            <a:lvl1pPr>
              <a:defRPr sz="2800"/>
            </a:lvl1pPr>
          </a:lstStyle>
          <a:p>
            <a:r>
              <a:rPr lang="en-US"/>
              <a:t>Click to edit Master title style</a:t>
            </a:r>
            <a:endParaRPr lang="en-US" dirty="0"/>
          </a:p>
        </p:txBody>
      </p:sp>
      <p:sp>
        <p:nvSpPr>
          <p:cNvPr id="7" name="Text Placeholder 5"/>
          <p:cNvSpPr>
            <a:spLocks noGrp="1"/>
          </p:cNvSpPr>
          <p:nvPr>
            <p:ph type="body" sz="quarter" idx="11"/>
          </p:nvPr>
        </p:nvSpPr>
        <p:spPr>
          <a:xfrm>
            <a:off x="812802" y="6520934"/>
            <a:ext cx="10565726" cy="184666"/>
          </a:xfrm>
        </p:spPr>
        <p:txBody>
          <a:bodyPr tIns="0" rIns="0" bIns="0" anchor="b">
            <a:spAutoFit/>
          </a:bodyPr>
          <a:lstStyle>
            <a:lvl1pPr marL="0" indent="0">
              <a:spcBef>
                <a:spcPts val="0"/>
              </a:spcBef>
              <a:buNone/>
              <a:defRPr sz="1200"/>
            </a:lvl1pPr>
          </a:lstStyle>
          <a:p>
            <a:pPr lvl="0"/>
            <a:r>
              <a:rPr lang="en-US" dirty="0"/>
              <a:t>Click to edit Master text styles</a:t>
            </a:r>
          </a:p>
        </p:txBody>
      </p:sp>
      <p:sp>
        <p:nvSpPr>
          <p:cNvPr id="8" name="Slide Number Placeholder 1"/>
          <p:cNvSpPr>
            <a:spLocks noGrp="1"/>
          </p:cNvSpPr>
          <p:nvPr>
            <p:ph type="sldNum" sz="quarter" idx="12"/>
          </p:nvPr>
        </p:nvSpPr>
        <p:spPr>
          <a:xfrm>
            <a:off x="11378529" y="6340478"/>
            <a:ext cx="591800" cy="365125"/>
          </a:xfrm>
        </p:spPr>
        <p:txBody>
          <a:bodyPr lIns="0" tIns="0" rIns="0" bIns="0" anchor="b" anchorCtr="0"/>
          <a:lstStyle>
            <a:lvl1pPr algn="r" fontAlgn="auto">
              <a:spcBef>
                <a:spcPts val="0"/>
              </a:spcBef>
              <a:spcAft>
                <a:spcPts val="0"/>
              </a:spcAft>
              <a:defRPr sz="1080" b="0" baseline="0">
                <a:solidFill>
                  <a:srgbClr val="000000">
                    <a:tint val="75000"/>
                  </a:srgbClr>
                </a:solidFill>
              </a:defRPr>
            </a:lvl1pPr>
          </a:lstStyle>
          <a:p>
            <a:pPr>
              <a:defRPr/>
            </a:pPr>
            <a:fld id="{2BE16F37-D63B-443C-96C0-C234F1098F79}" type="slidenum">
              <a:rPr lang="en-US" smtClean="0"/>
              <a:pPr>
                <a:defRPr/>
              </a:pPr>
              <a:t>‹#›</a:t>
            </a:fld>
            <a:endParaRPr lang="en-US" dirty="0"/>
          </a:p>
        </p:txBody>
      </p:sp>
    </p:spTree>
    <p:extLst>
      <p:ext uri="{BB962C8B-B14F-4D97-AF65-F5344CB8AC3E}">
        <p14:creationId xmlns:p14="http://schemas.microsoft.com/office/powerpoint/2010/main" val="312038164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5" name="Rectangle 4"/>
          <p:cNvSpPr/>
          <p:nvPr/>
        </p:nvSpPr>
        <p:spPr bwMode="auto">
          <a:xfrm>
            <a:off x="5" y="0"/>
            <a:ext cx="12221633" cy="6858000"/>
          </a:xfrm>
          <a:prstGeom prst="rect">
            <a:avLst/>
          </a:prstGeom>
          <a:solidFill>
            <a:schemeClr val="bg1"/>
          </a:solidFill>
          <a:ln w="9525" cap="flat" cmpd="sng" algn="ctr">
            <a:noFill/>
            <a:prstDash val="solid"/>
            <a:round/>
            <a:headEnd type="none" w="med" len="med"/>
            <a:tailEnd type="none" w="med" len="med"/>
          </a:ln>
          <a:effectLst/>
        </p:spPr>
        <p:txBody>
          <a:bodyPr/>
          <a:lstStyle/>
          <a:p>
            <a:pPr fontAlgn="base">
              <a:spcBef>
                <a:spcPct val="0"/>
              </a:spcBef>
              <a:spcAft>
                <a:spcPct val="25000"/>
              </a:spcAft>
              <a:buFontTx/>
              <a:buChar char="•"/>
              <a:defRPr/>
            </a:pPr>
            <a:endParaRPr lang="en-US" sz="2160" b="1" baseline="-25000" dirty="0">
              <a:solidFill>
                <a:srgbClr val="000000"/>
              </a:solidFill>
              <a:cs typeface="Arial" pitchFamily="34" charset="0"/>
            </a:endParaRPr>
          </a:p>
        </p:txBody>
      </p:sp>
      <p:sp>
        <p:nvSpPr>
          <p:cNvPr id="6" name="Rectangle 2"/>
          <p:cNvSpPr>
            <a:spLocks noChangeArrowheads="1"/>
          </p:cNvSpPr>
          <p:nvPr/>
        </p:nvSpPr>
        <p:spPr bwMode="auto">
          <a:xfrm>
            <a:off x="-4233" y="3581402"/>
            <a:ext cx="12227984" cy="3278188"/>
          </a:xfrm>
          <a:prstGeom prst="rect">
            <a:avLst/>
          </a:prstGeom>
          <a:solidFill>
            <a:srgbClr val="DDDDDD"/>
          </a:solidFill>
          <a:ln w="0" algn="ctr">
            <a:noFill/>
            <a:miter lim="800000"/>
            <a:headEnd/>
            <a:tailEnd/>
          </a:ln>
        </p:spPr>
        <p:txBody>
          <a:bodyPr wrap="none" lIns="0" tIns="0" rIns="0" bIns="0" anchor="ctr"/>
          <a:lstStyle/>
          <a:p>
            <a:pPr algn="ctr" fontAlgn="base">
              <a:spcBef>
                <a:spcPct val="0"/>
              </a:spcBef>
              <a:spcAft>
                <a:spcPct val="25000"/>
              </a:spcAft>
              <a:defRPr/>
            </a:pPr>
            <a:endParaRPr lang="en-GB" sz="2160" b="1" dirty="0">
              <a:solidFill>
                <a:srgbClr val="000000"/>
              </a:solidFill>
              <a:cs typeface="Arial" pitchFamily="34" charset="0"/>
            </a:endParaRPr>
          </a:p>
        </p:txBody>
      </p:sp>
      <p:sp>
        <p:nvSpPr>
          <p:cNvPr id="7" name="Line 7"/>
          <p:cNvSpPr>
            <a:spLocks noChangeShapeType="1"/>
          </p:cNvSpPr>
          <p:nvPr/>
        </p:nvSpPr>
        <p:spPr bwMode="auto">
          <a:xfrm>
            <a:off x="-4233" y="3429000"/>
            <a:ext cx="12227984" cy="0"/>
          </a:xfrm>
          <a:prstGeom prst="line">
            <a:avLst/>
          </a:prstGeom>
          <a:noFill/>
          <a:ln w="57150">
            <a:solidFill>
              <a:srgbClr val="B2B2B2"/>
            </a:solidFill>
            <a:round/>
            <a:headEnd/>
            <a:tailEnd/>
          </a:ln>
        </p:spPr>
        <p:txBody>
          <a:bodyPr/>
          <a:lstStyle/>
          <a:p>
            <a:pPr fontAlgn="base">
              <a:spcBef>
                <a:spcPct val="0"/>
              </a:spcBef>
              <a:spcAft>
                <a:spcPct val="0"/>
              </a:spcAft>
              <a:defRPr/>
            </a:pPr>
            <a:endParaRPr lang="en-US" sz="2160" b="1" dirty="0">
              <a:solidFill>
                <a:srgbClr val="000000"/>
              </a:solidFill>
              <a:cs typeface="Arial" pitchFamily="34" charset="0"/>
            </a:endParaRPr>
          </a:p>
        </p:txBody>
      </p:sp>
      <p:sp>
        <p:nvSpPr>
          <p:cNvPr id="8" name="Line 8"/>
          <p:cNvSpPr>
            <a:spLocks noChangeShapeType="1"/>
          </p:cNvSpPr>
          <p:nvPr/>
        </p:nvSpPr>
        <p:spPr bwMode="auto">
          <a:xfrm>
            <a:off x="-4233" y="3516313"/>
            <a:ext cx="12227984" cy="0"/>
          </a:xfrm>
          <a:prstGeom prst="line">
            <a:avLst/>
          </a:prstGeom>
          <a:noFill/>
          <a:ln w="57150">
            <a:solidFill>
              <a:srgbClr val="A50021"/>
            </a:solidFill>
            <a:round/>
            <a:headEnd/>
            <a:tailEnd/>
          </a:ln>
        </p:spPr>
        <p:txBody>
          <a:bodyPr/>
          <a:lstStyle/>
          <a:p>
            <a:pPr fontAlgn="base">
              <a:spcBef>
                <a:spcPct val="0"/>
              </a:spcBef>
              <a:spcAft>
                <a:spcPct val="0"/>
              </a:spcAft>
              <a:defRPr/>
            </a:pPr>
            <a:endParaRPr lang="en-US" sz="2160" b="1" dirty="0">
              <a:solidFill>
                <a:srgbClr val="000000"/>
              </a:solidFill>
              <a:cs typeface="Arial" pitchFamily="34" charset="0"/>
            </a:endParaRPr>
          </a:p>
        </p:txBody>
      </p:sp>
      <p:sp>
        <p:nvSpPr>
          <p:cNvPr id="2" name="Title 1"/>
          <p:cNvSpPr>
            <a:spLocks noGrp="1"/>
          </p:cNvSpPr>
          <p:nvPr>
            <p:ph type="ctrTitle"/>
          </p:nvPr>
        </p:nvSpPr>
        <p:spPr>
          <a:xfrm>
            <a:off x="826559" y="457200"/>
            <a:ext cx="10566400" cy="2816352"/>
          </a:xfrm>
        </p:spPr>
        <p:txBody>
          <a:bodyPr/>
          <a:lstStyle>
            <a:lvl1pPr algn="ctr">
              <a:defRPr sz="2520"/>
            </a:lvl1pPr>
          </a:lstStyle>
          <a:p>
            <a:r>
              <a:rPr lang="en-US"/>
              <a:t>Click to edit Master title style</a:t>
            </a:r>
            <a:endParaRPr lang="en-US" dirty="0"/>
          </a:p>
        </p:txBody>
      </p:sp>
      <p:sp>
        <p:nvSpPr>
          <p:cNvPr id="3" name="Subtitle 2"/>
          <p:cNvSpPr>
            <a:spLocks noGrp="1"/>
          </p:cNvSpPr>
          <p:nvPr>
            <p:ph type="subTitle" idx="1"/>
          </p:nvPr>
        </p:nvSpPr>
        <p:spPr>
          <a:xfrm>
            <a:off x="827619" y="4114800"/>
            <a:ext cx="10566400" cy="609600"/>
          </a:xfrm>
        </p:spPr>
        <p:txBody>
          <a:bodyPr/>
          <a:lstStyle>
            <a:lvl1pPr marL="0" indent="0" algn="ctr">
              <a:buNone/>
              <a:defRPr sz="1620"/>
            </a:lvl1pPr>
            <a:lvl2pPr marL="411480" indent="0" algn="ctr">
              <a:buNone/>
              <a:defRPr/>
            </a:lvl2pPr>
            <a:lvl3pPr marL="822960" indent="0" algn="ctr">
              <a:buNone/>
              <a:defRPr/>
            </a:lvl3pPr>
            <a:lvl4pPr marL="1234440" indent="0" algn="ctr">
              <a:buNone/>
              <a:defRPr/>
            </a:lvl4pPr>
            <a:lvl5pPr marL="1645920" indent="0" algn="ctr">
              <a:buNone/>
              <a:defRPr/>
            </a:lvl5pPr>
            <a:lvl6pPr marL="2057400" indent="0" algn="ctr">
              <a:buNone/>
              <a:defRPr/>
            </a:lvl6pPr>
            <a:lvl7pPr marL="2468880" indent="0" algn="ctr">
              <a:buNone/>
              <a:defRPr/>
            </a:lvl7pPr>
            <a:lvl8pPr marL="2880360" indent="0" algn="ctr">
              <a:buNone/>
              <a:defRPr/>
            </a:lvl8pPr>
            <a:lvl9pPr marL="3291840" indent="0" algn="ctr">
              <a:buNone/>
              <a:defRPr/>
            </a:lvl9pPr>
          </a:lstStyle>
          <a:p>
            <a:r>
              <a:rPr lang="en-US"/>
              <a:t>Click to edit Master subtitle style</a:t>
            </a:r>
            <a:endParaRPr lang="en-US" dirty="0"/>
          </a:p>
        </p:txBody>
      </p:sp>
      <p:sp>
        <p:nvSpPr>
          <p:cNvPr id="11" name="Text Placeholder 10"/>
          <p:cNvSpPr>
            <a:spLocks noGrp="1"/>
          </p:cNvSpPr>
          <p:nvPr>
            <p:ph type="body" sz="quarter" idx="11"/>
          </p:nvPr>
        </p:nvSpPr>
        <p:spPr>
          <a:xfrm>
            <a:off x="827619" y="5029200"/>
            <a:ext cx="10566400" cy="914400"/>
          </a:xfrm>
        </p:spPr>
        <p:txBody>
          <a:bodyPr/>
          <a:lstStyle>
            <a:lvl1pPr marL="0" indent="0" algn="ctr">
              <a:buNone/>
              <a:defRPr sz="1440"/>
            </a:lvl1pPr>
          </a:lstStyle>
          <a:p>
            <a:pPr lvl="0"/>
            <a:r>
              <a:rPr lang="en-US"/>
              <a:t>Click to edit Master text styles</a:t>
            </a:r>
          </a:p>
        </p:txBody>
      </p:sp>
      <p:sp>
        <p:nvSpPr>
          <p:cNvPr id="9" name="Rectangle 8">
            <a:extLst>
              <a:ext uri="{FF2B5EF4-FFF2-40B4-BE49-F238E27FC236}">
                <a16:creationId xmlns:a16="http://schemas.microsoft.com/office/drawing/2014/main" id="{98745B76-28B2-447A-980D-5D50144484C8}"/>
              </a:ext>
            </a:extLst>
          </p:cNvPr>
          <p:cNvSpPr/>
          <p:nvPr userDrawn="1"/>
        </p:nvSpPr>
        <p:spPr bwMode="auto">
          <a:xfrm>
            <a:off x="6" y="0"/>
            <a:ext cx="12221633" cy="6858000"/>
          </a:xfrm>
          <a:prstGeom prst="rect">
            <a:avLst/>
          </a:prstGeom>
          <a:solidFill>
            <a:schemeClr val="bg1"/>
          </a:solidFill>
          <a:ln w="9525" cap="flat" cmpd="sng" algn="ctr">
            <a:noFill/>
            <a:prstDash val="solid"/>
            <a:round/>
            <a:headEnd type="none" w="med" len="med"/>
            <a:tailEnd type="none" w="med" len="med"/>
          </a:ln>
          <a:effectLst/>
        </p:spPr>
        <p:txBody>
          <a:bodyPr/>
          <a:lstStyle/>
          <a:p>
            <a:pPr fontAlgn="base">
              <a:spcBef>
                <a:spcPct val="0"/>
              </a:spcBef>
              <a:spcAft>
                <a:spcPct val="25000"/>
              </a:spcAft>
              <a:buFontTx/>
              <a:buChar char="•"/>
              <a:defRPr/>
            </a:pPr>
            <a:endParaRPr lang="en-US" sz="2159" b="1" baseline="-25000" dirty="0">
              <a:solidFill>
                <a:srgbClr val="000000"/>
              </a:solidFill>
              <a:cs typeface="Arial" pitchFamily="34" charset="0"/>
            </a:endParaRPr>
          </a:p>
        </p:txBody>
      </p:sp>
      <p:sp>
        <p:nvSpPr>
          <p:cNvPr id="10" name="Rectangle 2">
            <a:extLst>
              <a:ext uri="{FF2B5EF4-FFF2-40B4-BE49-F238E27FC236}">
                <a16:creationId xmlns:a16="http://schemas.microsoft.com/office/drawing/2014/main" id="{7C535A75-2302-46FF-AA73-3F59522BCFE2}"/>
              </a:ext>
            </a:extLst>
          </p:cNvPr>
          <p:cNvSpPr>
            <a:spLocks noChangeArrowheads="1"/>
          </p:cNvSpPr>
          <p:nvPr userDrawn="1"/>
        </p:nvSpPr>
        <p:spPr bwMode="auto">
          <a:xfrm>
            <a:off x="-4233" y="3581402"/>
            <a:ext cx="12227984" cy="3278188"/>
          </a:xfrm>
          <a:prstGeom prst="rect">
            <a:avLst/>
          </a:prstGeom>
          <a:solidFill>
            <a:srgbClr val="DDDDDD"/>
          </a:solidFill>
          <a:ln w="0" algn="ctr">
            <a:noFill/>
            <a:miter lim="800000"/>
            <a:headEnd/>
            <a:tailEnd/>
          </a:ln>
        </p:spPr>
        <p:txBody>
          <a:bodyPr wrap="none" lIns="0" tIns="0" rIns="0" bIns="0" anchor="ctr"/>
          <a:lstStyle/>
          <a:p>
            <a:pPr algn="ctr" fontAlgn="base">
              <a:spcBef>
                <a:spcPct val="0"/>
              </a:spcBef>
              <a:spcAft>
                <a:spcPct val="25000"/>
              </a:spcAft>
              <a:defRPr/>
            </a:pPr>
            <a:endParaRPr lang="en-GB" sz="2159" b="1" dirty="0">
              <a:solidFill>
                <a:srgbClr val="000000"/>
              </a:solidFill>
              <a:cs typeface="Arial" pitchFamily="34" charset="0"/>
            </a:endParaRPr>
          </a:p>
        </p:txBody>
      </p:sp>
      <p:sp>
        <p:nvSpPr>
          <p:cNvPr id="12" name="Line 7">
            <a:extLst>
              <a:ext uri="{FF2B5EF4-FFF2-40B4-BE49-F238E27FC236}">
                <a16:creationId xmlns:a16="http://schemas.microsoft.com/office/drawing/2014/main" id="{9D51D25E-8B46-45D2-97DC-6138F5E1F1AF}"/>
              </a:ext>
            </a:extLst>
          </p:cNvPr>
          <p:cNvSpPr>
            <a:spLocks noChangeShapeType="1"/>
          </p:cNvSpPr>
          <p:nvPr userDrawn="1"/>
        </p:nvSpPr>
        <p:spPr bwMode="auto">
          <a:xfrm>
            <a:off x="-4233" y="3429000"/>
            <a:ext cx="12227984" cy="0"/>
          </a:xfrm>
          <a:prstGeom prst="line">
            <a:avLst/>
          </a:prstGeom>
          <a:noFill/>
          <a:ln w="57150">
            <a:solidFill>
              <a:srgbClr val="B2B2B2"/>
            </a:solidFill>
            <a:round/>
            <a:headEnd/>
            <a:tailEnd/>
          </a:ln>
        </p:spPr>
        <p:txBody>
          <a:bodyPr/>
          <a:lstStyle/>
          <a:p>
            <a:pPr fontAlgn="base">
              <a:spcBef>
                <a:spcPct val="0"/>
              </a:spcBef>
              <a:spcAft>
                <a:spcPct val="0"/>
              </a:spcAft>
              <a:defRPr/>
            </a:pPr>
            <a:endParaRPr lang="en-US" sz="2159" b="1" dirty="0">
              <a:solidFill>
                <a:srgbClr val="000000"/>
              </a:solidFill>
              <a:cs typeface="Arial" pitchFamily="34" charset="0"/>
            </a:endParaRPr>
          </a:p>
        </p:txBody>
      </p:sp>
      <p:sp>
        <p:nvSpPr>
          <p:cNvPr id="13" name="Line 8">
            <a:extLst>
              <a:ext uri="{FF2B5EF4-FFF2-40B4-BE49-F238E27FC236}">
                <a16:creationId xmlns:a16="http://schemas.microsoft.com/office/drawing/2014/main" id="{30F8627D-3370-4EFA-B62F-EF6BC5F086E6}"/>
              </a:ext>
            </a:extLst>
          </p:cNvPr>
          <p:cNvSpPr>
            <a:spLocks noChangeShapeType="1"/>
          </p:cNvSpPr>
          <p:nvPr userDrawn="1"/>
        </p:nvSpPr>
        <p:spPr bwMode="auto">
          <a:xfrm>
            <a:off x="-4233" y="3516313"/>
            <a:ext cx="12227984" cy="0"/>
          </a:xfrm>
          <a:prstGeom prst="line">
            <a:avLst/>
          </a:prstGeom>
          <a:noFill/>
          <a:ln w="57150">
            <a:solidFill>
              <a:srgbClr val="A50021"/>
            </a:solidFill>
            <a:round/>
            <a:headEnd/>
            <a:tailEnd/>
          </a:ln>
        </p:spPr>
        <p:txBody>
          <a:bodyPr/>
          <a:lstStyle/>
          <a:p>
            <a:pPr fontAlgn="base">
              <a:spcBef>
                <a:spcPct val="0"/>
              </a:spcBef>
              <a:spcAft>
                <a:spcPct val="0"/>
              </a:spcAft>
              <a:defRPr/>
            </a:pPr>
            <a:endParaRPr lang="en-US" sz="2159" b="1" dirty="0">
              <a:solidFill>
                <a:srgbClr val="000000"/>
              </a:solidFill>
              <a:cs typeface="Arial" pitchFamily="34" charset="0"/>
            </a:endParaRPr>
          </a:p>
        </p:txBody>
      </p:sp>
    </p:spTree>
    <p:extLst>
      <p:ext uri="{BB962C8B-B14F-4D97-AF65-F5344CB8AC3E}">
        <p14:creationId xmlns:p14="http://schemas.microsoft.com/office/powerpoint/2010/main" val="31920497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2801" y="165100"/>
            <a:ext cx="10566400" cy="787400"/>
          </a:xfrm>
          <a:prstGeom prst="rect">
            <a:avLst/>
          </a:prstGeom>
          <a:solidFill>
            <a:schemeClr val="bg1"/>
          </a:solidFill>
          <a:ln w="9525">
            <a:noFill/>
            <a:miter lim="800000"/>
            <a:headEnd/>
            <a:tailEnd/>
          </a:ln>
        </p:spPr>
        <p:txBody>
          <a:bodyPr vert="horz" wrap="square" lIns="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812801" y="1676400"/>
            <a:ext cx="10566400" cy="4419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87204" name="Line 4"/>
          <p:cNvSpPr>
            <a:spLocks noChangeShapeType="1"/>
          </p:cNvSpPr>
          <p:nvPr/>
        </p:nvSpPr>
        <p:spPr bwMode="auto">
          <a:xfrm>
            <a:off x="812801" y="1066800"/>
            <a:ext cx="10566400" cy="0"/>
          </a:xfrm>
          <a:prstGeom prst="line">
            <a:avLst/>
          </a:prstGeom>
          <a:noFill/>
          <a:ln w="53975">
            <a:solidFill>
              <a:srgbClr val="969696"/>
            </a:solidFill>
            <a:round/>
            <a:headEnd/>
            <a:tailEnd/>
          </a:ln>
          <a:effectLst/>
        </p:spPr>
        <p:txBody>
          <a:bodyPr wrap="none" anchor="ctr"/>
          <a:lstStyle/>
          <a:p>
            <a:pPr fontAlgn="base">
              <a:spcBef>
                <a:spcPct val="0"/>
              </a:spcBef>
              <a:spcAft>
                <a:spcPct val="25000"/>
              </a:spcAft>
              <a:buFontTx/>
              <a:buChar char="•"/>
              <a:defRPr/>
            </a:pPr>
            <a:endParaRPr lang="en-US" sz="3240" b="1" baseline="-25000" dirty="0">
              <a:solidFill>
                <a:srgbClr val="000000"/>
              </a:solidFill>
            </a:endParaRPr>
          </a:p>
        </p:txBody>
      </p:sp>
      <p:sp>
        <p:nvSpPr>
          <p:cNvPr id="1587225" name="Line 25"/>
          <p:cNvSpPr>
            <a:spLocks noChangeShapeType="1"/>
          </p:cNvSpPr>
          <p:nvPr/>
        </p:nvSpPr>
        <p:spPr bwMode="auto">
          <a:xfrm>
            <a:off x="812801" y="1143000"/>
            <a:ext cx="10566400" cy="0"/>
          </a:xfrm>
          <a:prstGeom prst="line">
            <a:avLst/>
          </a:prstGeom>
          <a:noFill/>
          <a:ln w="53975">
            <a:solidFill>
              <a:srgbClr val="A50021"/>
            </a:solidFill>
            <a:round/>
            <a:headEnd/>
            <a:tailEnd/>
          </a:ln>
          <a:effectLst/>
        </p:spPr>
        <p:txBody>
          <a:bodyPr wrap="none" anchor="ctr"/>
          <a:lstStyle/>
          <a:p>
            <a:pPr fontAlgn="base">
              <a:spcBef>
                <a:spcPct val="0"/>
              </a:spcBef>
              <a:spcAft>
                <a:spcPct val="25000"/>
              </a:spcAft>
              <a:buFontTx/>
              <a:buChar char="•"/>
              <a:defRPr/>
            </a:pPr>
            <a:endParaRPr lang="en-US" sz="3240" b="1" baseline="-25000" dirty="0">
              <a:solidFill>
                <a:srgbClr val="000000"/>
              </a:solidFill>
            </a:endParaRPr>
          </a:p>
        </p:txBody>
      </p:sp>
      <p:sp>
        <p:nvSpPr>
          <p:cNvPr id="2" name="Slide Number Placeholder 1"/>
          <p:cNvSpPr>
            <a:spLocks noGrp="1"/>
          </p:cNvSpPr>
          <p:nvPr>
            <p:ph type="sldNum" sz="quarter" idx="4"/>
          </p:nvPr>
        </p:nvSpPr>
        <p:spPr>
          <a:xfrm>
            <a:off x="9313334" y="6492883"/>
            <a:ext cx="2844800" cy="365125"/>
          </a:xfrm>
          <a:prstGeom prst="rect">
            <a:avLst/>
          </a:prstGeom>
        </p:spPr>
        <p:txBody>
          <a:bodyPr vert="horz" lIns="91440" tIns="45720" rIns="91440" bIns="45720" rtlCol="0" anchor="ctr"/>
          <a:lstStyle>
            <a:lvl1pPr algn="r">
              <a:defRPr sz="1080" b="1" baseline="-25000">
                <a:solidFill>
                  <a:srgbClr val="000000">
                    <a:tint val="75000"/>
                  </a:srgbClr>
                </a:solidFill>
                <a:latin typeface="+mn-lt"/>
              </a:defRPr>
            </a:lvl1pPr>
          </a:lstStyle>
          <a:p>
            <a:pPr fontAlgn="base">
              <a:spcBef>
                <a:spcPct val="0"/>
              </a:spcBef>
              <a:spcAft>
                <a:spcPct val="0"/>
              </a:spcAft>
              <a:defRPr/>
            </a:pPr>
            <a:fld id="{C4B6E519-2B19-4FD1-9DB5-C3407DF9395F}" type="slidenum">
              <a:rPr lang="en-US"/>
              <a:pPr fontAlgn="base">
                <a:spcBef>
                  <a:spcPct val="0"/>
                </a:spcBef>
                <a:spcAft>
                  <a:spcPct val="0"/>
                </a:spcAft>
                <a:defRPr/>
              </a:pPr>
              <a:t>‹#›</a:t>
            </a:fld>
            <a:endParaRPr lang="en-US" dirty="0"/>
          </a:p>
        </p:txBody>
      </p:sp>
      <p:sp>
        <p:nvSpPr>
          <p:cNvPr id="7" name="TextBox 6"/>
          <p:cNvSpPr txBox="1"/>
          <p:nvPr/>
        </p:nvSpPr>
        <p:spPr>
          <a:xfrm>
            <a:off x="914400" y="6497638"/>
            <a:ext cx="9144000" cy="258532"/>
          </a:xfrm>
          <a:prstGeom prst="rect">
            <a:avLst/>
          </a:prstGeom>
          <a:noFill/>
        </p:spPr>
        <p:txBody>
          <a:bodyPr>
            <a:spAutoFit/>
          </a:bodyPr>
          <a:lstStyle/>
          <a:p>
            <a:pPr fontAlgn="base">
              <a:spcBef>
                <a:spcPct val="0"/>
              </a:spcBef>
              <a:spcAft>
                <a:spcPct val="0"/>
              </a:spcAft>
              <a:defRPr/>
            </a:pPr>
            <a:endParaRPr lang="en-US" sz="1080" b="1" dirty="0">
              <a:solidFill>
                <a:srgbClr val="000000"/>
              </a:solidFill>
            </a:endParaRPr>
          </a:p>
        </p:txBody>
      </p:sp>
      <p:sp>
        <p:nvSpPr>
          <p:cNvPr id="4" name="TextBox 3"/>
          <p:cNvSpPr txBox="1"/>
          <p:nvPr/>
        </p:nvSpPr>
        <p:spPr>
          <a:xfrm>
            <a:off x="914400" y="6407155"/>
            <a:ext cx="8229600" cy="366713"/>
          </a:xfrm>
          <a:prstGeom prst="rect">
            <a:avLst/>
          </a:prstGeom>
          <a:noFill/>
        </p:spPr>
        <p:txBody>
          <a:bodyPr anchor="b"/>
          <a:lstStyle/>
          <a:p>
            <a:pPr fontAlgn="base">
              <a:spcBef>
                <a:spcPct val="0"/>
              </a:spcBef>
              <a:spcAft>
                <a:spcPct val="0"/>
              </a:spcAft>
              <a:defRPr/>
            </a:pPr>
            <a:endParaRPr lang="en-US" sz="1080" dirty="0">
              <a:solidFill>
                <a:srgbClr val="000000"/>
              </a:solidFill>
            </a:endParaRPr>
          </a:p>
        </p:txBody>
      </p:sp>
    </p:spTree>
    <p:extLst>
      <p:ext uri="{BB962C8B-B14F-4D97-AF65-F5344CB8AC3E}">
        <p14:creationId xmlns:p14="http://schemas.microsoft.com/office/powerpoint/2010/main" val="291649970"/>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Lst>
  <p:hf hdr="0" ftr="0" dt="0"/>
  <p:txStyles>
    <p:titleStyle>
      <a:lvl1pPr algn="l" rtl="0" eaLnBrk="1" fontAlgn="base" hangingPunct="1">
        <a:spcBef>
          <a:spcPct val="0"/>
        </a:spcBef>
        <a:spcAft>
          <a:spcPct val="0"/>
        </a:spcAft>
        <a:defRPr sz="3200" b="1">
          <a:solidFill>
            <a:schemeClr val="tx1"/>
          </a:solidFill>
          <a:latin typeface="+mj-lt"/>
          <a:ea typeface="+mj-ea"/>
          <a:cs typeface="+mj-cs"/>
        </a:defRPr>
      </a:lvl1pPr>
      <a:lvl2pPr algn="l" rtl="0" eaLnBrk="1" fontAlgn="base" hangingPunct="1">
        <a:spcBef>
          <a:spcPct val="0"/>
        </a:spcBef>
        <a:spcAft>
          <a:spcPct val="0"/>
        </a:spcAft>
        <a:defRPr sz="2520" b="1">
          <a:solidFill>
            <a:schemeClr val="tx1"/>
          </a:solidFill>
          <a:latin typeface="Arial" charset="0"/>
        </a:defRPr>
      </a:lvl2pPr>
      <a:lvl3pPr algn="l" rtl="0" eaLnBrk="1" fontAlgn="base" hangingPunct="1">
        <a:spcBef>
          <a:spcPct val="0"/>
        </a:spcBef>
        <a:spcAft>
          <a:spcPct val="0"/>
        </a:spcAft>
        <a:defRPr sz="2520" b="1">
          <a:solidFill>
            <a:schemeClr val="tx1"/>
          </a:solidFill>
          <a:latin typeface="Arial" charset="0"/>
        </a:defRPr>
      </a:lvl3pPr>
      <a:lvl4pPr algn="l" rtl="0" eaLnBrk="1" fontAlgn="base" hangingPunct="1">
        <a:spcBef>
          <a:spcPct val="0"/>
        </a:spcBef>
        <a:spcAft>
          <a:spcPct val="0"/>
        </a:spcAft>
        <a:defRPr sz="2520" b="1">
          <a:solidFill>
            <a:schemeClr val="tx1"/>
          </a:solidFill>
          <a:latin typeface="Arial" charset="0"/>
        </a:defRPr>
      </a:lvl4pPr>
      <a:lvl5pPr algn="l" rtl="0" eaLnBrk="1" fontAlgn="base" hangingPunct="1">
        <a:spcBef>
          <a:spcPct val="0"/>
        </a:spcBef>
        <a:spcAft>
          <a:spcPct val="0"/>
        </a:spcAft>
        <a:defRPr sz="2520" b="1">
          <a:solidFill>
            <a:schemeClr val="tx1"/>
          </a:solidFill>
          <a:latin typeface="Arial" charset="0"/>
        </a:defRPr>
      </a:lvl5pPr>
      <a:lvl6pPr marL="411480" algn="l" rtl="0" eaLnBrk="1" fontAlgn="base" hangingPunct="1">
        <a:spcBef>
          <a:spcPct val="0"/>
        </a:spcBef>
        <a:spcAft>
          <a:spcPct val="0"/>
        </a:spcAft>
        <a:defRPr sz="2880" b="1">
          <a:solidFill>
            <a:schemeClr val="tx1"/>
          </a:solidFill>
          <a:latin typeface="Arial" charset="0"/>
        </a:defRPr>
      </a:lvl6pPr>
      <a:lvl7pPr marL="822960" algn="l" rtl="0" eaLnBrk="1" fontAlgn="base" hangingPunct="1">
        <a:spcBef>
          <a:spcPct val="0"/>
        </a:spcBef>
        <a:spcAft>
          <a:spcPct val="0"/>
        </a:spcAft>
        <a:defRPr sz="2880" b="1">
          <a:solidFill>
            <a:schemeClr val="tx1"/>
          </a:solidFill>
          <a:latin typeface="Arial" charset="0"/>
        </a:defRPr>
      </a:lvl7pPr>
      <a:lvl8pPr marL="1234440" algn="l" rtl="0" eaLnBrk="1" fontAlgn="base" hangingPunct="1">
        <a:spcBef>
          <a:spcPct val="0"/>
        </a:spcBef>
        <a:spcAft>
          <a:spcPct val="0"/>
        </a:spcAft>
        <a:defRPr sz="2880" b="1">
          <a:solidFill>
            <a:schemeClr val="tx1"/>
          </a:solidFill>
          <a:latin typeface="Arial" charset="0"/>
        </a:defRPr>
      </a:lvl8pPr>
      <a:lvl9pPr marL="1645920" algn="l" rtl="0" eaLnBrk="1" fontAlgn="base" hangingPunct="1">
        <a:spcBef>
          <a:spcPct val="0"/>
        </a:spcBef>
        <a:spcAft>
          <a:spcPct val="0"/>
        </a:spcAft>
        <a:defRPr sz="2880" b="1">
          <a:solidFill>
            <a:schemeClr val="tx1"/>
          </a:solidFill>
          <a:latin typeface="Arial" charset="0"/>
        </a:defRPr>
      </a:lvl9pPr>
    </p:titleStyle>
    <p:bodyStyle>
      <a:lvl1pPr marL="308610" indent="-308610" algn="l" rtl="0" eaLnBrk="1" fontAlgn="base" hangingPunct="1">
        <a:spcBef>
          <a:spcPct val="20000"/>
        </a:spcBef>
        <a:spcAft>
          <a:spcPct val="0"/>
        </a:spcAft>
        <a:buClr>
          <a:srgbClr val="990000"/>
        </a:buClr>
        <a:buFont typeface="Symbol" pitchFamily="18" charset="2"/>
        <a:buChar char="¨"/>
        <a:defRPr sz="2160">
          <a:solidFill>
            <a:schemeClr val="tx1"/>
          </a:solidFill>
          <a:latin typeface="+mn-lt"/>
          <a:ea typeface="+mn-ea"/>
          <a:cs typeface="+mn-cs"/>
        </a:defRPr>
      </a:lvl1pPr>
      <a:lvl2pPr marL="668656" indent="-257176" algn="l" rtl="0" eaLnBrk="1" fontAlgn="base" hangingPunct="1">
        <a:spcBef>
          <a:spcPct val="20000"/>
        </a:spcBef>
        <a:spcAft>
          <a:spcPct val="0"/>
        </a:spcAft>
        <a:buChar char="–"/>
        <a:defRPr sz="1980">
          <a:solidFill>
            <a:schemeClr val="tx1"/>
          </a:solidFill>
          <a:latin typeface="+mn-lt"/>
        </a:defRPr>
      </a:lvl2pPr>
      <a:lvl3pPr marL="1028700" indent="-205740" algn="l" rtl="0" eaLnBrk="1" fontAlgn="base" hangingPunct="1">
        <a:spcBef>
          <a:spcPct val="20000"/>
        </a:spcBef>
        <a:spcAft>
          <a:spcPct val="0"/>
        </a:spcAft>
        <a:buChar char="•"/>
        <a:defRPr sz="1800">
          <a:solidFill>
            <a:schemeClr val="tx1"/>
          </a:solidFill>
          <a:latin typeface="+mn-lt"/>
        </a:defRPr>
      </a:lvl3pPr>
      <a:lvl4pPr marL="1440180" indent="-205740" algn="l" rtl="0" eaLnBrk="1" fontAlgn="base" hangingPunct="1">
        <a:spcBef>
          <a:spcPct val="20000"/>
        </a:spcBef>
        <a:spcAft>
          <a:spcPct val="0"/>
        </a:spcAft>
        <a:buChar char="–"/>
        <a:defRPr>
          <a:solidFill>
            <a:schemeClr val="tx1"/>
          </a:solidFill>
          <a:latin typeface="+mn-lt"/>
        </a:defRPr>
      </a:lvl4pPr>
      <a:lvl5pPr marL="1851660" indent="-205740" algn="l" rtl="0" eaLnBrk="1" fontAlgn="base" hangingPunct="1">
        <a:spcBef>
          <a:spcPct val="20000"/>
        </a:spcBef>
        <a:spcAft>
          <a:spcPct val="0"/>
        </a:spcAft>
        <a:buChar char="»"/>
        <a:defRPr sz="1440">
          <a:solidFill>
            <a:schemeClr val="tx1"/>
          </a:solidFill>
          <a:latin typeface="+mn-lt"/>
        </a:defRPr>
      </a:lvl5pPr>
      <a:lvl6pPr marL="2263140" indent="-205740" algn="l" rtl="0" eaLnBrk="1" fontAlgn="base" hangingPunct="1">
        <a:spcBef>
          <a:spcPct val="20000"/>
        </a:spcBef>
        <a:spcAft>
          <a:spcPct val="0"/>
        </a:spcAft>
        <a:buChar char="»"/>
        <a:defRPr sz="1440">
          <a:solidFill>
            <a:schemeClr val="tx1"/>
          </a:solidFill>
          <a:latin typeface="+mn-lt"/>
        </a:defRPr>
      </a:lvl6pPr>
      <a:lvl7pPr marL="2674620" indent="-205740" algn="l" rtl="0" eaLnBrk="1" fontAlgn="base" hangingPunct="1">
        <a:spcBef>
          <a:spcPct val="20000"/>
        </a:spcBef>
        <a:spcAft>
          <a:spcPct val="0"/>
        </a:spcAft>
        <a:buChar char="»"/>
        <a:defRPr sz="1440">
          <a:solidFill>
            <a:schemeClr val="tx1"/>
          </a:solidFill>
          <a:latin typeface="+mn-lt"/>
        </a:defRPr>
      </a:lvl7pPr>
      <a:lvl8pPr marL="3086100" indent="-205740" algn="l" rtl="0" eaLnBrk="1" fontAlgn="base" hangingPunct="1">
        <a:spcBef>
          <a:spcPct val="20000"/>
        </a:spcBef>
        <a:spcAft>
          <a:spcPct val="0"/>
        </a:spcAft>
        <a:buChar char="»"/>
        <a:defRPr sz="1440">
          <a:solidFill>
            <a:schemeClr val="tx1"/>
          </a:solidFill>
          <a:latin typeface="+mn-lt"/>
        </a:defRPr>
      </a:lvl8pPr>
      <a:lvl9pPr marL="3497580" indent="-205740" algn="l" rtl="0" eaLnBrk="1" fontAlgn="base" hangingPunct="1">
        <a:spcBef>
          <a:spcPct val="20000"/>
        </a:spcBef>
        <a:spcAft>
          <a:spcPct val="0"/>
        </a:spcAft>
        <a:buChar char="»"/>
        <a:defRPr sz="1440">
          <a:solidFill>
            <a:schemeClr val="tx1"/>
          </a:solidFill>
          <a:latin typeface="+mn-lt"/>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558" y="457200"/>
            <a:ext cx="11105029" cy="2816352"/>
          </a:xfrm>
        </p:spPr>
        <p:txBody>
          <a:bodyPr/>
          <a:lstStyle/>
          <a:p>
            <a:pPr>
              <a:lnSpc>
                <a:spcPct val="100000"/>
              </a:lnSpc>
            </a:pPr>
            <a:r>
              <a:rPr lang="en-US" sz="2400" dirty="0"/>
              <a:t>Real-world utilization of F/TDF and F/TAF for HIV Pre-exposure Prophylaxis during the COVID-19 pandemic in the US </a:t>
            </a:r>
            <a:br>
              <a:rPr lang="en-US" sz="2400" dirty="0"/>
            </a:br>
            <a:r>
              <a:rPr lang="en-US" sz="2000" i="1" dirty="0"/>
              <a:t>December 2019 – December 2020</a:t>
            </a:r>
            <a:endParaRPr lang="en-US" sz="2400" i="1" dirty="0"/>
          </a:p>
        </p:txBody>
      </p:sp>
      <p:sp>
        <p:nvSpPr>
          <p:cNvPr id="3" name="Subtitle 2"/>
          <p:cNvSpPr>
            <a:spLocks noGrp="1"/>
          </p:cNvSpPr>
          <p:nvPr>
            <p:ph type="subTitle" idx="1"/>
          </p:nvPr>
        </p:nvSpPr>
        <p:spPr>
          <a:xfrm>
            <a:off x="1005173" y="4419600"/>
            <a:ext cx="10566400" cy="609600"/>
          </a:xfrm>
        </p:spPr>
        <p:txBody>
          <a:bodyPr anchor="ctr"/>
          <a:lstStyle/>
          <a:p>
            <a:pPr>
              <a:lnSpc>
                <a:spcPct val="100000"/>
              </a:lnSpc>
              <a:spcBef>
                <a:spcPts val="600"/>
              </a:spcBef>
            </a:pPr>
            <a:r>
              <a:rPr lang="en-US" sz="1400" b="1" dirty="0"/>
              <a:t>Li Tao, Christoph Carter, Moupali Das, Valentina Shvachko, and David Magnuson</a:t>
            </a:r>
            <a:endParaRPr lang="en-US" sz="1400" b="1" baseline="30000" dirty="0"/>
          </a:p>
        </p:txBody>
      </p:sp>
      <p:sp>
        <p:nvSpPr>
          <p:cNvPr id="5" name="Text Placeholder 4">
            <a:extLst>
              <a:ext uri="{FF2B5EF4-FFF2-40B4-BE49-F238E27FC236}">
                <a16:creationId xmlns:a16="http://schemas.microsoft.com/office/drawing/2014/main" id="{1A3835B1-A348-4331-A3A0-B398BC2685CC}"/>
              </a:ext>
            </a:extLst>
          </p:cNvPr>
          <p:cNvSpPr>
            <a:spLocks noGrp="1"/>
          </p:cNvSpPr>
          <p:nvPr>
            <p:ph type="body" sz="quarter" idx="11"/>
          </p:nvPr>
        </p:nvSpPr>
        <p:spPr>
          <a:xfrm>
            <a:off x="826558" y="5029200"/>
            <a:ext cx="10566400" cy="914400"/>
          </a:xfrm>
        </p:spPr>
        <p:txBody>
          <a:bodyPr/>
          <a:lstStyle/>
          <a:p>
            <a:r>
              <a:rPr lang="en-US" sz="1400" dirty="0"/>
              <a:t>Gilead Sciences Inc., Foster City, CA USA</a:t>
            </a:r>
          </a:p>
          <a:p>
            <a:endParaRPr lang="en-US" sz="1400" dirty="0"/>
          </a:p>
          <a:p>
            <a:endParaRPr lang="en-US" sz="1400" dirty="0"/>
          </a:p>
        </p:txBody>
      </p:sp>
      <p:sp>
        <p:nvSpPr>
          <p:cNvPr id="6" name="TextBox 1">
            <a:extLst>
              <a:ext uri="{FF2B5EF4-FFF2-40B4-BE49-F238E27FC236}">
                <a16:creationId xmlns:a16="http://schemas.microsoft.com/office/drawing/2014/main" id="{3AD38078-DBD6-4423-A74A-54798628C19B}"/>
              </a:ext>
            </a:extLst>
          </p:cNvPr>
          <p:cNvSpPr txBox="1">
            <a:spLocks noChangeArrowheads="1"/>
          </p:cNvSpPr>
          <p:nvPr/>
        </p:nvSpPr>
        <p:spPr bwMode="auto">
          <a:xfrm>
            <a:off x="4058575" y="5943600"/>
            <a:ext cx="4074850" cy="492443"/>
          </a:xfrm>
          <a:prstGeom prst="rect">
            <a:avLst/>
          </a:prstGeom>
          <a:noFill/>
          <a:ln w="9525">
            <a:noFill/>
            <a:miter lim="800000"/>
            <a:headEnd/>
            <a:tailEnd/>
          </a:ln>
        </p:spPr>
        <p:txBody>
          <a:bodyPr wrap="square">
            <a:spAutoFit/>
          </a:bodyPr>
          <a:lstStyle/>
          <a:p>
            <a:pPr algn="ctr" fontAlgn="base">
              <a:spcBef>
                <a:spcPct val="0"/>
              </a:spcBef>
              <a:spcAft>
                <a:spcPct val="0"/>
              </a:spcAft>
              <a:defRPr/>
            </a:pPr>
            <a:r>
              <a:rPr lang="en-US" sz="1300" b="1" dirty="0"/>
              <a:t>IAS 2021 </a:t>
            </a:r>
          </a:p>
          <a:p>
            <a:pPr algn="ctr" fontAlgn="base">
              <a:spcBef>
                <a:spcPct val="0"/>
              </a:spcBef>
              <a:spcAft>
                <a:spcPct val="0"/>
              </a:spcAft>
              <a:defRPr/>
            </a:pPr>
            <a:r>
              <a:rPr lang="en-US" sz="1300" b="1" dirty="0"/>
              <a:t>July 18-22, 2021</a:t>
            </a:r>
          </a:p>
        </p:txBody>
      </p:sp>
    </p:spTree>
    <p:extLst>
      <p:ext uri="{BB962C8B-B14F-4D97-AF65-F5344CB8AC3E}">
        <p14:creationId xmlns:p14="http://schemas.microsoft.com/office/powerpoint/2010/main" val="97789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a:xfrm>
            <a:off x="812799" y="1476103"/>
            <a:ext cx="10566399" cy="4619897"/>
          </a:xfrm>
        </p:spPr>
        <p:txBody>
          <a:bodyPr/>
          <a:lstStyle/>
          <a:p>
            <a:r>
              <a:rPr lang="en-US" dirty="0"/>
              <a:t>All authors are employees and shareholders of Gilead Sciences, Inc.</a:t>
            </a:r>
          </a:p>
          <a:p>
            <a:pPr marL="0" indent="0">
              <a:buNone/>
            </a:pPr>
            <a:endParaRPr lang="en-US" dirty="0"/>
          </a:p>
        </p:txBody>
      </p:sp>
      <p:sp>
        <p:nvSpPr>
          <p:cNvPr id="2" name="Slide Number Placeholder 1">
            <a:extLst>
              <a:ext uri="{FF2B5EF4-FFF2-40B4-BE49-F238E27FC236}">
                <a16:creationId xmlns:a16="http://schemas.microsoft.com/office/drawing/2014/main" id="{C4C85462-F2D9-4273-835A-32AA9074C84F}"/>
              </a:ext>
            </a:extLst>
          </p:cNvPr>
          <p:cNvSpPr>
            <a:spLocks noGrp="1"/>
          </p:cNvSpPr>
          <p:nvPr>
            <p:ph type="sldNum" sz="quarter" idx="12"/>
          </p:nvPr>
        </p:nvSpPr>
        <p:spPr/>
        <p:txBody>
          <a:bodyPr/>
          <a:lstStyle/>
          <a:p>
            <a:pPr>
              <a:defRPr/>
            </a:pPr>
            <a:fld id="{2BE16F37-D63B-443C-96C0-C234F1098F79}" type="slidenum">
              <a:rPr lang="en-US" smtClean="0"/>
              <a:pPr>
                <a:defRPr/>
              </a:pPr>
              <a:t>2</a:t>
            </a:fld>
            <a:endParaRPr lang="en-US" dirty="0"/>
          </a:p>
        </p:txBody>
      </p:sp>
    </p:spTree>
    <p:extLst>
      <p:ext uri="{BB962C8B-B14F-4D97-AF65-F5344CB8AC3E}">
        <p14:creationId xmlns:p14="http://schemas.microsoft.com/office/powerpoint/2010/main" val="356595656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 and Study Objective</a:t>
            </a:r>
          </a:p>
        </p:txBody>
      </p:sp>
      <p:sp>
        <p:nvSpPr>
          <p:cNvPr id="5123" name="Content Placeholder 2"/>
          <p:cNvSpPr>
            <a:spLocks noGrp="1"/>
          </p:cNvSpPr>
          <p:nvPr>
            <p:ph idx="1"/>
          </p:nvPr>
        </p:nvSpPr>
        <p:spPr>
          <a:xfrm>
            <a:off x="812799" y="1712857"/>
            <a:ext cx="10565727" cy="3659274"/>
          </a:xfrm>
        </p:spPr>
        <p:txBody>
          <a:bodyPr/>
          <a:lstStyle/>
          <a:p>
            <a:pPr>
              <a:spcBef>
                <a:spcPts val="300"/>
              </a:spcBef>
              <a:spcAft>
                <a:spcPts val="600"/>
              </a:spcAft>
            </a:pPr>
            <a:r>
              <a:rPr lang="en-GB" sz="1600" dirty="0"/>
              <a:t>F/TDF (emtricitabine/tenofovir disoproxil fumarate) and F/TAF (emtricitabine tenofovir alafenamide) are highly effective for HIV prevention (pre-exposure prophylaxis; PrEP)</a:t>
            </a:r>
          </a:p>
          <a:p>
            <a:pPr lvl="1">
              <a:spcBef>
                <a:spcPts val="300"/>
              </a:spcBef>
              <a:spcAft>
                <a:spcPts val="0"/>
              </a:spcAft>
            </a:pPr>
            <a:r>
              <a:rPr lang="en-GB" sz="1400" dirty="0"/>
              <a:t>FDA approved F/TDF for PrEP for adults at risk for HIV infection in 2012, and for adolescents in 2018; F/TAF was approved in 2019 for adults and adolescent males </a:t>
            </a:r>
          </a:p>
          <a:p>
            <a:pPr lvl="1">
              <a:spcBef>
                <a:spcPts val="300"/>
              </a:spcBef>
              <a:spcAft>
                <a:spcPts val="0"/>
              </a:spcAft>
            </a:pPr>
            <a:r>
              <a:rPr lang="en-GB" sz="1400" dirty="0"/>
              <a:t>Up to 99% effective when taken daily</a:t>
            </a:r>
            <a:endParaRPr lang="en-GB" sz="1400" strike="sngStrike" dirty="0">
              <a:solidFill>
                <a:srgbClr val="FF0000"/>
              </a:solidFill>
            </a:endParaRPr>
          </a:p>
          <a:p>
            <a:pPr lvl="1">
              <a:spcBef>
                <a:spcPts val="300"/>
              </a:spcBef>
              <a:spcAft>
                <a:spcPts val="0"/>
              </a:spcAft>
            </a:pPr>
            <a:r>
              <a:rPr lang="en-US" sz="1400" dirty="0"/>
              <a:t>Generic brand F/TDF launched in the US in October 2020</a:t>
            </a:r>
          </a:p>
          <a:p>
            <a:pPr>
              <a:spcBef>
                <a:spcPts val="1200"/>
              </a:spcBef>
              <a:spcAft>
                <a:spcPts val="1200"/>
              </a:spcAft>
            </a:pPr>
            <a:r>
              <a:rPr lang="en-US" sz="1600" dirty="0"/>
              <a:t>The Coronavirus Disease 2019 (COVID-19) pandemic has fundamentally changed healthcare and aspects of life in the US since January 2020. As the pandemic and measures taken to control it led to changes in sexual risk behavior and disruption in HIV prevention services including the use of daily F/TDF and F/TAF for HIV PrEP, however, the overall potential impact on trend of PrEP utilization in the real-world is not known</a:t>
            </a:r>
          </a:p>
          <a:p>
            <a:pPr>
              <a:spcBef>
                <a:spcPts val="1200"/>
              </a:spcBef>
              <a:spcAft>
                <a:spcPts val="1200"/>
              </a:spcAft>
            </a:pPr>
            <a:r>
              <a:rPr lang="en-US" sz="1600" dirty="0"/>
              <a:t>This analysis aims to describe the real-world pattern of F/TDF and F/TAF for HIV PrEP use from December 01, 2019 to December 31, 2020</a:t>
            </a:r>
          </a:p>
        </p:txBody>
      </p:sp>
      <p:sp>
        <p:nvSpPr>
          <p:cNvPr id="4" name="Slide Number Placeholder 3">
            <a:extLst>
              <a:ext uri="{FF2B5EF4-FFF2-40B4-BE49-F238E27FC236}">
                <a16:creationId xmlns:a16="http://schemas.microsoft.com/office/drawing/2014/main" id="{EF5D37B3-F750-471D-B6DC-D0730B18391E}"/>
              </a:ext>
            </a:extLst>
          </p:cNvPr>
          <p:cNvSpPr>
            <a:spLocks noGrp="1"/>
          </p:cNvSpPr>
          <p:nvPr>
            <p:ph type="sldNum" sz="quarter" idx="12"/>
          </p:nvPr>
        </p:nvSpPr>
        <p:spPr/>
        <p:txBody>
          <a:bodyPr/>
          <a:lstStyle/>
          <a:p>
            <a:fld id="{94BD5F9E-BC76-487B-A2BC-019AD28A14BF}" type="slidenum">
              <a:rPr lang="en-US" smtClean="0"/>
              <a:pPr/>
              <a:t>3</a:t>
            </a:fld>
            <a:endParaRPr lang="en-US" dirty="0"/>
          </a:p>
        </p:txBody>
      </p:sp>
    </p:spTree>
    <p:extLst>
      <p:ext uri="{BB962C8B-B14F-4D97-AF65-F5344CB8AC3E}">
        <p14:creationId xmlns:p14="http://schemas.microsoft.com/office/powerpoint/2010/main" val="213161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7"/>
          <p:cNvSpPr>
            <a:spLocks noGrp="1"/>
          </p:cNvSpPr>
          <p:nvPr>
            <p:ph type="title"/>
          </p:nvPr>
        </p:nvSpPr>
        <p:spPr/>
        <p:txBody>
          <a:bodyPr/>
          <a:lstStyle/>
          <a:p>
            <a:r>
              <a:rPr lang="en-US" altLang="en-US" sz="2800" dirty="0"/>
              <a:t>Methods</a:t>
            </a:r>
            <a:r>
              <a:rPr lang="en-US" dirty="0"/>
              <a:t> – </a:t>
            </a:r>
            <a:r>
              <a:rPr lang="en-US" altLang="en-US" sz="2800" dirty="0"/>
              <a:t>PrEP User Cohort</a:t>
            </a:r>
          </a:p>
        </p:txBody>
      </p:sp>
      <p:sp>
        <p:nvSpPr>
          <p:cNvPr id="4" name="Content Placeholder 3">
            <a:extLst>
              <a:ext uri="{FF2B5EF4-FFF2-40B4-BE49-F238E27FC236}">
                <a16:creationId xmlns:a16="http://schemas.microsoft.com/office/drawing/2014/main" id="{49C66A72-BC16-45FF-8BF4-F1BE48A8A7F5}"/>
              </a:ext>
            </a:extLst>
          </p:cNvPr>
          <p:cNvSpPr>
            <a:spLocks noGrp="1"/>
          </p:cNvSpPr>
          <p:nvPr>
            <p:ph idx="1"/>
          </p:nvPr>
        </p:nvSpPr>
        <p:spPr>
          <a:xfrm>
            <a:off x="812800" y="1528188"/>
            <a:ext cx="10381942" cy="4419600"/>
          </a:xfrm>
        </p:spPr>
        <p:txBody>
          <a:bodyPr/>
          <a:lstStyle/>
          <a:p>
            <a:pPr>
              <a:spcBef>
                <a:spcPts val="600"/>
              </a:spcBef>
              <a:spcAft>
                <a:spcPts val="600"/>
              </a:spcAft>
            </a:pPr>
            <a:r>
              <a:rPr lang="en-US" sz="1800" dirty="0"/>
              <a:t>Real-world data obtained from a de-identified national, electronic pharmacy claims database collected from at least 80% of all US retail pharmacies</a:t>
            </a:r>
          </a:p>
          <a:p>
            <a:pPr marL="755650" marR="5080" lvl="1" indent="-285750" algn="just">
              <a:spcBef>
                <a:spcPts val="600"/>
              </a:spcBef>
              <a:spcAft>
                <a:spcPts val="600"/>
              </a:spcAft>
            </a:pPr>
            <a:r>
              <a:rPr lang="en-US" sz="1600" dirty="0"/>
              <a:t>Information on prescription refill, medical claims and procedures, and individual demographics</a:t>
            </a:r>
            <a:endParaRPr lang="en-US" sz="1800" dirty="0">
              <a:cs typeface="Arial"/>
            </a:endParaRPr>
          </a:p>
          <a:p>
            <a:pPr>
              <a:spcBef>
                <a:spcPts val="1800"/>
              </a:spcBef>
              <a:spcAft>
                <a:spcPts val="600"/>
              </a:spcAft>
            </a:pPr>
            <a:r>
              <a:rPr lang="en-US" sz="1800" dirty="0"/>
              <a:t>A validated algorithm identified PrEP users of (F/TDF [branded and generic] and F/TAF) for HIV PrEP by excluding use for HIV treatment, post-exposure prophylaxis (PEP), and off-label chronic hepatitis B treatment</a:t>
            </a:r>
            <a:r>
              <a:rPr lang="en-US" sz="1800" baseline="30000" dirty="0"/>
              <a:t>1</a:t>
            </a:r>
            <a:endParaRPr lang="en-US" sz="1600" dirty="0"/>
          </a:p>
          <a:p>
            <a:pPr>
              <a:spcBef>
                <a:spcPts val="1800"/>
              </a:spcBef>
              <a:spcAft>
                <a:spcPts val="600"/>
              </a:spcAft>
            </a:pPr>
            <a:r>
              <a:rPr lang="en-US" sz="1800" dirty="0"/>
              <a:t>Statistical analysis: retrospective descriptive trend analysis</a:t>
            </a:r>
          </a:p>
          <a:p>
            <a:pPr marL="0" indent="0">
              <a:buNone/>
            </a:pPr>
            <a:endParaRPr lang="en-US" sz="2000" dirty="0"/>
          </a:p>
        </p:txBody>
      </p:sp>
      <p:sp>
        <p:nvSpPr>
          <p:cNvPr id="6" name="Text Placeholder 5">
            <a:extLst>
              <a:ext uri="{FF2B5EF4-FFF2-40B4-BE49-F238E27FC236}">
                <a16:creationId xmlns:a16="http://schemas.microsoft.com/office/drawing/2014/main" id="{E6B65598-12A6-4B62-A162-CD28B06E63CA}"/>
              </a:ext>
            </a:extLst>
          </p:cNvPr>
          <p:cNvSpPr>
            <a:spLocks noGrp="1"/>
          </p:cNvSpPr>
          <p:nvPr>
            <p:ph type="body" sz="quarter" idx="11"/>
          </p:nvPr>
        </p:nvSpPr>
        <p:spPr>
          <a:xfrm>
            <a:off x="812800" y="6499774"/>
            <a:ext cx="10565728" cy="184666"/>
          </a:xfrm>
        </p:spPr>
        <p:txBody>
          <a:bodyPr/>
          <a:lstStyle/>
          <a:p>
            <a:r>
              <a:rPr lang="en-US" dirty="0"/>
              <a:t>1 – R Mera-</a:t>
            </a:r>
            <a:r>
              <a:rPr lang="en-US" dirty="0" err="1"/>
              <a:t>Giler</a:t>
            </a:r>
            <a:r>
              <a:rPr lang="en-US" dirty="0"/>
              <a:t>, et al. National HIV Prevention Conference, Dec 2015, Atlanta, GA</a:t>
            </a:r>
          </a:p>
        </p:txBody>
      </p:sp>
      <p:sp>
        <p:nvSpPr>
          <p:cNvPr id="5" name="Slide Number Placeholder 4">
            <a:extLst>
              <a:ext uri="{FF2B5EF4-FFF2-40B4-BE49-F238E27FC236}">
                <a16:creationId xmlns:a16="http://schemas.microsoft.com/office/drawing/2014/main" id="{90DD7095-DA0B-4969-B9D3-45A87E479A66}"/>
              </a:ext>
            </a:extLst>
          </p:cNvPr>
          <p:cNvSpPr>
            <a:spLocks noGrp="1"/>
          </p:cNvSpPr>
          <p:nvPr>
            <p:ph type="sldNum" sz="quarter" idx="12"/>
          </p:nvPr>
        </p:nvSpPr>
        <p:spPr>
          <a:xfrm>
            <a:off x="11378528" y="6325233"/>
            <a:ext cx="591800" cy="365125"/>
          </a:xfrm>
        </p:spPr>
        <p:txBody>
          <a:bodyPr/>
          <a:lstStyle/>
          <a:p>
            <a:fld id="{94BD5F9E-BC76-487B-A2BC-019AD28A14BF}" type="slidenum">
              <a:rPr lang="en-US" smtClean="0"/>
              <a:pPr/>
              <a:t>4</a:t>
            </a:fld>
            <a:endParaRPr lang="en-US" dirty="0"/>
          </a:p>
        </p:txBody>
      </p:sp>
      <p:cxnSp>
        <p:nvCxnSpPr>
          <p:cNvPr id="8" name="Straight Connector 7">
            <a:extLst>
              <a:ext uri="{FF2B5EF4-FFF2-40B4-BE49-F238E27FC236}">
                <a16:creationId xmlns:a16="http://schemas.microsoft.com/office/drawing/2014/main" id="{2BB7A990-7D79-41E6-A731-F4E9945812FE}"/>
              </a:ext>
            </a:extLst>
          </p:cNvPr>
          <p:cNvCxnSpPr>
            <a:cxnSpLocks/>
          </p:cNvCxnSpPr>
          <p:nvPr/>
        </p:nvCxnSpPr>
        <p:spPr bwMode="auto">
          <a:xfrm>
            <a:off x="736847" y="6258757"/>
            <a:ext cx="10546671" cy="0"/>
          </a:xfrm>
          <a:prstGeom prst="line">
            <a:avLst/>
          </a:prstGeom>
          <a:ln>
            <a:solidFill>
              <a:srgbClr val="7F7F7F"/>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9685346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1FC93-D7E1-4CF7-A68F-06183CC1D5B5}"/>
              </a:ext>
            </a:extLst>
          </p:cNvPr>
          <p:cNvSpPr>
            <a:spLocks noGrp="1"/>
          </p:cNvSpPr>
          <p:nvPr>
            <p:ph type="title"/>
          </p:nvPr>
        </p:nvSpPr>
        <p:spPr/>
        <p:txBody>
          <a:bodyPr/>
          <a:lstStyle/>
          <a:p>
            <a:r>
              <a:rPr lang="en-US" dirty="0"/>
              <a:t>Results – PrEP user cohort</a:t>
            </a:r>
          </a:p>
        </p:txBody>
      </p:sp>
      <p:sp>
        <p:nvSpPr>
          <p:cNvPr id="4" name="Slide Number Placeholder 3">
            <a:extLst>
              <a:ext uri="{FF2B5EF4-FFF2-40B4-BE49-F238E27FC236}">
                <a16:creationId xmlns:a16="http://schemas.microsoft.com/office/drawing/2014/main" id="{4862D1AA-F9E7-4811-AEF7-89B483A98FB2}"/>
              </a:ext>
            </a:extLst>
          </p:cNvPr>
          <p:cNvSpPr>
            <a:spLocks noGrp="1"/>
          </p:cNvSpPr>
          <p:nvPr>
            <p:ph type="sldNum" sz="quarter" idx="12"/>
          </p:nvPr>
        </p:nvSpPr>
        <p:spPr/>
        <p:txBody>
          <a:bodyPr/>
          <a:lstStyle/>
          <a:p>
            <a:pPr>
              <a:defRPr/>
            </a:pPr>
            <a:fld id="{2BE16F37-D63B-443C-96C0-C234F1098F79}" type="slidenum">
              <a:rPr lang="en-US" smtClean="0"/>
              <a:pPr>
                <a:defRPr/>
              </a:pPr>
              <a:t>5</a:t>
            </a:fld>
            <a:endParaRPr lang="en-US" dirty="0"/>
          </a:p>
        </p:txBody>
      </p:sp>
      <p:sp>
        <p:nvSpPr>
          <p:cNvPr id="15" name="Content Placeholder 3">
            <a:extLst>
              <a:ext uri="{FF2B5EF4-FFF2-40B4-BE49-F238E27FC236}">
                <a16:creationId xmlns:a16="http://schemas.microsoft.com/office/drawing/2014/main" id="{85547ECD-2008-4DF4-B8C4-AA20737B2338}"/>
              </a:ext>
            </a:extLst>
          </p:cNvPr>
          <p:cNvSpPr txBox="1">
            <a:spLocks/>
          </p:cNvSpPr>
          <p:nvPr/>
        </p:nvSpPr>
        <p:spPr>
          <a:xfrm>
            <a:off x="812802" y="1461656"/>
            <a:ext cx="5974078" cy="4503420"/>
          </a:xfrm>
          <a:prstGeom prst="rect">
            <a:avLst/>
          </a:prstGeom>
        </p:spPr>
        <p:txBody>
          <a:bodyPr/>
          <a:lstStyle>
            <a:lvl1pPr marL="308610" indent="-308610" algn="l" rtl="0" eaLnBrk="1" fontAlgn="base" hangingPunct="1">
              <a:spcBef>
                <a:spcPct val="20000"/>
              </a:spcBef>
              <a:spcAft>
                <a:spcPct val="0"/>
              </a:spcAft>
              <a:buClr>
                <a:srgbClr val="990000"/>
              </a:buClr>
              <a:buFont typeface="Symbol" pitchFamily="18" charset="2"/>
              <a:buChar char="¨"/>
              <a:defRPr sz="2160">
                <a:solidFill>
                  <a:schemeClr val="tx1"/>
                </a:solidFill>
                <a:latin typeface="+mn-lt"/>
                <a:ea typeface="+mn-ea"/>
                <a:cs typeface="+mn-cs"/>
              </a:defRPr>
            </a:lvl1pPr>
            <a:lvl2pPr marL="668656" indent="-257176" algn="l" rtl="0" eaLnBrk="1" fontAlgn="base" hangingPunct="1">
              <a:spcBef>
                <a:spcPct val="20000"/>
              </a:spcBef>
              <a:spcAft>
                <a:spcPct val="0"/>
              </a:spcAft>
              <a:buChar char="–"/>
              <a:defRPr sz="1980">
                <a:solidFill>
                  <a:schemeClr val="tx1"/>
                </a:solidFill>
                <a:latin typeface="+mn-lt"/>
              </a:defRPr>
            </a:lvl2pPr>
            <a:lvl3pPr marL="1028700" indent="-205740" algn="l" rtl="0" eaLnBrk="1" fontAlgn="base" hangingPunct="1">
              <a:spcBef>
                <a:spcPct val="20000"/>
              </a:spcBef>
              <a:spcAft>
                <a:spcPct val="0"/>
              </a:spcAft>
              <a:buChar char="•"/>
              <a:defRPr sz="1800">
                <a:solidFill>
                  <a:schemeClr val="tx1"/>
                </a:solidFill>
                <a:latin typeface="+mn-lt"/>
              </a:defRPr>
            </a:lvl3pPr>
            <a:lvl4pPr marL="1440180" indent="-205740" algn="l" rtl="0" eaLnBrk="1" fontAlgn="base" hangingPunct="1">
              <a:spcBef>
                <a:spcPct val="20000"/>
              </a:spcBef>
              <a:spcAft>
                <a:spcPct val="0"/>
              </a:spcAft>
              <a:buChar char="–"/>
              <a:defRPr>
                <a:solidFill>
                  <a:schemeClr val="tx1"/>
                </a:solidFill>
                <a:latin typeface="+mn-lt"/>
              </a:defRPr>
            </a:lvl4pPr>
            <a:lvl5pPr marL="1851660" indent="-205740" algn="l" rtl="0" eaLnBrk="1" fontAlgn="base" hangingPunct="1">
              <a:spcBef>
                <a:spcPct val="20000"/>
              </a:spcBef>
              <a:spcAft>
                <a:spcPct val="0"/>
              </a:spcAft>
              <a:buChar char="»"/>
              <a:defRPr sz="1440">
                <a:solidFill>
                  <a:schemeClr val="tx1"/>
                </a:solidFill>
                <a:latin typeface="+mn-lt"/>
              </a:defRPr>
            </a:lvl5pPr>
            <a:lvl6pPr marL="2263140" indent="-205740" algn="l" rtl="0" eaLnBrk="1" fontAlgn="base" hangingPunct="1">
              <a:spcBef>
                <a:spcPct val="20000"/>
              </a:spcBef>
              <a:spcAft>
                <a:spcPct val="0"/>
              </a:spcAft>
              <a:buChar char="»"/>
              <a:defRPr sz="1440">
                <a:solidFill>
                  <a:schemeClr val="tx1"/>
                </a:solidFill>
                <a:latin typeface="+mn-lt"/>
              </a:defRPr>
            </a:lvl6pPr>
            <a:lvl7pPr marL="2674620" indent="-205740" algn="l" rtl="0" eaLnBrk="1" fontAlgn="base" hangingPunct="1">
              <a:spcBef>
                <a:spcPct val="20000"/>
              </a:spcBef>
              <a:spcAft>
                <a:spcPct val="0"/>
              </a:spcAft>
              <a:buChar char="»"/>
              <a:defRPr sz="1440">
                <a:solidFill>
                  <a:schemeClr val="tx1"/>
                </a:solidFill>
                <a:latin typeface="+mn-lt"/>
              </a:defRPr>
            </a:lvl7pPr>
            <a:lvl8pPr marL="3086100" indent="-205740" algn="l" rtl="0" eaLnBrk="1" fontAlgn="base" hangingPunct="1">
              <a:spcBef>
                <a:spcPct val="20000"/>
              </a:spcBef>
              <a:spcAft>
                <a:spcPct val="0"/>
              </a:spcAft>
              <a:buChar char="»"/>
              <a:defRPr sz="1440">
                <a:solidFill>
                  <a:schemeClr val="tx1"/>
                </a:solidFill>
                <a:latin typeface="+mn-lt"/>
              </a:defRPr>
            </a:lvl8pPr>
            <a:lvl9pPr marL="3497580" indent="-205740" algn="l" rtl="0" eaLnBrk="1" fontAlgn="base" hangingPunct="1">
              <a:spcBef>
                <a:spcPct val="20000"/>
              </a:spcBef>
              <a:spcAft>
                <a:spcPct val="0"/>
              </a:spcAft>
              <a:buChar char="»"/>
              <a:defRPr sz="1440">
                <a:solidFill>
                  <a:schemeClr val="tx1"/>
                </a:solidFill>
                <a:latin typeface="+mn-lt"/>
              </a:defRPr>
            </a:lvl9pPr>
          </a:lstStyle>
          <a:p>
            <a:pPr marL="234950" indent="-287338">
              <a:spcBef>
                <a:spcPts val="600"/>
              </a:spcBef>
              <a:spcAft>
                <a:spcPts val="600"/>
              </a:spcAft>
            </a:pPr>
            <a:r>
              <a:rPr lang="en-US" sz="1600" kern="0" dirty="0"/>
              <a:t>A total of 123,983 individuals initiated PrEP (incident users) between 12/01/2019 and 12/31/2020 in the US</a:t>
            </a:r>
          </a:p>
          <a:p>
            <a:pPr marL="594996" lvl="1" indent="-287338">
              <a:spcBef>
                <a:spcPts val="600"/>
              </a:spcBef>
              <a:spcAft>
                <a:spcPts val="0"/>
              </a:spcAft>
            </a:pPr>
            <a:r>
              <a:rPr lang="en-US" sz="1400" kern="0" dirty="0"/>
              <a:t>Median age at PrEP initiation was 33 years (IQR 27 - 44)</a:t>
            </a:r>
          </a:p>
          <a:p>
            <a:pPr marL="955040" lvl="2" indent="-287338">
              <a:spcBef>
                <a:spcPts val="600"/>
              </a:spcBef>
              <a:spcAft>
                <a:spcPts val="0"/>
              </a:spcAft>
            </a:pPr>
            <a:r>
              <a:rPr lang="en-US" sz="1400" kern="0" dirty="0"/>
              <a:t>Median age at F/TDF initiation was 31 years (IQR 25 – 40)</a:t>
            </a:r>
          </a:p>
          <a:p>
            <a:pPr marL="955040" lvl="2" indent="-287338">
              <a:spcBef>
                <a:spcPts val="600"/>
              </a:spcBef>
              <a:spcAft>
                <a:spcPts val="0"/>
              </a:spcAft>
            </a:pPr>
            <a:r>
              <a:rPr lang="en-US" sz="1400" kern="0" dirty="0"/>
              <a:t>Median total time on F/TDF was 90 days (IQR 30 – 167)</a:t>
            </a:r>
          </a:p>
          <a:p>
            <a:pPr marL="955040" lvl="2" indent="-287338">
              <a:spcBef>
                <a:spcPts val="600"/>
              </a:spcBef>
              <a:spcAft>
                <a:spcPts val="0"/>
              </a:spcAft>
            </a:pPr>
            <a:r>
              <a:rPr lang="en-US" sz="1400" kern="0" dirty="0"/>
              <a:t>Median age at F/TAF initiation was 35 years (IQR 28 – 46)</a:t>
            </a:r>
          </a:p>
          <a:p>
            <a:pPr marL="955040" lvl="2" indent="-287338">
              <a:spcBef>
                <a:spcPts val="600"/>
              </a:spcBef>
              <a:spcAft>
                <a:spcPts val="0"/>
              </a:spcAft>
            </a:pPr>
            <a:r>
              <a:rPr lang="en-US" sz="1400" kern="0" dirty="0"/>
              <a:t>Median total time on F/TAF was 150 days (IQR 78 – 274)</a:t>
            </a:r>
          </a:p>
          <a:p>
            <a:pPr marL="234950" indent="-287338">
              <a:spcBef>
                <a:spcPts val="1200"/>
              </a:spcBef>
              <a:spcAft>
                <a:spcPts val="600"/>
              </a:spcAft>
            </a:pPr>
            <a:r>
              <a:rPr lang="en-US" sz="1600" kern="0" dirty="0"/>
              <a:t>In December 2020, there were 130,102 users on PrEP (prevalent users) </a:t>
            </a:r>
          </a:p>
          <a:p>
            <a:pPr marL="594996" lvl="1" indent="-287338">
              <a:spcBef>
                <a:spcPts val="600"/>
              </a:spcBef>
              <a:spcAft>
                <a:spcPts val="0"/>
              </a:spcAft>
            </a:pPr>
            <a:r>
              <a:rPr lang="en-US" sz="1400" kern="0" dirty="0"/>
              <a:t>58% of the users were between the age of 26 and 44</a:t>
            </a:r>
          </a:p>
          <a:p>
            <a:pPr marL="594996" lvl="1" indent="-287338">
              <a:spcBef>
                <a:spcPts val="600"/>
              </a:spcBef>
              <a:spcAft>
                <a:spcPts val="0"/>
              </a:spcAft>
            </a:pPr>
            <a:r>
              <a:rPr lang="en-US" sz="1400" kern="0" dirty="0"/>
              <a:t>94% were males</a:t>
            </a:r>
          </a:p>
          <a:p>
            <a:pPr marL="955040" lvl="2" indent="-287338">
              <a:spcBef>
                <a:spcPts val="600"/>
              </a:spcBef>
              <a:spcAft>
                <a:spcPts val="0"/>
              </a:spcAft>
            </a:pPr>
            <a:r>
              <a:rPr lang="en-US" sz="1400" kern="0" dirty="0"/>
              <a:t>No information on transgender status</a:t>
            </a:r>
            <a:endParaRPr lang="en-US" sz="1600" kern="0" dirty="0"/>
          </a:p>
          <a:p>
            <a:pPr marL="234950" indent="-287338">
              <a:spcBef>
                <a:spcPts val="1200"/>
              </a:spcBef>
              <a:spcAft>
                <a:spcPts val="600"/>
              </a:spcAft>
            </a:pPr>
            <a:r>
              <a:rPr lang="en-US" sz="1600" kern="0" dirty="0"/>
              <a:t>42,586 individuals initiated generic F/TDF between 10/01/2020 and 12/31/2020</a:t>
            </a:r>
          </a:p>
        </p:txBody>
      </p:sp>
      <p:graphicFrame>
        <p:nvGraphicFramePr>
          <p:cNvPr id="6" name="Table 5">
            <a:extLst>
              <a:ext uri="{FF2B5EF4-FFF2-40B4-BE49-F238E27FC236}">
                <a16:creationId xmlns:a16="http://schemas.microsoft.com/office/drawing/2014/main" id="{7F352164-C6CE-4CDB-B851-DC3EA8559C60}"/>
              </a:ext>
            </a:extLst>
          </p:cNvPr>
          <p:cNvGraphicFramePr>
            <a:graphicFrameLocks noGrp="1"/>
          </p:cNvGraphicFramePr>
          <p:nvPr>
            <p:extLst>
              <p:ext uri="{D42A27DB-BD31-4B8C-83A1-F6EECF244321}">
                <p14:modId xmlns:p14="http://schemas.microsoft.com/office/powerpoint/2010/main" val="4146596466"/>
              </p:ext>
            </p:extLst>
          </p:nvPr>
        </p:nvGraphicFramePr>
        <p:xfrm>
          <a:off x="7095443" y="1420634"/>
          <a:ext cx="4347874" cy="4503420"/>
        </p:xfrm>
        <a:graphic>
          <a:graphicData uri="http://schemas.openxmlformats.org/drawingml/2006/table">
            <a:tbl>
              <a:tblPr/>
              <a:tblGrid>
                <a:gridCol w="1586918">
                  <a:extLst>
                    <a:ext uri="{9D8B030D-6E8A-4147-A177-3AD203B41FA5}">
                      <a16:colId xmlns:a16="http://schemas.microsoft.com/office/drawing/2014/main" val="3772159465"/>
                    </a:ext>
                  </a:extLst>
                </a:gridCol>
                <a:gridCol w="1393794">
                  <a:extLst>
                    <a:ext uri="{9D8B030D-6E8A-4147-A177-3AD203B41FA5}">
                      <a16:colId xmlns:a16="http://schemas.microsoft.com/office/drawing/2014/main" val="4275357169"/>
                    </a:ext>
                  </a:extLst>
                </a:gridCol>
                <a:gridCol w="1367162">
                  <a:extLst>
                    <a:ext uri="{9D8B030D-6E8A-4147-A177-3AD203B41FA5}">
                      <a16:colId xmlns:a16="http://schemas.microsoft.com/office/drawing/2014/main" val="1644570603"/>
                    </a:ext>
                  </a:extLst>
                </a:gridCol>
              </a:tblGrid>
              <a:tr h="40583">
                <a:tc>
                  <a:txBody>
                    <a:bodyPr/>
                    <a:lstStyle/>
                    <a:p>
                      <a:pPr marL="0" algn="ctr" defTabSz="822960" rtl="0" eaLnBrk="1" fontAlgn="b" latinLnBrk="0" hangingPunct="1"/>
                      <a:endParaRPr lang="en-US" sz="1800" b="1" i="0" u="none" strike="noStrike" kern="1200" dirty="0">
                        <a:ln>
                          <a:solidFill>
                            <a:schemeClr val="bg1"/>
                          </a:solidFill>
                        </a:ln>
                        <a:solidFill>
                          <a:schemeClr val="bg1"/>
                        </a:solidFill>
                        <a:effectLst/>
                        <a:latin typeface="Browallia New" panose="020B0502040204020203" pitchFamily="34" charset="-34"/>
                        <a:ea typeface="+mn-ea"/>
                        <a:cs typeface="Browallia New" panose="020B0502040204020203" pitchFamily="34" charset="-34"/>
                      </a:endParaRPr>
                    </a:p>
                  </a:txBody>
                  <a:tcPr marL="7620" marR="7620" marT="7620" marB="0" anchor="b">
                    <a:lnL>
                      <a:noFill/>
                    </a:lnL>
                    <a:lnR>
                      <a:noFill/>
                    </a:lnR>
                    <a:lnT>
                      <a:noFill/>
                    </a:lnT>
                    <a:lnB>
                      <a:noFill/>
                    </a:lnB>
                    <a:solidFill>
                      <a:srgbClr val="920000"/>
                    </a:solidFill>
                  </a:tcPr>
                </a:tc>
                <a:tc>
                  <a:txBody>
                    <a:bodyPr/>
                    <a:lstStyle/>
                    <a:p>
                      <a:pPr marL="0" algn="ctr" defTabSz="822960" rtl="0" eaLnBrk="1" fontAlgn="b" latinLnBrk="0" hangingPunct="1"/>
                      <a:r>
                        <a:rPr lang="en-US" sz="1800" b="0" i="0" u="none" strike="noStrike" kern="1200" dirty="0">
                          <a:ln>
                            <a:solidFill>
                              <a:schemeClr val="bg1"/>
                            </a:solidFill>
                          </a:ln>
                          <a:solidFill>
                            <a:schemeClr val="bg1"/>
                          </a:solidFill>
                          <a:effectLst>
                            <a:outerShdw blurRad="38100" dist="38100" dir="2700000" algn="tl">
                              <a:srgbClr val="000000">
                                <a:alpha val="43137"/>
                              </a:srgbClr>
                            </a:outerShdw>
                          </a:effectLst>
                          <a:latin typeface="Browallia New" panose="020B0502040204020203" pitchFamily="34" charset="-34"/>
                          <a:ea typeface="+mn-ea"/>
                          <a:cs typeface="Browallia New" panose="020B0502040204020203" pitchFamily="34" charset="-34"/>
                        </a:rPr>
                        <a:t>Incident Users </a:t>
                      </a:r>
                    </a:p>
                    <a:p>
                      <a:pPr marL="0" algn="ctr" defTabSz="822960" rtl="0" eaLnBrk="1" fontAlgn="b" latinLnBrk="0" hangingPunct="1"/>
                      <a:r>
                        <a:rPr lang="en-US" sz="1800" b="0" i="0" u="none" strike="noStrike" kern="1200" dirty="0">
                          <a:ln>
                            <a:solidFill>
                              <a:schemeClr val="bg1"/>
                            </a:solidFill>
                          </a:ln>
                          <a:solidFill>
                            <a:schemeClr val="bg1"/>
                          </a:solidFill>
                          <a:effectLst>
                            <a:outerShdw blurRad="38100" dist="38100" dir="2700000" algn="tl">
                              <a:srgbClr val="000000">
                                <a:alpha val="43137"/>
                              </a:srgbClr>
                            </a:outerShdw>
                          </a:effectLst>
                          <a:latin typeface="Browallia New" panose="020B0502040204020203" pitchFamily="34" charset="-34"/>
                          <a:ea typeface="+mn-ea"/>
                          <a:cs typeface="Browallia New" panose="020B0502040204020203" pitchFamily="34" charset="-34"/>
                        </a:rPr>
                        <a:t>Dec 2019-Dec 2020</a:t>
                      </a:r>
                    </a:p>
                  </a:txBody>
                  <a:tcPr marL="7620" marR="7620" marT="7620" marB="0" anchor="b">
                    <a:lnL>
                      <a:noFill/>
                    </a:lnL>
                    <a:lnR>
                      <a:noFill/>
                    </a:lnR>
                    <a:lnT>
                      <a:noFill/>
                    </a:lnT>
                    <a:lnB>
                      <a:noFill/>
                    </a:lnB>
                    <a:solidFill>
                      <a:srgbClr val="920000"/>
                    </a:solidFill>
                  </a:tcPr>
                </a:tc>
                <a:tc>
                  <a:txBody>
                    <a:bodyPr/>
                    <a:lstStyle/>
                    <a:p>
                      <a:pPr marL="0" algn="ctr" defTabSz="822960" rtl="0" eaLnBrk="1" fontAlgn="b" latinLnBrk="0" hangingPunct="1"/>
                      <a:r>
                        <a:rPr lang="en-US" sz="1800" b="0" i="0" u="none" strike="noStrike" kern="1200" dirty="0">
                          <a:ln>
                            <a:solidFill>
                              <a:schemeClr val="bg1"/>
                            </a:solidFill>
                          </a:ln>
                          <a:solidFill>
                            <a:schemeClr val="bg1"/>
                          </a:solidFill>
                          <a:effectLst>
                            <a:outerShdw blurRad="38100" dist="38100" dir="2700000" algn="tl">
                              <a:srgbClr val="000000">
                                <a:alpha val="43137"/>
                              </a:srgbClr>
                            </a:outerShdw>
                          </a:effectLst>
                          <a:latin typeface="Browallia New" panose="020B0502040204020203" pitchFamily="34" charset="-34"/>
                          <a:ea typeface="+mn-ea"/>
                          <a:cs typeface="Browallia New" panose="020B0502040204020203" pitchFamily="34" charset="-34"/>
                        </a:rPr>
                        <a:t>Prevalent Users </a:t>
                      </a:r>
                    </a:p>
                    <a:p>
                      <a:pPr marL="0" algn="ctr" defTabSz="822960" rtl="0" eaLnBrk="1" fontAlgn="b" latinLnBrk="0" hangingPunct="1"/>
                      <a:r>
                        <a:rPr lang="en-US" sz="1800" b="0" i="0" u="none" strike="noStrike" kern="1200" dirty="0">
                          <a:ln>
                            <a:solidFill>
                              <a:schemeClr val="bg1"/>
                            </a:solidFill>
                          </a:ln>
                          <a:solidFill>
                            <a:schemeClr val="bg1"/>
                          </a:solidFill>
                          <a:effectLst>
                            <a:outerShdw blurRad="38100" dist="38100" dir="2700000" algn="tl">
                              <a:srgbClr val="000000">
                                <a:alpha val="43137"/>
                              </a:srgbClr>
                            </a:outerShdw>
                          </a:effectLst>
                          <a:latin typeface="Browallia New" panose="020B0502040204020203" pitchFamily="34" charset="-34"/>
                          <a:ea typeface="+mn-ea"/>
                          <a:cs typeface="Browallia New" panose="020B0502040204020203" pitchFamily="34" charset="-34"/>
                        </a:rPr>
                        <a:t>in Dec 2020</a:t>
                      </a:r>
                    </a:p>
                  </a:txBody>
                  <a:tcPr marL="7620" marR="7620" marT="7620" marB="0" anchor="b">
                    <a:lnL>
                      <a:noFill/>
                    </a:lnL>
                    <a:lnR>
                      <a:noFill/>
                    </a:lnR>
                    <a:lnT>
                      <a:noFill/>
                    </a:lnT>
                    <a:lnB>
                      <a:noFill/>
                    </a:lnB>
                    <a:solidFill>
                      <a:srgbClr val="920000"/>
                    </a:solidFill>
                  </a:tcPr>
                </a:tc>
                <a:extLst>
                  <a:ext uri="{0D108BD9-81ED-4DB2-BD59-A6C34878D82A}">
                    <a16:rowId xmlns:a16="http://schemas.microsoft.com/office/drawing/2014/main" val="1003453029"/>
                  </a:ext>
                </a:extLst>
              </a:tr>
              <a:tr h="255593">
                <a:tc>
                  <a:txBody>
                    <a:bodyPr/>
                    <a:lstStyle/>
                    <a:p>
                      <a:pPr marL="0" algn="l" defTabSz="822960" rtl="0" eaLnBrk="1" fontAlgn="b" latinLnBrk="0" hangingPunct="1"/>
                      <a:r>
                        <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rPr>
                        <a:t>All</a:t>
                      </a:r>
                    </a:p>
                  </a:txBody>
                  <a:tcPr marL="7620" marR="7620" marT="7620" marB="0" anchor="b">
                    <a:lnL>
                      <a:noFill/>
                    </a:lnL>
                    <a:lnR>
                      <a:noFill/>
                    </a:lnR>
                    <a:lnT>
                      <a:noFill/>
                    </a:lnT>
                    <a:lnB>
                      <a:noFill/>
                    </a:lnB>
                    <a:solidFill>
                      <a:srgbClr val="D7D7D7"/>
                    </a:solidFill>
                  </a:tcPr>
                </a:tc>
                <a:tc>
                  <a:txBody>
                    <a:bodyPr/>
                    <a:lstStyle/>
                    <a:p>
                      <a:pPr marL="0" algn="ctr" defTabSz="822960" rtl="0" eaLnBrk="1" fontAlgn="b" latinLnBrk="0" hangingPunct="1"/>
                      <a:r>
                        <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rPr>
                        <a:t>123,983</a:t>
                      </a:r>
                    </a:p>
                  </a:txBody>
                  <a:tcPr marL="7620" marR="7620" marT="7620" marB="0" anchor="b">
                    <a:lnL>
                      <a:noFill/>
                    </a:lnL>
                    <a:lnR>
                      <a:noFill/>
                    </a:lnR>
                    <a:lnT>
                      <a:noFill/>
                    </a:lnT>
                    <a:lnB>
                      <a:noFill/>
                    </a:lnB>
                    <a:solidFill>
                      <a:srgbClr val="D7D7D7"/>
                    </a:solidFill>
                  </a:tcPr>
                </a:tc>
                <a:tc>
                  <a:txBody>
                    <a:bodyPr/>
                    <a:lstStyle/>
                    <a:p>
                      <a:pPr marL="0" algn="ctr" defTabSz="822960" rtl="0" eaLnBrk="1" fontAlgn="b" latinLnBrk="0" hangingPunct="1"/>
                      <a:r>
                        <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rPr>
                        <a:t>130,102</a:t>
                      </a:r>
                    </a:p>
                  </a:txBody>
                  <a:tcPr marL="7620" marR="7620" marT="7620" marB="0" anchor="b">
                    <a:lnL>
                      <a:noFill/>
                    </a:lnL>
                    <a:lnR>
                      <a:noFill/>
                    </a:lnR>
                    <a:lnT>
                      <a:noFill/>
                    </a:lnT>
                    <a:lnB>
                      <a:noFill/>
                    </a:lnB>
                    <a:solidFill>
                      <a:srgbClr val="D7D7D7"/>
                    </a:solidFill>
                  </a:tcPr>
                </a:tc>
                <a:extLst>
                  <a:ext uri="{0D108BD9-81ED-4DB2-BD59-A6C34878D82A}">
                    <a16:rowId xmlns:a16="http://schemas.microsoft.com/office/drawing/2014/main" val="371730311"/>
                  </a:ext>
                </a:extLst>
              </a:tr>
              <a:tr h="245528">
                <a:tc>
                  <a:txBody>
                    <a:bodyPr/>
                    <a:lstStyle/>
                    <a:p>
                      <a:pPr algn="l" fontAlgn="b"/>
                      <a:r>
                        <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rPr>
                        <a:t>Age at PrEP Initiation</a:t>
                      </a:r>
                    </a:p>
                  </a:txBody>
                  <a:tcPr marL="7620" marR="7620" marT="7620" marB="0" anchor="b">
                    <a:lnL>
                      <a:noFill/>
                    </a:lnL>
                    <a:lnR>
                      <a:noFill/>
                    </a:lnR>
                    <a:lnT>
                      <a:noFill/>
                    </a:lnT>
                    <a:lnB>
                      <a:noFill/>
                    </a:lnB>
                    <a:solidFill>
                      <a:srgbClr val="D7D7D7"/>
                    </a:solidFill>
                  </a:tcPr>
                </a:tc>
                <a:tc>
                  <a:txBody>
                    <a:bodyPr/>
                    <a:lstStyle/>
                    <a:p>
                      <a:pPr algn="ctr" fontAlgn="b"/>
                      <a:endPar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endParaRPr>
                    </a:p>
                  </a:txBody>
                  <a:tcPr marL="7620" marR="7620" marT="7620" marB="0" anchor="b">
                    <a:lnL>
                      <a:noFill/>
                    </a:lnL>
                    <a:lnR>
                      <a:noFill/>
                    </a:lnR>
                    <a:lnT>
                      <a:noFill/>
                    </a:lnT>
                    <a:lnB>
                      <a:noFill/>
                    </a:lnB>
                    <a:solidFill>
                      <a:srgbClr val="D7D7D7"/>
                    </a:solidFill>
                  </a:tcPr>
                </a:tc>
                <a:tc>
                  <a:txBody>
                    <a:bodyPr/>
                    <a:lstStyle/>
                    <a:p>
                      <a:pPr algn="ctr" fontAlgn="b"/>
                      <a:endPar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endParaRPr>
                    </a:p>
                  </a:txBody>
                  <a:tcPr marL="7620" marR="7620" marT="7620" marB="0" anchor="b">
                    <a:lnL>
                      <a:noFill/>
                    </a:lnL>
                    <a:lnR>
                      <a:noFill/>
                    </a:lnR>
                    <a:lnT>
                      <a:noFill/>
                    </a:lnT>
                    <a:lnB>
                      <a:noFill/>
                    </a:lnB>
                    <a:solidFill>
                      <a:srgbClr val="D7D7D7"/>
                    </a:solidFill>
                  </a:tcPr>
                </a:tc>
                <a:extLst>
                  <a:ext uri="{0D108BD9-81ED-4DB2-BD59-A6C34878D82A}">
                    <a16:rowId xmlns:a16="http://schemas.microsoft.com/office/drawing/2014/main" val="1528252363"/>
                  </a:ext>
                </a:extLst>
              </a:tr>
              <a:tr h="245528">
                <a:tc>
                  <a:txBody>
                    <a:bodyPr/>
                    <a:lstStyle/>
                    <a:p>
                      <a:pPr algn="l"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12-17</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592 (1%)</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228 (0%)</a:t>
                      </a:r>
                    </a:p>
                  </a:txBody>
                  <a:tcPr marL="7620" marR="7620" marT="7620" marB="0" anchor="b">
                    <a:lnL>
                      <a:noFill/>
                    </a:lnL>
                    <a:lnR>
                      <a:noFill/>
                    </a:lnR>
                    <a:lnT>
                      <a:noFill/>
                    </a:lnT>
                    <a:lnB>
                      <a:noFill/>
                    </a:lnB>
                  </a:tcPr>
                </a:tc>
                <a:extLst>
                  <a:ext uri="{0D108BD9-81ED-4DB2-BD59-A6C34878D82A}">
                    <a16:rowId xmlns:a16="http://schemas.microsoft.com/office/drawing/2014/main" val="1893932101"/>
                  </a:ext>
                </a:extLst>
              </a:tr>
              <a:tr h="245528">
                <a:tc>
                  <a:txBody>
                    <a:bodyPr/>
                    <a:lstStyle/>
                    <a:p>
                      <a:pPr algn="l"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18-25</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24,331 (20%)</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16,892 (13%)</a:t>
                      </a:r>
                    </a:p>
                  </a:txBody>
                  <a:tcPr marL="7620" marR="7620" marT="7620" marB="0" anchor="b">
                    <a:lnL>
                      <a:noFill/>
                    </a:lnL>
                    <a:lnR>
                      <a:noFill/>
                    </a:lnR>
                    <a:lnT>
                      <a:noFill/>
                    </a:lnT>
                    <a:lnB>
                      <a:noFill/>
                    </a:lnB>
                  </a:tcPr>
                </a:tc>
                <a:extLst>
                  <a:ext uri="{0D108BD9-81ED-4DB2-BD59-A6C34878D82A}">
                    <a16:rowId xmlns:a16="http://schemas.microsoft.com/office/drawing/2014/main" val="718968793"/>
                  </a:ext>
                </a:extLst>
              </a:tr>
              <a:tr h="245528">
                <a:tc>
                  <a:txBody>
                    <a:bodyPr/>
                    <a:lstStyle/>
                    <a:p>
                      <a:pPr algn="l"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26-44</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69,783 (56%)</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76,065 (58%)</a:t>
                      </a:r>
                    </a:p>
                  </a:txBody>
                  <a:tcPr marL="7620" marR="7620" marT="7620" marB="0" anchor="b">
                    <a:lnL>
                      <a:noFill/>
                    </a:lnL>
                    <a:lnR>
                      <a:noFill/>
                    </a:lnR>
                    <a:lnT>
                      <a:noFill/>
                    </a:lnT>
                    <a:lnB>
                      <a:noFill/>
                    </a:lnB>
                  </a:tcPr>
                </a:tc>
                <a:extLst>
                  <a:ext uri="{0D108BD9-81ED-4DB2-BD59-A6C34878D82A}">
                    <a16:rowId xmlns:a16="http://schemas.microsoft.com/office/drawing/2014/main" val="155909146"/>
                  </a:ext>
                </a:extLst>
              </a:tr>
              <a:tr h="245528">
                <a:tc>
                  <a:txBody>
                    <a:bodyPr/>
                    <a:lstStyle/>
                    <a:p>
                      <a:pPr algn="l" fontAlgn="b"/>
                      <a:r>
                        <a:rPr lang="en-US" sz="1800" b="0" i="0" u="none" strike="noStrike" kern="1200">
                          <a:solidFill>
                            <a:srgbClr val="000000"/>
                          </a:solidFill>
                          <a:effectLst/>
                          <a:latin typeface="Browallia New" panose="020B0502040204020203" pitchFamily="34" charset="-34"/>
                          <a:ea typeface="+mn-ea"/>
                          <a:cs typeface="Browallia New" panose="020B0502040204020203" pitchFamily="34" charset="-34"/>
                        </a:rPr>
                        <a:t>45+</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29,277 (24%)</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36,917 (28%)</a:t>
                      </a:r>
                    </a:p>
                  </a:txBody>
                  <a:tcPr marL="7620" marR="7620" marT="7620" marB="0" anchor="b">
                    <a:lnL>
                      <a:noFill/>
                    </a:lnL>
                    <a:lnR>
                      <a:noFill/>
                    </a:lnR>
                    <a:lnT>
                      <a:noFill/>
                    </a:lnT>
                    <a:lnB>
                      <a:noFill/>
                    </a:lnB>
                  </a:tcPr>
                </a:tc>
                <a:extLst>
                  <a:ext uri="{0D108BD9-81ED-4DB2-BD59-A6C34878D82A}">
                    <a16:rowId xmlns:a16="http://schemas.microsoft.com/office/drawing/2014/main" val="1824902884"/>
                  </a:ext>
                </a:extLst>
              </a:tr>
              <a:tr h="245528">
                <a:tc>
                  <a:txBody>
                    <a:bodyPr/>
                    <a:lstStyle/>
                    <a:p>
                      <a:pPr marL="0" algn="l" defTabSz="822960" rtl="0" eaLnBrk="1" fontAlgn="b" latinLnBrk="0" hangingPunct="1"/>
                      <a:r>
                        <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rPr>
                        <a:t>Sex</a:t>
                      </a:r>
                    </a:p>
                  </a:txBody>
                  <a:tcPr marL="7620" marR="7620" marT="7620" marB="0" anchor="b">
                    <a:lnL>
                      <a:noFill/>
                    </a:lnL>
                    <a:lnR>
                      <a:noFill/>
                    </a:lnR>
                    <a:lnT>
                      <a:noFill/>
                    </a:lnT>
                    <a:lnB>
                      <a:noFill/>
                    </a:lnB>
                    <a:solidFill>
                      <a:srgbClr val="D7D7D7"/>
                    </a:solidFill>
                  </a:tcPr>
                </a:tc>
                <a:tc>
                  <a:txBody>
                    <a:bodyPr/>
                    <a:lstStyle/>
                    <a:p>
                      <a:pPr marL="0" algn="ctr" defTabSz="822960" rtl="0" eaLnBrk="1" fontAlgn="b" latinLnBrk="0" hangingPunct="1"/>
                      <a:endPar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endParaRPr>
                    </a:p>
                  </a:txBody>
                  <a:tcPr marL="7620" marR="7620" marT="7620" marB="0" anchor="b">
                    <a:lnL>
                      <a:noFill/>
                    </a:lnL>
                    <a:lnR>
                      <a:noFill/>
                    </a:lnR>
                    <a:lnT>
                      <a:noFill/>
                    </a:lnT>
                    <a:lnB>
                      <a:noFill/>
                    </a:lnB>
                    <a:solidFill>
                      <a:srgbClr val="D7D7D7"/>
                    </a:solidFill>
                  </a:tcPr>
                </a:tc>
                <a:tc>
                  <a:txBody>
                    <a:bodyPr/>
                    <a:lstStyle/>
                    <a:p>
                      <a:pPr marL="0" algn="ctr" defTabSz="822960" rtl="0" eaLnBrk="1" fontAlgn="b" latinLnBrk="0" hangingPunct="1"/>
                      <a:endPar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endParaRPr>
                    </a:p>
                  </a:txBody>
                  <a:tcPr marL="7620" marR="7620" marT="7620" marB="0" anchor="b">
                    <a:lnL>
                      <a:noFill/>
                    </a:lnL>
                    <a:lnR>
                      <a:noFill/>
                    </a:lnR>
                    <a:lnT>
                      <a:noFill/>
                    </a:lnT>
                    <a:lnB>
                      <a:noFill/>
                    </a:lnB>
                    <a:solidFill>
                      <a:srgbClr val="D7D7D7"/>
                    </a:solidFill>
                  </a:tcPr>
                </a:tc>
                <a:extLst>
                  <a:ext uri="{0D108BD9-81ED-4DB2-BD59-A6C34878D82A}">
                    <a16:rowId xmlns:a16="http://schemas.microsoft.com/office/drawing/2014/main" val="3017834588"/>
                  </a:ext>
                </a:extLst>
              </a:tr>
              <a:tr h="245528">
                <a:tc>
                  <a:txBody>
                    <a:bodyPr/>
                    <a:lstStyle/>
                    <a:p>
                      <a:pPr algn="l"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Male</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111,420 (90%)</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122,826 (94%)</a:t>
                      </a:r>
                    </a:p>
                  </a:txBody>
                  <a:tcPr marL="7620" marR="7620" marT="7620" marB="0" anchor="b">
                    <a:lnL>
                      <a:noFill/>
                    </a:lnL>
                    <a:lnR>
                      <a:noFill/>
                    </a:lnR>
                    <a:lnT>
                      <a:noFill/>
                    </a:lnT>
                    <a:lnB>
                      <a:noFill/>
                    </a:lnB>
                  </a:tcPr>
                </a:tc>
                <a:extLst>
                  <a:ext uri="{0D108BD9-81ED-4DB2-BD59-A6C34878D82A}">
                    <a16:rowId xmlns:a16="http://schemas.microsoft.com/office/drawing/2014/main" val="7000285"/>
                  </a:ext>
                </a:extLst>
              </a:tr>
              <a:tr h="245528">
                <a:tc>
                  <a:txBody>
                    <a:bodyPr/>
                    <a:lstStyle/>
                    <a:p>
                      <a:pPr algn="l"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Female</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12,563 (10%)</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7,276 (6%)</a:t>
                      </a:r>
                    </a:p>
                  </a:txBody>
                  <a:tcPr marL="7620" marR="7620" marT="7620" marB="0" anchor="b">
                    <a:lnL>
                      <a:noFill/>
                    </a:lnL>
                    <a:lnR>
                      <a:noFill/>
                    </a:lnR>
                    <a:lnT>
                      <a:noFill/>
                    </a:lnT>
                    <a:lnB>
                      <a:noFill/>
                    </a:lnB>
                  </a:tcPr>
                </a:tc>
                <a:extLst>
                  <a:ext uri="{0D108BD9-81ED-4DB2-BD59-A6C34878D82A}">
                    <a16:rowId xmlns:a16="http://schemas.microsoft.com/office/drawing/2014/main" val="2107918810"/>
                  </a:ext>
                </a:extLst>
              </a:tr>
              <a:tr h="245528">
                <a:tc>
                  <a:txBody>
                    <a:bodyPr/>
                    <a:lstStyle/>
                    <a:p>
                      <a:pPr marL="0" algn="l" defTabSz="822960" rtl="0" eaLnBrk="1" fontAlgn="b" latinLnBrk="0" hangingPunct="1"/>
                      <a:r>
                        <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rPr>
                        <a:t>Race/ethnicity</a:t>
                      </a:r>
                    </a:p>
                  </a:txBody>
                  <a:tcPr marL="7620" marR="7620" marT="7620" marB="0" anchor="b">
                    <a:lnL>
                      <a:noFill/>
                    </a:lnL>
                    <a:lnR>
                      <a:noFill/>
                    </a:lnR>
                    <a:lnT>
                      <a:noFill/>
                    </a:lnT>
                    <a:lnB>
                      <a:noFill/>
                    </a:lnB>
                    <a:solidFill>
                      <a:srgbClr val="D7D7D7"/>
                    </a:solidFill>
                  </a:tcPr>
                </a:tc>
                <a:tc>
                  <a:txBody>
                    <a:bodyPr/>
                    <a:lstStyle/>
                    <a:p>
                      <a:pPr marL="0" algn="ctr" defTabSz="822960" rtl="0" eaLnBrk="1" fontAlgn="b" latinLnBrk="0" hangingPunct="1"/>
                      <a:endPar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endParaRPr>
                    </a:p>
                  </a:txBody>
                  <a:tcPr marL="7620" marR="7620" marT="7620" marB="0" anchor="b">
                    <a:lnL>
                      <a:noFill/>
                    </a:lnL>
                    <a:lnR>
                      <a:noFill/>
                    </a:lnR>
                    <a:lnT>
                      <a:noFill/>
                    </a:lnT>
                    <a:lnB>
                      <a:noFill/>
                    </a:lnB>
                    <a:solidFill>
                      <a:srgbClr val="D7D7D7"/>
                    </a:solidFill>
                  </a:tcPr>
                </a:tc>
                <a:tc>
                  <a:txBody>
                    <a:bodyPr/>
                    <a:lstStyle/>
                    <a:p>
                      <a:pPr marL="0" algn="ctr" defTabSz="822960" rtl="0" eaLnBrk="1" fontAlgn="b" latinLnBrk="0" hangingPunct="1"/>
                      <a:endParaRPr lang="en-US" sz="1800" b="1" i="0" u="none" strike="noStrike" kern="1200" dirty="0">
                        <a:solidFill>
                          <a:srgbClr val="000000"/>
                        </a:solidFill>
                        <a:effectLst/>
                        <a:latin typeface="Browallia New" panose="020B0502040204020203" pitchFamily="34" charset="-34"/>
                        <a:ea typeface="+mn-ea"/>
                        <a:cs typeface="Browallia New" panose="020B0502040204020203" pitchFamily="34" charset="-34"/>
                      </a:endParaRPr>
                    </a:p>
                  </a:txBody>
                  <a:tcPr marL="7620" marR="7620" marT="7620" marB="0" anchor="b">
                    <a:lnL>
                      <a:noFill/>
                    </a:lnL>
                    <a:lnR>
                      <a:noFill/>
                    </a:lnR>
                    <a:lnT>
                      <a:noFill/>
                    </a:lnT>
                    <a:lnB>
                      <a:noFill/>
                    </a:lnB>
                    <a:solidFill>
                      <a:srgbClr val="D7D7D7"/>
                    </a:solidFill>
                  </a:tcPr>
                </a:tc>
                <a:extLst>
                  <a:ext uri="{0D108BD9-81ED-4DB2-BD59-A6C34878D82A}">
                    <a16:rowId xmlns:a16="http://schemas.microsoft.com/office/drawing/2014/main" val="3934825217"/>
                  </a:ext>
                </a:extLst>
              </a:tr>
              <a:tr h="245528">
                <a:tc>
                  <a:txBody>
                    <a:bodyPr/>
                    <a:lstStyle/>
                    <a:p>
                      <a:pPr algn="l"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White</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31,284 (25%)</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39,430 (30%)</a:t>
                      </a:r>
                    </a:p>
                  </a:txBody>
                  <a:tcPr marL="7620" marR="7620" marT="7620" marB="0" anchor="b">
                    <a:lnL>
                      <a:noFill/>
                    </a:lnL>
                    <a:lnR>
                      <a:noFill/>
                    </a:lnR>
                    <a:lnT>
                      <a:noFill/>
                    </a:lnT>
                    <a:lnB>
                      <a:noFill/>
                    </a:lnB>
                  </a:tcPr>
                </a:tc>
                <a:extLst>
                  <a:ext uri="{0D108BD9-81ED-4DB2-BD59-A6C34878D82A}">
                    <a16:rowId xmlns:a16="http://schemas.microsoft.com/office/drawing/2014/main" val="703699164"/>
                  </a:ext>
                </a:extLst>
              </a:tr>
              <a:tr h="245528">
                <a:tc>
                  <a:txBody>
                    <a:bodyPr/>
                    <a:lstStyle/>
                    <a:p>
                      <a:pPr algn="l"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African American</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7,436 (6%)</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7,257 (6%)</a:t>
                      </a:r>
                    </a:p>
                  </a:txBody>
                  <a:tcPr marL="7620" marR="7620" marT="7620" marB="0" anchor="b">
                    <a:lnL>
                      <a:noFill/>
                    </a:lnL>
                    <a:lnR>
                      <a:noFill/>
                    </a:lnR>
                    <a:lnT>
                      <a:noFill/>
                    </a:lnT>
                    <a:lnB>
                      <a:noFill/>
                    </a:lnB>
                  </a:tcPr>
                </a:tc>
                <a:extLst>
                  <a:ext uri="{0D108BD9-81ED-4DB2-BD59-A6C34878D82A}">
                    <a16:rowId xmlns:a16="http://schemas.microsoft.com/office/drawing/2014/main" val="231006995"/>
                  </a:ext>
                </a:extLst>
              </a:tr>
              <a:tr h="245528">
                <a:tc>
                  <a:txBody>
                    <a:bodyPr/>
                    <a:lstStyle/>
                    <a:p>
                      <a:pPr algn="l" fontAlgn="b"/>
                      <a:r>
                        <a:rPr lang="en-US" sz="1800" b="0" i="0" u="none" strike="noStrike" kern="1200">
                          <a:solidFill>
                            <a:srgbClr val="000000"/>
                          </a:solidFill>
                          <a:effectLst/>
                          <a:latin typeface="Browallia New" panose="020B0502040204020203" pitchFamily="34" charset="-34"/>
                          <a:ea typeface="+mn-ea"/>
                          <a:cs typeface="Browallia New" panose="020B0502040204020203" pitchFamily="34" charset="-34"/>
                        </a:rPr>
                        <a:t>Hispanic</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8,225 (7%)</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8,722 (7%)</a:t>
                      </a:r>
                    </a:p>
                  </a:txBody>
                  <a:tcPr marL="7620" marR="7620" marT="7620" marB="0" anchor="b">
                    <a:lnL>
                      <a:noFill/>
                    </a:lnL>
                    <a:lnR>
                      <a:noFill/>
                    </a:lnR>
                    <a:lnT>
                      <a:noFill/>
                    </a:lnT>
                    <a:lnB>
                      <a:noFill/>
                    </a:lnB>
                  </a:tcPr>
                </a:tc>
                <a:extLst>
                  <a:ext uri="{0D108BD9-81ED-4DB2-BD59-A6C34878D82A}">
                    <a16:rowId xmlns:a16="http://schemas.microsoft.com/office/drawing/2014/main" val="2944762318"/>
                  </a:ext>
                </a:extLst>
              </a:tr>
              <a:tr h="245528">
                <a:tc>
                  <a:txBody>
                    <a:bodyPr/>
                    <a:lstStyle/>
                    <a:p>
                      <a:pPr algn="l" fontAlgn="b"/>
                      <a:r>
                        <a:rPr lang="en-US" sz="1800" b="0" i="0" u="none" strike="noStrike" kern="1200">
                          <a:solidFill>
                            <a:srgbClr val="000000"/>
                          </a:solidFill>
                          <a:effectLst/>
                          <a:latin typeface="Browallia New" panose="020B0502040204020203" pitchFamily="34" charset="-34"/>
                          <a:ea typeface="+mn-ea"/>
                          <a:cs typeface="Browallia New" panose="020B0502040204020203" pitchFamily="34" charset="-34"/>
                        </a:rPr>
                        <a:t>Asian/Other</a:t>
                      </a:r>
                    </a:p>
                  </a:txBody>
                  <a:tcPr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1,825 (2%)</a:t>
                      </a:r>
                    </a:p>
                  </a:txBody>
                  <a:tcPr marL="7620" marR="7620" marT="7620" marB="0" anchor="b">
                    <a:lnL>
                      <a:noFill/>
                    </a:lnL>
                    <a:lnR>
                      <a:noFill/>
                    </a:lnR>
                    <a:lnT>
                      <a:noFill/>
                    </a:lnT>
                    <a:lnB>
                      <a:noFill/>
                    </a:lnB>
                  </a:tcPr>
                </a:tc>
                <a:tc>
                  <a:txBody>
                    <a:bodyPr/>
                    <a:lstStyle/>
                    <a:p>
                      <a:pPr algn="ctr" fontAlgn="b"/>
                      <a:r>
                        <a:rPr lang="en-US" sz="1800" b="0" i="0" u="none" strike="noStrike" kern="1200" dirty="0">
                          <a:solidFill>
                            <a:srgbClr val="000000"/>
                          </a:solidFill>
                          <a:effectLst/>
                          <a:latin typeface="Browallia New" panose="020B0502040204020203" pitchFamily="34" charset="-34"/>
                          <a:ea typeface="+mn-ea"/>
                          <a:cs typeface="Browallia New" panose="020B0502040204020203" pitchFamily="34" charset="-34"/>
                        </a:rPr>
                        <a:t>2,239 (2%)</a:t>
                      </a:r>
                    </a:p>
                  </a:txBody>
                  <a:tcPr marL="7620" marR="7620" marT="7620" marB="0" anchor="b">
                    <a:lnL>
                      <a:noFill/>
                    </a:lnL>
                    <a:lnR>
                      <a:noFill/>
                    </a:lnR>
                    <a:lnT>
                      <a:noFill/>
                    </a:lnT>
                    <a:lnB>
                      <a:noFill/>
                    </a:lnB>
                  </a:tcPr>
                </a:tc>
                <a:extLst>
                  <a:ext uri="{0D108BD9-81ED-4DB2-BD59-A6C34878D82A}">
                    <a16:rowId xmlns:a16="http://schemas.microsoft.com/office/drawing/2014/main" val="2388618038"/>
                  </a:ext>
                </a:extLst>
              </a:tr>
            </a:tbl>
          </a:graphicData>
        </a:graphic>
      </p:graphicFrame>
    </p:spTree>
    <p:extLst>
      <p:ext uri="{BB962C8B-B14F-4D97-AF65-F5344CB8AC3E}">
        <p14:creationId xmlns:p14="http://schemas.microsoft.com/office/powerpoint/2010/main" val="221628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B1DA-83C6-4D99-BEED-FB4404E8995F}"/>
              </a:ext>
            </a:extLst>
          </p:cNvPr>
          <p:cNvSpPr>
            <a:spLocks noGrp="1"/>
          </p:cNvSpPr>
          <p:nvPr>
            <p:ph type="title"/>
          </p:nvPr>
        </p:nvSpPr>
        <p:spPr>
          <a:xfrm>
            <a:off x="812801" y="387160"/>
            <a:ext cx="10565728" cy="567881"/>
          </a:xfrm>
        </p:spPr>
        <p:txBody>
          <a:bodyPr/>
          <a:lstStyle/>
          <a:p>
            <a:r>
              <a:rPr lang="en-US" sz="1800" dirty="0"/>
              <a:t>Results – Number of F/TAF and F/TDF for PrEP users, Dec 2019 - Dec 2020</a:t>
            </a:r>
            <a:endParaRPr lang="en-US" dirty="0"/>
          </a:p>
        </p:txBody>
      </p:sp>
      <p:sp>
        <p:nvSpPr>
          <p:cNvPr id="4" name="Slide Number Placeholder 3">
            <a:extLst>
              <a:ext uri="{FF2B5EF4-FFF2-40B4-BE49-F238E27FC236}">
                <a16:creationId xmlns:a16="http://schemas.microsoft.com/office/drawing/2014/main" id="{83598A87-0597-4D2F-8B2B-0C79F1AE7972}"/>
              </a:ext>
            </a:extLst>
          </p:cNvPr>
          <p:cNvSpPr>
            <a:spLocks noGrp="1"/>
          </p:cNvSpPr>
          <p:nvPr>
            <p:ph type="sldNum" sz="quarter" idx="12"/>
          </p:nvPr>
        </p:nvSpPr>
        <p:spPr/>
        <p:txBody>
          <a:bodyPr/>
          <a:lstStyle/>
          <a:p>
            <a:pPr>
              <a:defRPr/>
            </a:pPr>
            <a:fld id="{2BE16F37-D63B-443C-96C0-C234F1098F79}" type="slidenum">
              <a:rPr lang="en-US" smtClean="0"/>
              <a:pPr>
                <a:defRPr/>
              </a:pPr>
              <a:t>6</a:t>
            </a:fld>
            <a:endParaRPr lang="en-US" dirty="0"/>
          </a:p>
        </p:txBody>
      </p:sp>
      <p:grpSp>
        <p:nvGrpSpPr>
          <p:cNvPr id="16" name="Group 15">
            <a:extLst>
              <a:ext uri="{FF2B5EF4-FFF2-40B4-BE49-F238E27FC236}">
                <a16:creationId xmlns:a16="http://schemas.microsoft.com/office/drawing/2014/main" id="{CF445B6F-4E91-44F4-9A29-40CF5947F982}"/>
              </a:ext>
            </a:extLst>
          </p:cNvPr>
          <p:cNvGrpSpPr/>
          <p:nvPr/>
        </p:nvGrpSpPr>
        <p:grpSpPr>
          <a:xfrm>
            <a:off x="763571" y="1281015"/>
            <a:ext cx="10664187" cy="3807064"/>
            <a:chOff x="710961" y="1372226"/>
            <a:chExt cx="11024585" cy="3637232"/>
          </a:xfrm>
        </p:grpSpPr>
        <p:grpSp>
          <p:nvGrpSpPr>
            <p:cNvPr id="9" name="Group 8">
              <a:extLst>
                <a:ext uri="{FF2B5EF4-FFF2-40B4-BE49-F238E27FC236}">
                  <a16:creationId xmlns:a16="http://schemas.microsoft.com/office/drawing/2014/main" id="{07810805-D9EB-4215-A8C1-E0502C6C6E11}"/>
                </a:ext>
              </a:extLst>
            </p:cNvPr>
            <p:cNvGrpSpPr/>
            <p:nvPr/>
          </p:nvGrpSpPr>
          <p:grpSpPr>
            <a:xfrm>
              <a:off x="710961" y="1372226"/>
              <a:ext cx="10836389" cy="338554"/>
              <a:chOff x="339657" y="1969277"/>
              <a:chExt cx="10836389" cy="338554"/>
            </a:xfrm>
          </p:grpSpPr>
          <p:sp>
            <p:nvSpPr>
              <p:cNvPr id="10" name="TextBox 9">
                <a:extLst>
                  <a:ext uri="{FF2B5EF4-FFF2-40B4-BE49-F238E27FC236}">
                    <a16:creationId xmlns:a16="http://schemas.microsoft.com/office/drawing/2014/main" id="{9E6A160D-016E-4C4A-AA40-1426E816D3B4}"/>
                  </a:ext>
                </a:extLst>
              </p:cNvPr>
              <p:cNvSpPr txBox="1"/>
              <p:nvPr/>
            </p:nvSpPr>
            <p:spPr>
              <a:xfrm>
                <a:off x="339657" y="1969277"/>
                <a:ext cx="5342616" cy="338554"/>
              </a:xfrm>
              <a:prstGeom prst="rect">
                <a:avLst/>
              </a:prstGeom>
              <a:noFill/>
            </p:spPr>
            <p:txBody>
              <a:bodyPr wrap="none" rtlCol="0">
                <a:spAutoFit/>
              </a:bodyPr>
              <a:lstStyle/>
              <a:p>
                <a:r>
                  <a:rPr lang="en-US" sz="1600" b="1" dirty="0">
                    <a:solidFill>
                      <a:srgbClr val="960000"/>
                    </a:solidFill>
                  </a:rPr>
                  <a:t>Individuals on PrEP for the first time (Incident Users)</a:t>
                </a:r>
              </a:p>
            </p:txBody>
          </p:sp>
          <p:sp>
            <p:nvSpPr>
              <p:cNvPr id="11" name="TextBox 10">
                <a:extLst>
                  <a:ext uri="{FF2B5EF4-FFF2-40B4-BE49-F238E27FC236}">
                    <a16:creationId xmlns:a16="http://schemas.microsoft.com/office/drawing/2014/main" id="{A8F2E78B-B18B-4BC6-B367-3D9D82E4AAE6}"/>
                  </a:ext>
                </a:extLst>
              </p:cNvPr>
              <p:cNvSpPr txBox="1"/>
              <p:nvPr/>
            </p:nvSpPr>
            <p:spPr>
              <a:xfrm>
                <a:off x="6774969" y="1976828"/>
                <a:ext cx="4401077" cy="323451"/>
              </a:xfrm>
              <a:prstGeom prst="rect">
                <a:avLst/>
              </a:prstGeom>
              <a:noFill/>
            </p:spPr>
            <p:txBody>
              <a:bodyPr wrap="square" rtlCol="0">
                <a:spAutoFit/>
              </a:bodyPr>
              <a:lstStyle/>
              <a:p>
                <a:r>
                  <a:rPr lang="en-US" sz="1600" b="1" dirty="0">
                    <a:solidFill>
                      <a:srgbClr val="960000"/>
                    </a:solidFill>
                  </a:rPr>
                  <a:t>Current PrEP users (Prevalent Users)</a:t>
                </a:r>
              </a:p>
            </p:txBody>
          </p:sp>
        </p:grpSp>
        <p:pic>
          <p:nvPicPr>
            <p:cNvPr id="13" name="Picture 12">
              <a:extLst>
                <a:ext uri="{FF2B5EF4-FFF2-40B4-BE49-F238E27FC236}">
                  <a16:creationId xmlns:a16="http://schemas.microsoft.com/office/drawing/2014/main" id="{55ADB3C9-F66D-467C-9303-2AD8F91A0547}"/>
                </a:ext>
              </a:extLst>
            </p:cNvPr>
            <p:cNvPicPr>
              <a:picLocks noChangeAspect="1"/>
            </p:cNvPicPr>
            <p:nvPr/>
          </p:nvPicPr>
          <p:blipFill>
            <a:blip r:embed="rId2"/>
            <a:stretch>
              <a:fillRect/>
            </a:stretch>
          </p:blipFill>
          <p:spPr>
            <a:xfrm>
              <a:off x="814384" y="1900498"/>
              <a:ext cx="5465020" cy="3108960"/>
            </a:xfrm>
            <a:prstGeom prst="rect">
              <a:avLst/>
            </a:prstGeom>
          </p:spPr>
        </p:pic>
        <p:pic>
          <p:nvPicPr>
            <p:cNvPr id="15" name="Picture 14">
              <a:extLst>
                <a:ext uri="{FF2B5EF4-FFF2-40B4-BE49-F238E27FC236}">
                  <a16:creationId xmlns:a16="http://schemas.microsoft.com/office/drawing/2014/main" id="{96CE8201-0C0C-4944-9496-C6717802F6E4}"/>
                </a:ext>
              </a:extLst>
            </p:cNvPr>
            <p:cNvPicPr>
              <a:picLocks noChangeAspect="1"/>
            </p:cNvPicPr>
            <p:nvPr/>
          </p:nvPicPr>
          <p:blipFill>
            <a:blip r:embed="rId3"/>
            <a:stretch>
              <a:fillRect/>
            </a:stretch>
          </p:blipFill>
          <p:spPr>
            <a:xfrm>
              <a:off x="6270526" y="1900498"/>
              <a:ext cx="5465020" cy="3108960"/>
            </a:xfrm>
            <a:prstGeom prst="rect">
              <a:avLst/>
            </a:prstGeom>
          </p:spPr>
        </p:pic>
      </p:grpSp>
      <p:sp>
        <p:nvSpPr>
          <p:cNvPr id="17" name="Content Placeholder 3">
            <a:extLst>
              <a:ext uri="{FF2B5EF4-FFF2-40B4-BE49-F238E27FC236}">
                <a16:creationId xmlns:a16="http://schemas.microsoft.com/office/drawing/2014/main" id="{17DB19FB-AA08-4444-82D7-74FF1FAA868D}"/>
              </a:ext>
            </a:extLst>
          </p:cNvPr>
          <p:cNvSpPr txBox="1">
            <a:spLocks/>
          </p:cNvSpPr>
          <p:nvPr/>
        </p:nvSpPr>
        <p:spPr>
          <a:xfrm>
            <a:off x="812801" y="5283693"/>
            <a:ext cx="10825824" cy="1056785"/>
          </a:xfrm>
          <a:prstGeom prst="rect">
            <a:avLst/>
          </a:prstGeom>
        </p:spPr>
        <p:txBody>
          <a:bodyPr/>
          <a:lstStyle>
            <a:lvl1pPr marL="308610" indent="-308610" algn="l" rtl="0" eaLnBrk="1" fontAlgn="base" hangingPunct="1">
              <a:spcBef>
                <a:spcPct val="20000"/>
              </a:spcBef>
              <a:spcAft>
                <a:spcPct val="0"/>
              </a:spcAft>
              <a:buClr>
                <a:srgbClr val="990000"/>
              </a:buClr>
              <a:buFont typeface="Symbol" pitchFamily="18" charset="2"/>
              <a:buChar char="¨"/>
              <a:defRPr sz="2160">
                <a:solidFill>
                  <a:schemeClr val="tx1"/>
                </a:solidFill>
                <a:latin typeface="+mn-lt"/>
                <a:ea typeface="+mn-ea"/>
                <a:cs typeface="+mn-cs"/>
              </a:defRPr>
            </a:lvl1pPr>
            <a:lvl2pPr marL="668656" indent="-257176" algn="l" rtl="0" eaLnBrk="1" fontAlgn="base" hangingPunct="1">
              <a:spcBef>
                <a:spcPct val="20000"/>
              </a:spcBef>
              <a:spcAft>
                <a:spcPct val="0"/>
              </a:spcAft>
              <a:buChar char="–"/>
              <a:defRPr sz="1980">
                <a:solidFill>
                  <a:schemeClr val="tx1"/>
                </a:solidFill>
                <a:latin typeface="+mn-lt"/>
              </a:defRPr>
            </a:lvl2pPr>
            <a:lvl3pPr marL="1028700" indent="-205740" algn="l" rtl="0" eaLnBrk="1" fontAlgn="base" hangingPunct="1">
              <a:spcBef>
                <a:spcPct val="20000"/>
              </a:spcBef>
              <a:spcAft>
                <a:spcPct val="0"/>
              </a:spcAft>
              <a:buChar char="•"/>
              <a:defRPr sz="1800">
                <a:solidFill>
                  <a:schemeClr val="tx1"/>
                </a:solidFill>
                <a:latin typeface="+mn-lt"/>
              </a:defRPr>
            </a:lvl3pPr>
            <a:lvl4pPr marL="1440180" indent="-205740" algn="l" rtl="0" eaLnBrk="1" fontAlgn="base" hangingPunct="1">
              <a:spcBef>
                <a:spcPct val="20000"/>
              </a:spcBef>
              <a:spcAft>
                <a:spcPct val="0"/>
              </a:spcAft>
              <a:buChar char="–"/>
              <a:defRPr>
                <a:solidFill>
                  <a:schemeClr val="tx1"/>
                </a:solidFill>
                <a:latin typeface="+mn-lt"/>
              </a:defRPr>
            </a:lvl4pPr>
            <a:lvl5pPr marL="1851660" indent="-205740" algn="l" rtl="0" eaLnBrk="1" fontAlgn="base" hangingPunct="1">
              <a:spcBef>
                <a:spcPct val="20000"/>
              </a:spcBef>
              <a:spcAft>
                <a:spcPct val="0"/>
              </a:spcAft>
              <a:buChar char="»"/>
              <a:defRPr sz="1440">
                <a:solidFill>
                  <a:schemeClr val="tx1"/>
                </a:solidFill>
                <a:latin typeface="+mn-lt"/>
              </a:defRPr>
            </a:lvl5pPr>
            <a:lvl6pPr marL="2263140" indent="-205740" algn="l" rtl="0" eaLnBrk="1" fontAlgn="base" hangingPunct="1">
              <a:spcBef>
                <a:spcPct val="20000"/>
              </a:spcBef>
              <a:spcAft>
                <a:spcPct val="0"/>
              </a:spcAft>
              <a:buChar char="»"/>
              <a:defRPr sz="1440">
                <a:solidFill>
                  <a:schemeClr val="tx1"/>
                </a:solidFill>
                <a:latin typeface="+mn-lt"/>
              </a:defRPr>
            </a:lvl6pPr>
            <a:lvl7pPr marL="2674620" indent="-205740" algn="l" rtl="0" eaLnBrk="1" fontAlgn="base" hangingPunct="1">
              <a:spcBef>
                <a:spcPct val="20000"/>
              </a:spcBef>
              <a:spcAft>
                <a:spcPct val="0"/>
              </a:spcAft>
              <a:buChar char="»"/>
              <a:defRPr sz="1440">
                <a:solidFill>
                  <a:schemeClr val="tx1"/>
                </a:solidFill>
                <a:latin typeface="+mn-lt"/>
              </a:defRPr>
            </a:lvl7pPr>
            <a:lvl8pPr marL="3086100" indent="-205740" algn="l" rtl="0" eaLnBrk="1" fontAlgn="base" hangingPunct="1">
              <a:spcBef>
                <a:spcPct val="20000"/>
              </a:spcBef>
              <a:spcAft>
                <a:spcPct val="0"/>
              </a:spcAft>
              <a:buChar char="»"/>
              <a:defRPr sz="1440">
                <a:solidFill>
                  <a:schemeClr val="tx1"/>
                </a:solidFill>
                <a:latin typeface="+mn-lt"/>
              </a:defRPr>
            </a:lvl8pPr>
            <a:lvl9pPr marL="3497580" indent="-205740" algn="l" rtl="0" eaLnBrk="1" fontAlgn="base" hangingPunct="1">
              <a:spcBef>
                <a:spcPct val="20000"/>
              </a:spcBef>
              <a:spcAft>
                <a:spcPct val="0"/>
              </a:spcAft>
              <a:buChar char="»"/>
              <a:defRPr sz="1440">
                <a:solidFill>
                  <a:schemeClr val="tx1"/>
                </a:solidFill>
                <a:latin typeface="+mn-lt"/>
              </a:defRPr>
            </a:lvl9pPr>
          </a:lstStyle>
          <a:p>
            <a:pPr lvl="1">
              <a:spcBef>
                <a:spcPts val="0"/>
              </a:spcBef>
              <a:spcAft>
                <a:spcPts val="600"/>
              </a:spcAft>
            </a:pPr>
            <a:r>
              <a:rPr lang="en-US" sz="1400" kern="0" dirty="0"/>
              <a:t>Progressive drops in PrEP initiation in February - April 2020 in the US</a:t>
            </a:r>
          </a:p>
          <a:p>
            <a:pPr lvl="1">
              <a:spcBef>
                <a:spcPts val="0"/>
              </a:spcBef>
              <a:spcAft>
                <a:spcPts val="600"/>
              </a:spcAft>
            </a:pPr>
            <a:r>
              <a:rPr lang="en-US" sz="1400" kern="0" dirty="0"/>
              <a:t>PrEP initiation started to increase after April, with more PrEP prescriptions coming from family physicians and nurse practitioners/physician assistants, and prescriptions from mail-in orders</a:t>
            </a:r>
          </a:p>
          <a:p>
            <a:pPr lvl="1">
              <a:spcBef>
                <a:spcPts val="0"/>
              </a:spcBef>
              <a:spcAft>
                <a:spcPts val="600"/>
              </a:spcAft>
            </a:pPr>
            <a:r>
              <a:rPr lang="en-US" sz="1400" kern="0" dirty="0"/>
              <a:t>The overall number of users on PrEP (prevalent users) showed only a slight decrease in April and May and increased after June 2020</a:t>
            </a:r>
          </a:p>
        </p:txBody>
      </p:sp>
    </p:spTree>
    <p:extLst>
      <p:ext uri="{BB962C8B-B14F-4D97-AF65-F5344CB8AC3E}">
        <p14:creationId xmlns:p14="http://schemas.microsoft.com/office/powerpoint/2010/main" val="713554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8826B-525B-476B-AD02-9C52001A8D29}"/>
              </a:ext>
            </a:extLst>
          </p:cNvPr>
          <p:cNvSpPr>
            <a:spLocks noGrp="1"/>
          </p:cNvSpPr>
          <p:nvPr>
            <p:ph type="title"/>
          </p:nvPr>
        </p:nvSpPr>
        <p:spPr>
          <a:xfrm>
            <a:off x="812802" y="303899"/>
            <a:ext cx="11269708" cy="787400"/>
          </a:xfrm>
        </p:spPr>
        <p:txBody>
          <a:bodyPr/>
          <a:lstStyle/>
          <a:p>
            <a:r>
              <a:rPr lang="en-US" sz="1800" dirty="0"/>
              <a:t>Results – Number of F/TAF and F/TDF for PrEP users by region and race/ethnicity, Dec 2019 - Dec 2020</a:t>
            </a:r>
          </a:p>
        </p:txBody>
      </p:sp>
      <p:sp>
        <p:nvSpPr>
          <p:cNvPr id="4" name="Slide Number Placeholder 3">
            <a:extLst>
              <a:ext uri="{FF2B5EF4-FFF2-40B4-BE49-F238E27FC236}">
                <a16:creationId xmlns:a16="http://schemas.microsoft.com/office/drawing/2014/main" id="{457AE5B0-D7A2-47F0-BF67-FAB5DB26E8AF}"/>
              </a:ext>
            </a:extLst>
          </p:cNvPr>
          <p:cNvSpPr>
            <a:spLocks noGrp="1"/>
          </p:cNvSpPr>
          <p:nvPr>
            <p:ph type="sldNum" sz="quarter" idx="12"/>
          </p:nvPr>
        </p:nvSpPr>
        <p:spPr/>
        <p:txBody>
          <a:bodyPr/>
          <a:lstStyle/>
          <a:p>
            <a:pPr>
              <a:defRPr/>
            </a:pPr>
            <a:fld id="{2BE16F37-D63B-443C-96C0-C234F1098F79}" type="slidenum">
              <a:rPr lang="en-US" smtClean="0"/>
              <a:pPr>
                <a:defRPr/>
              </a:pPr>
              <a:t>7</a:t>
            </a:fld>
            <a:endParaRPr lang="en-US" dirty="0"/>
          </a:p>
        </p:txBody>
      </p:sp>
      <p:pic>
        <p:nvPicPr>
          <p:cNvPr id="20" name="Picture 19">
            <a:extLst>
              <a:ext uri="{FF2B5EF4-FFF2-40B4-BE49-F238E27FC236}">
                <a16:creationId xmlns:a16="http://schemas.microsoft.com/office/drawing/2014/main" id="{C8FC2C7F-325C-4C0E-B1DA-72B8ACC76CFC}"/>
              </a:ext>
            </a:extLst>
          </p:cNvPr>
          <p:cNvPicPr>
            <a:picLocks noChangeAspect="1"/>
          </p:cNvPicPr>
          <p:nvPr/>
        </p:nvPicPr>
        <p:blipFill>
          <a:blip r:embed="rId2"/>
          <a:stretch>
            <a:fillRect/>
          </a:stretch>
        </p:blipFill>
        <p:spPr>
          <a:xfrm>
            <a:off x="1434985" y="1280167"/>
            <a:ext cx="9228638" cy="3919931"/>
          </a:xfrm>
          <a:prstGeom prst="rect">
            <a:avLst/>
          </a:prstGeom>
        </p:spPr>
      </p:pic>
      <p:sp>
        <p:nvSpPr>
          <p:cNvPr id="21" name="Content Placeholder 3">
            <a:extLst>
              <a:ext uri="{FF2B5EF4-FFF2-40B4-BE49-F238E27FC236}">
                <a16:creationId xmlns:a16="http://schemas.microsoft.com/office/drawing/2014/main" id="{A8EFC112-EA34-4864-84D6-8BB79FA3ED3B}"/>
              </a:ext>
            </a:extLst>
          </p:cNvPr>
          <p:cNvSpPr txBox="1">
            <a:spLocks/>
          </p:cNvSpPr>
          <p:nvPr/>
        </p:nvSpPr>
        <p:spPr>
          <a:xfrm>
            <a:off x="812801" y="5388967"/>
            <a:ext cx="10473007" cy="685480"/>
          </a:xfrm>
          <a:prstGeom prst="rect">
            <a:avLst/>
          </a:prstGeom>
        </p:spPr>
        <p:txBody>
          <a:bodyPr/>
          <a:lstStyle>
            <a:lvl1pPr marL="308610" indent="-308610" algn="l" rtl="0" eaLnBrk="1" fontAlgn="base" hangingPunct="1">
              <a:spcBef>
                <a:spcPct val="20000"/>
              </a:spcBef>
              <a:spcAft>
                <a:spcPct val="0"/>
              </a:spcAft>
              <a:buClr>
                <a:srgbClr val="990000"/>
              </a:buClr>
              <a:buFont typeface="Symbol" pitchFamily="18" charset="2"/>
              <a:buChar char="¨"/>
              <a:defRPr sz="2160">
                <a:solidFill>
                  <a:schemeClr val="tx1"/>
                </a:solidFill>
                <a:latin typeface="+mn-lt"/>
                <a:ea typeface="+mn-ea"/>
                <a:cs typeface="+mn-cs"/>
              </a:defRPr>
            </a:lvl1pPr>
            <a:lvl2pPr marL="668656" indent="-257176" algn="l" rtl="0" eaLnBrk="1" fontAlgn="base" hangingPunct="1">
              <a:spcBef>
                <a:spcPct val="20000"/>
              </a:spcBef>
              <a:spcAft>
                <a:spcPct val="0"/>
              </a:spcAft>
              <a:buChar char="–"/>
              <a:defRPr sz="1980">
                <a:solidFill>
                  <a:schemeClr val="tx1"/>
                </a:solidFill>
                <a:latin typeface="+mn-lt"/>
              </a:defRPr>
            </a:lvl2pPr>
            <a:lvl3pPr marL="1028700" indent="-205740" algn="l" rtl="0" eaLnBrk="1" fontAlgn="base" hangingPunct="1">
              <a:spcBef>
                <a:spcPct val="20000"/>
              </a:spcBef>
              <a:spcAft>
                <a:spcPct val="0"/>
              </a:spcAft>
              <a:buChar char="•"/>
              <a:defRPr sz="1800">
                <a:solidFill>
                  <a:schemeClr val="tx1"/>
                </a:solidFill>
                <a:latin typeface="+mn-lt"/>
              </a:defRPr>
            </a:lvl3pPr>
            <a:lvl4pPr marL="1440180" indent="-205740" algn="l" rtl="0" eaLnBrk="1" fontAlgn="base" hangingPunct="1">
              <a:spcBef>
                <a:spcPct val="20000"/>
              </a:spcBef>
              <a:spcAft>
                <a:spcPct val="0"/>
              </a:spcAft>
              <a:buChar char="–"/>
              <a:defRPr>
                <a:solidFill>
                  <a:schemeClr val="tx1"/>
                </a:solidFill>
                <a:latin typeface="+mn-lt"/>
              </a:defRPr>
            </a:lvl4pPr>
            <a:lvl5pPr marL="1851660" indent="-205740" algn="l" rtl="0" eaLnBrk="1" fontAlgn="base" hangingPunct="1">
              <a:spcBef>
                <a:spcPct val="20000"/>
              </a:spcBef>
              <a:spcAft>
                <a:spcPct val="0"/>
              </a:spcAft>
              <a:buChar char="»"/>
              <a:defRPr sz="1440">
                <a:solidFill>
                  <a:schemeClr val="tx1"/>
                </a:solidFill>
                <a:latin typeface="+mn-lt"/>
              </a:defRPr>
            </a:lvl5pPr>
            <a:lvl6pPr marL="2263140" indent="-205740" algn="l" rtl="0" eaLnBrk="1" fontAlgn="base" hangingPunct="1">
              <a:spcBef>
                <a:spcPct val="20000"/>
              </a:spcBef>
              <a:spcAft>
                <a:spcPct val="0"/>
              </a:spcAft>
              <a:buChar char="»"/>
              <a:defRPr sz="1440">
                <a:solidFill>
                  <a:schemeClr val="tx1"/>
                </a:solidFill>
                <a:latin typeface="+mn-lt"/>
              </a:defRPr>
            </a:lvl6pPr>
            <a:lvl7pPr marL="2674620" indent="-205740" algn="l" rtl="0" eaLnBrk="1" fontAlgn="base" hangingPunct="1">
              <a:spcBef>
                <a:spcPct val="20000"/>
              </a:spcBef>
              <a:spcAft>
                <a:spcPct val="0"/>
              </a:spcAft>
              <a:buChar char="»"/>
              <a:defRPr sz="1440">
                <a:solidFill>
                  <a:schemeClr val="tx1"/>
                </a:solidFill>
                <a:latin typeface="+mn-lt"/>
              </a:defRPr>
            </a:lvl7pPr>
            <a:lvl8pPr marL="3086100" indent="-205740" algn="l" rtl="0" eaLnBrk="1" fontAlgn="base" hangingPunct="1">
              <a:spcBef>
                <a:spcPct val="20000"/>
              </a:spcBef>
              <a:spcAft>
                <a:spcPct val="0"/>
              </a:spcAft>
              <a:buChar char="»"/>
              <a:defRPr sz="1440">
                <a:solidFill>
                  <a:schemeClr val="tx1"/>
                </a:solidFill>
                <a:latin typeface="+mn-lt"/>
              </a:defRPr>
            </a:lvl8pPr>
            <a:lvl9pPr marL="3497580" indent="-205740" algn="l" rtl="0" eaLnBrk="1" fontAlgn="base" hangingPunct="1">
              <a:spcBef>
                <a:spcPct val="20000"/>
              </a:spcBef>
              <a:spcAft>
                <a:spcPct val="0"/>
              </a:spcAft>
              <a:buChar char="»"/>
              <a:defRPr sz="1440">
                <a:solidFill>
                  <a:schemeClr val="tx1"/>
                </a:solidFill>
                <a:latin typeface="+mn-lt"/>
              </a:defRPr>
            </a:lvl9pPr>
          </a:lstStyle>
          <a:p>
            <a:pPr lvl="1">
              <a:spcBef>
                <a:spcPts val="600"/>
              </a:spcBef>
              <a:spcAft>
                <a:spcPts val="600"/>
              </a:spcAft>
            </a:pPr>
            <a:r>
              <a:rPr lang="en-US" sz="1400" kern="0" dirty="0"/>
              <a:t>Decreases in new PrEP use were seen in multiple geographic areas and across race/ethnicity groups in the US, with decreases most pronounced in white individuals living in the Southern US states</a:t>
            </a:r>
          </a:p>
        </p:txBody>
      </p:sp>
    </p:spTree>
    <p:extLst>
      <p:ext uri="{BB962C8B-B14F-4D97-AF65-F5344CB8AC3E}">
        <p14:creationId xmlns:p14="http://schemas.microsoft.com/office/powerpoint/2010/main" val="1683343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7"/>
          <p:cNvSpPr>
            <a:spLocks noGrp="1"/>
          </p:cNvSpPr>
          <p:nvPr>
            <p:ph type="title"/>
          </p:nvPr>
        </p:nvSpPr>
        <p:spPr/>
        <p:txBody>
          <a:bodyPr/>
          <a:lstStyle/>
          <a:p>
            <a:r>
              <a:rPr lang="en-US" altLang="en-US" sz="2800" dirty="0"/>
              <a:t>Limitations and Conclusions</a:t>
            </a:r>
          </a:p>
        </p:txBody>
      </p:sp>
      <p:sp>
        <p:nvSpPr>
          <p:cNvPr id="4" name="Content Placeholder 3">
            <a:extLst>
              <a:ext uri="{FF2B5EF4-FFF2-40B4-BE49-F238E27FC236}">
                <a16:creationId xmlns:a16="http://schemas.microsoft.com/office/drawing/2014/main" id="{49C66A72-BC16-45FF-8BF4-F1BE48A8A7F5}"/>
              </a:ext>
            </a:extLst>
          </p:cNvPr>
          <p:cNvSpPr>
            <a:spLocks noGrp="1"/>
          </p:cNvSpPr>
          <p:nvPr>
            <p:ph idx="1"/>
          </p:nvPr>
        </p:nvSpPr>
        <p:spPr>
          <a:xfrm>
            <a:off x="812800" y="1318851"/>
            <a:ext cx="10565728" cy="4657817"/>
          </a:xfrm>
        </p:spPr>
        <p:txBody>
          <a:bodyPr/>
          <a:lstStyle/>
          <a:p>
            <a:pPr marL="234950" indent="-287338">
              <a:spcBef>
                <a:spcPts val="600"/>
              </a:spcBef>
              <a:spcAft>
                <a:spcPts val="600"/>
              </a:spcAft>
            </a:pPr>
            <a:r>
              <a:rPr lang="en-US" sz="1800" dirty="0"/>
              <a:t>Limitations due to the use of claims data: </a:t>
            </a:r>
          </a:p>
          <a:p>
            <a:pPr marL="594996" lvl="1" indent="-287338">
              <a:spcAft>
                <a:spcPts val="600"/>
              </a:spcAft>
            </a:pPr>
            <a:r>
              <a:rPr lang="en-US" sz="1400" dirty="0"/>
              <a:t>Only indicates when a prescription was filled and not that the person took the medication</a:t>
            </a:r>
          </a:p>
          <a:p>
            <a:pPr marL="594996" lvl="1" indent="-287338">
              <a:spcAft>
                <a:spcPts val="600"/>
              </a:spcAft>
            </a:pPr>
            <a:r>
              <a:rPr lang="en-US" sz="1400" dirty="0"/>
              <a:t>No dosing information (e.g., daily dosing or on-demand dosing) </a:t>
            </a:r>
          </a:p>
          <a:p>
            <a:pPr marL="594996" lvl="1" indent="-287338">
              <a:spcAft>
                <a:spcPts val="600"/>
              </a:spcAft>
            </a:pPr>
            <a:r>
              <a:rPr lang="en-US" sz="1400" dirty="0"/>
              <a:t>Only insured users and healthcare activities during specific enrollment periods were studied</a:t>
            </a:r>
          </a:p>
          <a:p>
            <a:pPr marL="594996" lvl="1" indent="-287338">
              <a:spcAft>
                <a:spcPts val="600"/>
              </a:spcAft>
            </a:pPr>
            <a:r>
              <a:rPr lang="en-US" sz="1400" dirty="0"/>
              <a:t>About 50% missing on race/ethnicity; no data on risk factors for HIV or gender</a:t>
            </a:r>
          </a:p>
          <a:p>
            <a:pPr>
              <a:spcBef>
                <a:spcPts val="1200"/>
              </a:spcBef>
              <a:spcAft>
                <a:spcPts val="1200"/>
              </a:spcAft>
            </a:pPr>
            <a:r>
              <a:rPr lang="en-US" sz="1800" dirty="0"/>
              <a:t>The COVID-19 pandemic has led to unprecedented behavioral changes and healthcare delivery transformations, including a substantial impact on PrEP initiations after February 2020, while having a lesser impact on overall use from December 2019 to December 2020 in the US</a:t>
            </a:r>
          </a:p>
          <a:p>
            <a:pPr>
              <a:spcBef>
                <a:spcPts val="1200"/>
              </a:spcBef>
              <a:spcAft>
                <a:spcPts val="1200"/>
              </a:spcAft>
            </a:pPr>
            <a:r>
              <a:rPr lang="en-US" sz="1800" dirty="0"/>
              <a:t>These findings demonstrate how real-world data such as pharmacy claims data can be used to track PrEP use amidst the significant impact of the COVID-19 pandemic </a:t>
            </a:r>
          </a:p>
          <a:p>
            <a:pPr lvl="1">
              <a:spcBef>
                <a:spcPts val="600"/>
              </a:spcBef>
              <a:spcAft>
                <a:spcPts val="600"/>
              </a:spcAft>
            </a:pPr>
            <a:r>
              <a:rPr lang="en-US" sz="1600" dirty="0"/>
              <a:t>Targeted efforts will be needed to provide PrEP to new users during and after the pandemic</a:t>
            </a:r>
          </a:p>
          <a:p>
            <a:endParaRPr lang="en-US" sz="1800" dirty="0"/>
          </a:p>
        </p:txBody>
      </p:sp>
      <p:sp>
        <p:nvSpPr>
          <p:cNvPr id="5" name="Slide Number Placeholder 4">
            <a:extLst>
              <a:ext uri="{FF2B5EF4-FFF2-40B4-BE49-F238E27FC236}">
                <a16:creationId xmlns:a16="http://schemas.microsoft.com/office/drawing/2014/main" id="{90DD7095-DA0B-4969-B9D3-45A87E479A66}"/>
              </a:ext>
            </a:extLst>
          </p:cNvPr>
          <p:cNvSpPr>
            <a:spLocks noGrp="1"/>
          </p:cNvSpPr>
          <p:nvPr>
            <p:ph type="sldNum" sz="quarter" idx="12"/>
          </p:nvPr>
        </p:nvSpPr>
        <p:spPr/>
        <p:txBody>
          <a:bodyPr/>
          <a:lstStyle/>
          <a:p>
            <a:fld id="{94BD5F9E-BC76-487B-A2BC-019AD28A14BF}" type="slidenum">
              <a:rPr lang="en-US" smtClean="0"/>
              <a:pPr/>
              <a:t>8</a:t>
            </a:fld>
            <a:endParaRPr lang="en-US" dirty="0"/>
          </a:p>
        </p:txBody>
      </p:sp>
    </p:spTree>
    <p:extLst>
      <p:ext uri="{BB962C8B-B14F-4D97-AF65-F5344CB8AC3E}">
        <p14:creationId xmlns:p14="http://schemas.microsoft.com/office/powerpoint/2010/main" val="102742919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IAS 2019">
  <a:themeElements>
    <a:clrScheme name="Custom 12">
      <a:dk1>
        <a:srgbClr val="000000"/>
      </a:dk1>
      <a:lt1>
        <a:srgbClr val="FFFFFF"/>
      </a:lt1>
      <a:dk2>
        <a:srgbClr val="CEC3B1"/>
      </a:dk2>
      <a:lt2>
        <a:srgbClr val="D5E8FA"/>
      </a:lt2>
      <a:accent1>
        <a:srgbClr val="149EBE"/>
      </a:accent1>
      <a:accent2>
        <a:srgbClr val="FFA004"/>
      </a:accent2>
      <a:accent3>
        <a:srgbClr val="154695"/>
      </a:accent3>
      <a:accent4>
        <a:srgbClr val="871793"/>
      </a:accent4>
      <a:accent5>
        <a:srgbClr val="DC460B"/>
      </a:accent5>
      <a:accent6>
        <a:srgbClr val="75BE1C"/>
      </a:accent6>
      <a:hlink>
        <a:srgbClr val="56C7AA"/>
      </a:hlink>
      <a:folHlink>
        <a:srgbClr val="59A8D1"/>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noFill/>
          <a:prstDash val="solid"/>
          <a:round/>
          <a:headEnd type="none" w="med" len="med"/>
          <a:tailEnd type="none" w="med" len="med"/>
        </a:ln>
        <a:effectLst/>
      </a:spPr>
      <a:bodyPr vert="horz" wrap="none" lIns="91440" tIns="45720" rIns="91440" bIns="45720" numCol="1" rtlCol="0" anchor="t" anchorCtr="0" compatLnSpc="1">
        <a:prstTxWarp prst="textNoShape">
          <a:avLst/>
        </a:prstTxWarp>
        <a:spAutoFit/>
      </a:bodyPr>
      <a:lstStyle>
        <a:defPPr marR="0" algn="l" defTabSz="914400" rtl="0" eaLnBrk="1" fontAlgn="base" latinLnBrk="0" hangingPunct="1">
          <a:lnSpc>
            <a:spcPct val="100000"/>
          </a:lnSpc>
          <a:spcBef>
            <a:spcPct val="0"/>
          </a:spcBef>
          <a:spcAft>
            <a:spcPct val="25000"/>
          </a:spcAft>
          <a:buClrTx/>
          <a:buSzTx/>
          <a:tabLst/>
          <a:defRPr kumimoji="0" sz="1200" i="0" u="none" strike="noStrike" cap="none" normalizeH="0" dirty="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25000"/>
          </a:spcAft>
          <a:buClrTx/>
          <a:buSzTx/>
          <a:buFontTx/>
          <a:buChar char="•"/>
          <a:tabLst/>
          <a:defRPr kumimoji="0" lang="en-US" sz="3600" b="1" i="0" u="none" strike="noStrike" cap="none" normalizeH="0" baseline="-25000" smtClean="0">
            <a:ln>
              <a:noFill/>
            </a:ln>
            <a:solidFill>
              <a:schemeClr val="tx1"/>
            </a:solidFill>
            <a:effectLst/>
            <a:latin typeface="Arial" charset="0"/>
          </a:defRPr>
        </a:defPPr>
      </a:lstStyle>
    </a:lnDef>
    <a:txDef>
      <a:spPr>
        <a:noFill/>
      </a:spPr>
      <a:bodyPr wrap="none" rtlCol="0" anchor="ctr">
        <a:spAutoFit/>
      </a:bodyPr>
      <a:lstStyle>
        <a:defPPr algn="l">
          <a:defRPr sz="1200" dirty="0"/>
        </a:defPPr>
      </a:lstStyle>
    </a:txDef>
  </a:objectDefaults>
  <a:extraClrSchemeLst>
    <a:extraClrScheme>
      <a:clrScheme name="1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theme>
</file>

<file path=ppt/theme/theme3.xml><?xml version="1.0" encoding="utf-8"?>
<a:theme xmlns:a="http://schemas.openxmlformats.org/drawingml/2006/main" name="Office Theme">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theme>
</file>

<file path=docProps/app.xml><?xml version="1.0" encoding="utf-8"?>
<Properties xmlns="http://schemas.openxmlformats.org/officeDocument/2006/extended-properties" xmlns:vt="http://schemas.openxmlformats.org/officeDocument/2006/docPropsVTypes">
  <Template/>
  <TotalTime>62818</TotalTime>
  <Words>989</Words>
  <Application>Microsoft Office PowerPoint</Application>
  <PresentationFormat>Widescreen</PresentationFormat>
  <Paragraphs>105</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Browallia New</vt:lpstr>
      <vt:lpstr>Symbol</vt:lpstr>
      <vt:lpstr>1_IAS 2019</vt:lpstr>
      <vt:lpstr>Real-world utilization of F/TDF and F/TAF for HIV Pre-exposure Prophylaxis during the COVID-19 pandemic in the US  December 2019 – December 2020</vt:lpstr>
      <vt:lpstr>Disclosures</vt:lpstr>
      <vt:lpstr>Introduction and Study Objective</vt:lpstr>
      <vt:lpstr>Methods – PrEP User Cohort</vt:lpstr>
      <vt:lpstr>Results – PrEP user cohort</vt:lpstr>
      <vt:lpstr>Results – Number of F/TAF and F/TDF for PrEP users, Dec 2019 - Dec 2020</vt:lpstr>
      <vt:lpstr>Results – Number of F/TAF and F/TDF for PrEP users by region and race/ethnicity, Dec 2019 - Dec 2020</vt:lpstr>
      <vt:lpstr>Limitations and Conclusions</vt:lpstr>
    </vt:vector>
  </TitlesOfParts>
  <Company>Gilead Sciences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Gilead HIV Template Title Slide Layout</dc:title>
  <dc:creator>lee</dc:creator>
  <cp:lastModifiedBy>Li Tao</cp:lastModifiedBy>
  <cp:revision>828</cp:revision>
  <cp:lastPrinted>2016-10-19T20:47:55Z</cp:lastPrinted>
  <dcterms:created xsi:type="dcterms:W3CDTF">2015-08-06T14:38:44Z</dcterms:created>
  <dcterms:modified xsi:type="dcterms:W3CDTF">2021-06-29T16:09:21Z</dcterms:modified>
</cp:coreProperties>
</file>