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3"/>
  </p:notesMasterIdLst>
  <p:handoutMasterIdLst>
    <p:handoutMasterId r:id="rId24"/>
  </p:handoutMasterIdLst>
  <p:sldIdLst>
    <p:sldId id="368" r:id="rId5"/>
    <p:sldId id="2145707554" r:id="rId6"/>
    <p:sldId id="2145707590" r:id="rId7"/>
    <p:sldId id="2145707567" r:id="rId8"/>
    <p:sldId id="2145707571" r:id="rId9"/>
    <p:sldId id="2145707578" r:id="rId10"/>
    <p:sldId id="2145707566" r:id="rId11"/>
    <p:sldId id="2145707495" r:id="rId12"/>
    <p:sldId id="2145707600" r:id="rId13"/>
    <p:sldId id="2145707588" r:id="rId14"/>
    <p:sldId id="2145707565" r:id="rId15"/>
    <p:sldId id="2145707555" r:id="rId16"/>
    <p:sldId id="2145707598" r:id="rId17"/>
    <p:sldId id="2145707579" r:id="rId18"/>
    <p:sldId id="2145707580" r:id="rId19"/>
    <p:sldId id="2145707593" r:id="rId20"/>
    <p:sldId id="2145707587" r:id="rId21"/>
    <p:sldId id="214570759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0FFE81-EFF9-4EEB-9F06-E5E1E07CCC2E}">
          <p14:sldIdLst>
            <p14:sldId id="368"/>
            <p14:sldId id="2145707554"/>
            <p14:sldId id="2145707590"/>
            <p14:sldId id="2145707567"/>
            <p14:sldId id="2145707571"/>
            <p14:sldId id="2145707578"/>
            <p14:sldId id="2145707566"/>
            <p14:sldId id="2145707495"/>
            <p14:sldId id="2145707600"/>
            <p14:sldId id="2145707588"/>
            <p14:sldId id="2145707565"/>
            <p14:sldId id="2145707555"/>
          </p14:sldIdLst>
        </p14:section>
        <p14:section name="Backup" id="{ABBD3BA6-471E-437A-BB72-38A02FD5C74E}">
          <p14:sldIdLst>
            <p14:sldId id="2145707598"/>
            <p14:sldId id="2145707579"/>
            <p14:sldId id="2145707580"/>
            <p14:sldId id="2145707593"/>
            <p14:sldId id="2145707587"/>
            <p14:sldId id="2145707597"/>
          </p14:sldIdLst>
        </p14:section>
      </p14:sectionLst>
    </p:ext>
    <p:ext uri="{EFAFB233-063F-42B5-8137-9DF3F51BA10A}">
      <p15:sldGuideLst xmlns:p15="http://schemas.microsoft.com/office/powerpoint/2012/main">
        <p15:guide id="1" orient="horz" pos="1480" userDrawn="1">
          <p15:clr>
            <a:srgbClr val="A4A3A4"/>
          </p15:clr>
        </p15:guide>
        <p15:guide id="2" pos="6652" userDrawn="1">
          <p15:clr>
            <a:srgbClr val="A4A3A4"/>
          </p15:clr>
        </p15:guide>
        <p15:guide id="3" orient="horz" pos="4201"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9CDC13-DF04-1A8F-847F-3E37685E3C48}" name="Jessica W" initials="JW" userId="Jessica W" providerId="None"/>
  <p188:author id="{4543F715-5B99-1BB3-43A0-D6A52F4534EA}" name="Peter Sklar" initials="PS" userId="S::peter.sklar@gilead.com::bebc7d66-4744-4059-aa29-165d5d71e59f" providerId="AD"/>
  <p188:author id="{4ADDD824-E149-4216-F5E2-5BF7BE7B9205}" name="Todd Waldron" initials="TW" userId="S::Todd.Waldron@gilead.com::193e63ea-d5e1-439c-8a95-4bff1a044f12" providerId="AD"/>
  <p188:author id="{A255ED26-ADCC-DEF0-586D-6A6DDAAB23E8}" name="satarupa.sen3@gilead.com" initials="sa" userId="S::urn:spo:guest#satarupa.sen3@gilead.com::" providerId="AD"/>
  <p188:author id="{19C1CC3F-155D-F718-F765-529E9F066940}" name="Peter Sklar" initials="PS" userId="S::Peter.Sklar@gilead.com::bebc7d66-4744-4059-aa29-165d5d71e59f" providerId="AD"/>
  <p188:author id="{CC3B6D48-1A5D-1610-04B6-0DD52725B68E}" name="hadas.dvory-sobol@gilead.com" initials="ha" userId="S::urn:spo:guest#hadas.dvory-sobol@gilead.com::" providerId="AD"/>
  <p188:author id="{78453E4E-C6B9-DE7F-564B-8D798C7A7484}" name="Patrick Hoggard" initials="PH" userId="S::Patrick.Hoggard@ashfieldmedcomms.com::41750f59-20f2-4421-b227-7f5fdc423aa4" providerId="AD"/>
  <p188:author id="{9E76CD59-685F-DF96-B9AC-F5CE2CB06AC5}" name="Hui Wang" initials="HW" userId="S::hwang@gilead.com::0194354a-9505-4602-b124-756cc1441b36" providerId="AD"/>
  <p188:author id="{86C4D760-EBAC-CEEE-420A-2D6B4AB5C25A}" name="peter.sklar@gilead.com" initials="pe" userId="S::urn:spo:guest#peter.sklar@gilead.com::" providerId="AD"/>
  <p188:author id="{A096317E-ABFE-47E6-CE5E-2FF4BB4AF602}" name="cal.cohen@gilead.com" initials="ca" userId="S::urn:spo:guest#cal.cohen@gilead.com::" providerId="AD"/>
  <p188:author id="{7041D48F-1403-0A8D-D627-09DD2C0640B4}" name="Lulu Gonasagrie Nair" initials="LGN" userId="S::LuluGonasagrie.Nair@ashfieldmedcomms.com::994209eb-58b7-4949-96b6-65614b006e11" providerId="AD"/>
  <p188:author id="{BFB81893-94F4-9080-92A2-65C3A80F7B1C}" name="dylan.mezzio@gilead.com" initials="dy" userId="S::urn:spo:guest#dylan.mezzio@gilead.com::" providerId="AD"/>
  <p188:author id="{4E913693-97ED-5C6F-A9BA-FF371B828A95}" name="joel.gallant@gilead.com" initials="jo" userId="S::urn:spo:guest#joel.gallant@gilead.com::" providerId="AD"/>
  <p188:author id="{864A9E93-447D-98F0-A719-0BFB7EDE6147}" name="Hadas Dvory-Sobol" initials="HD" userId="Hadas Dvory-Sobol" providerId="None"/>
  <p188:author id="{9436CA95-9846-2B40-135C-19B800F76DD9}" name="Tse, Sarah" initials="TS" userId="S::Sarah.Tse@bioscicom.net::dce16e29-7e73-49b8-b55c-51f1fd03f886" providerId="AD"/>
  <p188:author id="{01B7669F-827A-0664-9A47-176601A18EDF}" name="Ogbuagu, Onyema" initials="OO" userId="S::onyema.ogbuagu@yale.edu::a99a6260-0d9f-4114-af6a-bfd0b49a9d3f" providerId="AD"/>
  <p188:author id="{29627FA7-0F48-67DB-375C-E2278A6A2236}" name="Martin Rhee" initials="MRhee" userId="Martin Rhee" providerId="None"/>
  <p188:author id="{A46CBCFB-EB32-5751-E76D-A2FEADDC10B1}" name="nicolas.margot@gilead.com" initials="ni" userId="S::urn:spo:guest#nicolas.margot@gilead.com::"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hil S Pang" initials="PSP" lastIdx="3" clrIdx="0"/>
  <p:cmAuthor id="1" name="Sarah Arterburn" initials="SA" lastIdx="4" clrIdx="1"/>
  <p:cmAuthor id="2" name="Jill Denning" initials="JD" lastIdx="1" clrIdx="2"/>
  <p:cmAuthor id="3" name="Kristen Andreatta" initials="KA" lastIdx="13" clrIdx="3">
    <p:extLst>
      <p:ext uri="{19B8F6BF-5375-455C-9EA6-DF929625EA0E}">
        <p15:presenceInfo xmlns:p15="http://schemas.microsoft.com/office/powerpoint/2012/main" userId="S-1-5-21-790525478-854245398-839522115-50889" providerId="AD"/>
      </p:ext>
    </p:extLst>
  </p:cmAuthor>
  <p:cmAuthor id="4" name="Kirsten White" initials="KW" lastIdx="8" clrIdx="4">
    <p:extLst>
      <p:ext uri="{19B8F6BF-5375-455C-9EA6-DF929625EA0E}">
        <p15:presenceInfo xmlns:p15="http://schemas.microsoft.com/office/powerpoint/2012/main" userId="S-1-5-21-790525478-854245398-839522115-4811" providerId="AD"/>
      </p:ext>
    </p:extLst>
  </p:cmAuthor>
  <p:cmAuthor id="5" name="Sean Collins (Clinical Research - HIV)" initials="SC(R-H" lastIdx="1" clrIdx="5">
    <p:extLst>
      <p:ext uri="{19B8F6BF-5375-455C-9EA6-DF929625EA0E}">
        <p15:presenceInfo xmlns:p15="http://schemas.microsoft.com/office/powerpoint/2012/main" userId="S-1-5-21-790525478-854245398-839522115-4482629" providerId="AD"/>
      </p:ext>
    </p:extLst>
  </p:cmAuthor>
  <p:cmAuthor id="6" name="Martin Rhee" initials="MRhee" lastIdx="54" clrIdx="6">
    <p:extLst>
      <p:ext uri="{19B8F6BF-5375-455C-9EA6-DF929625EA0E}">
        <p15:presenceInfo xmlns:p15="http://schemas.microsoft.com/office/powerpoint/2012/main" userId="Martin Rhee" providerId="None"/>
      </p:ext>
    </p:extLst>
  </p:cmAuthor>
  <p:cmAuthor id="7" name="Hadas Dvory-Sobol" initials="HD" lastIdx="80" clrIdx="7">
    <p:extLst>
      <p:ext uri="{19B8F6BF-5375-455C-9EA6-DF929625EA0E}">
        <p15:presenceInfo xmlns:p15="http://schemas.microsoft.com/office/powerpoint/2012/main" userId="Hadas Dvory-Sobol" providerId="None"/>
      </p:ext>
    </p:extLst>
  </p:cmAuthor>
  <p:cmAuthor id="8" name="Pamela Price" initials="PP" lastIdx="1" clrIdx="8">
    <p:extLst>
      <p:ext uri="{19B8F6BF-5375-455C-9EA6-DF929625EA0E}">
        <p15:presenceInfo xmlns:p15="http://schemas.microsoft.com/office/powerpoint/2012/main" userId="S::pamela.price@gilead.com::083cbff9-8eba-4c64-9631-417db249b671" providerId="AD"/>
      </p:ext>
    </p:extLst>
  </p:cmAuthor>
  <p:cmAuthor id="9" name="Christopher Aguilar" initials="CA" lastIdx="3" clrIdx="9">
    <p:extLst>
      <p:ext uri="{19B8F6BF-5375-455C-9EA6-DF929625EA0E}">
        <p15:presenceInfo xmlns:p15="http://schemas.microsoft.com/office/powerpoint/2012/main" userId="S::Christopher.Aguilar@gilead.com::c2c27ac5-390d-40db-a742-33d70f02fd42" providerId="AD"/>
      </p:ext>
    </p:extLst>
  </p:cmAuthor>
  <p:cmAuthor id="10" name="Joel Gallant" initials="JG" lastIdx="16" clrIdx="10">
    <p:extLst>
      <p:ext uri="{19B8F6BF-5375-455C-9EA6-DF929625EA0E}">
        <p15:presenceInfo xmlns:p15="http://schemas.microsoft.com/office/powerpoint/2012/main" userId="S::joel.gallant@gilead.com::7e27f87a-bc32-4b70-989b-0e37c31dfdc7" providerId="AD"/>
      </p:ext>
    </p:extLst>
  </p:cmAuthor>
  <p:cmAuthor id="11" name="David Piontkowsky" initials="DP" lastIdx="16" clrIdx="11">
    <p:extLst>
      <p:ext uri="{19B8F6BF-5375-455C-9EA6-DF929625EA0E}">
        <p15:presenceInfo xmlns:p15="http://schemas.microsoft.com/office/powerpoint/2012/main" userId="S::david.piontkowsky@gilead.com::8036066d-b6ea-4eb1-97c2-adcd3d8ee6c0" providerId="AD"/>
      </p:ext>
    </p:extLst>
  </p:cmAuthor>
  <p:cmAuthor id="12" name="Fernando Bognar" initials="FB" lastIdx="15" clrIdx="12">
    <p:extLst>
      <p:ext uri="{19B8F6BF-5375-455C-9EA6-DF929625EA0E}">
        <p15:presenceInfo xmlns:p15="http://schemas.microsoft.com/office/powerpoint/2012/main" userId="S::fernando.bognar@gilead.com::2fa254ef-bff3-4547-bb8c-bbc45b07a3ec" providerId="AD"/>
      </p:ext>
    </p:extLst>
  </p:cmAuthor>
  <p:cmAuthor id="13" name="Christian Callebaut" initials="CC" lastIdx="6" clrIdx="13">
    <p:extLst>
      <p:ext uri="{19B8F6BF-5375-455C-9EA6-DF929625EA0E}">
        <p15:presenceInfo xmlns:p15="http://schemas.microsoft.com/office/powerpoint/2012/main" userId="S::christian.callebaut@gilead.com::c6f4e1fa-ae47-46ef-91a5-1c01f98e686a" providerId="AD"/>
      </p:ext>
    </p:extLst>
  </p:cmAuthor>
  <p:cmAuthor id="14" name="Jared Baeten" initials="JB" lastIdx="31" clrIdx="14">
    <p:extLst>
      <p:ext uri="{19B8F6BF-5375-455C-9EA6-DF929625EA0E}">
        <p15:presenceInfo xmlns:p15="http://schemas.microsoft.com/office/powerpoint/2012/main" userId="S::jared.baeten@gilead.com::a292379d-c597-4c9b-976d-0a5bff64e29c" providerId="AD"/>
      </p:ext>
    </p:extLst>
  </p:cmAuthor>
  <p:cmAuthor id="15" name="Cal Cohen" initials="CC" lastIdx="28" clrIdx="15">
    <p:extLst>
      <p:ext uri="{19B8F6BF-5375-455C-9EA6-DF929625EA0E}">
        <p15:presenceInfo xmlns:p15="http://schemas.microsoft.com/office/powerpoint/2012/main" userId="S::cal.cohen@gilead.com::206e9c77-93a5-4114-a539-13f10654f44f" providerId="AD"/>
      </p:ext>
    </p:extLst>
  </p:cmAuthor>
  <p:cmAuthor id="16" name="Susanne Kähler" initials="SK" lastIdx="13" clrIdx="16">
    <p:extLst>
      <p:ext uri="{19B8F6BF-5375-455C-9EA6-DF929625EA0E}">
        <p15:presenceInfo xmlns:p15="http://schemas.microsoft.com/office/powerpoint/2012/main" userId="Susanne Kähler" providerId="None"/>
      </p:ext>
    </p:extLst>
  </p:cmAuthor>
  <p:cmAuthor id="17" name="Felipe Rogatto" initials="FR" lastIdx="4" clrIdx="17">
    <p:extLst>
      <p:ext uri="{19B8F6BF-5375-455C-9EA6-DF929625EA0E}">
        <p15:presenceInfo xmlns:p15="http://schemas.microsoft.com/office/powerpoint/2012/main" userId="S::felipe.rogatto@gilead.com::1f43ece6-ab17-493f-b2a7-baaba63dd628" providerId="AD"/>
      </p:ext>
    </p:extLst>
  </p:cmAuthor>
  <p:cmAuthor id="18" name="Brian Carlson" initials="BC" lastIdx="1" clrIdx="18">
    <p:extLst>
      <p:ext uri="{19B8F6BF-5375-455C-9EA6-DF929625EA0E}">
        <p15:presenceInfo xmlns:p15="http://schemas.microsoft.com/office/powerpoint/2012/main" userId="S::brian.carlson@gilead.com::4bfc19cd-1a8f-4947-a71e-d3743d7baef9" providerId="AD"/>
      </p:ext>
    </p:extLst>
  </p:cmAuthor>
  <p:cmAuthor id="19" name="Hui Wang" initials="HW" lastIdx="10" clrIdx="19">
    <p:extLst>
      <p:ext uri="{19B8F6BF-5375-455C-9EA6-DF929625EA0E}">
        <p15:presenceInfo xmlns:p15="http://schemas.microsoft.com/office/powerpoint/2012/main" userId="S::hwang@gilead.com::0194354a-9505-4602-b124-756cc1441b36" providerId="AD"/>
      </p:ext>
    </p:extLst>
  </p:cmAuthor>
  <p:cmAuthor id="20" name="Nicolas Margot" initials="NM" lastIdx="6" clrIdx="20">
    <p:extLst>
      <p:ext uri="{19B8F6BF-5375-455C-9EA6-DF929625EA0E}">
        <p15:presenceInfo xmlns:p15="http://schemas.microsoft.com/office/powerpoint/2012/main" userId="S::Nicolas.Margot@gilead.com::b2b8264b-e5db-4105-babb-590e20165d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8D3"/>
    <a:srgbClr val="698ACD"/>
    <a:srgbClr val="C9D5ED"/>
    <a:srgbClr val="B4C5E6"/>
    <a:srgbClr val="537AC6"/>
    <a:srgbClr val="C6D5DC"/>
    <a:srgbClr val="A2BAC6"/>
    <a:srgbClr val="595959"/>
    <a:srgbClr val="F2F2F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4DBCC-BA18-44DF-A91B-746D898014B0}" v="58" dt="2023-07-13T15:53:00.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13" autoAdjust="0"/>
    <p:restoredTop sz="96357" autoAdjust="0"/>
  </p:normalViewPr>
  <p:slideViewPr>
    <p:cSldViewPr snapToGrid="0" showGuides="1">
      <p:cViewPr varScale="1">
        <p:scale>
          <a:sx n="106" d="100"/>
          <a:sy n="106" d="100"/>
        </p:scale>
        <p:origin x="642" y="108"/>
      </p:cViewPr>
      <p:guideLst>
        <p:guide orient="horz" pos="1480"/>
        <p:guide pos="6652"/>
        <p:guide orient="horz" pos="4201"/>
      </p:guideLst>
    </p:cSldViewPr>
  </p:slideViewPr>
  <p:notesTextViewPr>
    <p:cViewPr>
      <p:scale>
        <a:sx n="1" d="1"/>
        <a:sy n="1" d="1"/>
      </p:scale>
      <p:origin x="0" y="0"/>
    </p:cViewPr>
  </p:notesTextViewPr>
  <p:sorterViewPr>
    <p:cViewPr varScale="1">
      <p:scale>
        <a:sx n="1" d="1"/>
        <a:sy n="1" d="1"/>
      </p:scale>
      <p:origin x="0" y="-8344"/>
    </p:cViewPr>
  </p:sorterViewPr>
  <p:notesViewPr>
    <p:cSldViewPr snapToGrid="0" showGuides="1">
      <p:cViewPr varScale="1">
        <p:scale>
          <a:sx n="83" d="100"/>
          <a:sy n="83" d="100"/>
        </p:scale>
        <p:origin x="381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09657493016632"/>
          <c:y val="0.16802344135630354"/>
          <c:w val="0.74875028893742968"/>
          <c:h val="0.70055677086151513"/>
        </c:manualLayout>
      </c:layout>
      <c:barChart>
        <c:barDir val="col"/>
        <c:grouping val="clustered"/>
        <c:varyColors val="0"/>
        <c:ser>
          <c:idx val="0"/>
          <c:order val="0"/>
          <c:tx>
            <c:strRef>
              <c:f>Sheet1!$B$1</c:f>
              <c:strCache>
                <c:ptCount val="1"/>
                <c:pt idx="0">
                  <c:v>Overall</c:v>
                </c:pt>
              </c:strCache>
            </c:strRef>
          </c:tx>
          <c:spPr>
            <a:solidFill>
              <a:srgbClr val="A2BAC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OB baseline</c:v>
                </c:pt>
                <c:pt idx="1">
                  <c:v>Wk 10</c:v>
                </c:pt>
                <c:pt idx="2">
                  <c:v>Wk 20</c:v>
                </c:pt>
                <c:pt idx="3">
                  <c:v>Wk 30</c:v>
                </c:pt>
              </c:strCache>
            </c:strRef>
          </c:cat>
          <c:val>
            <c:numRef>
              <c:f>Sheet1!$B$2:$B$5</c:f>
              <c:numCache>
                <c:formatCode>General</c:formatCode>
                <c:ptCount val="4"/>
                <c:pt idx="0">
                  <c:v>100</c:v>
                </c:pt>
                <c:pt idx="1">
                  <c:v>98</c:v>
                </c:pt>
                <c:pt idx="2">
                  <c:v>97</c:v>
                </c:pt>
                <c:pt idx="3">
                  <c:v>100</c:v>
                </c:pt>
              </c:numCache>
            </c:numRef>
          </c:val>
          <c:extLst>
            <c:ext xmlns:c16="http://schemas.microsoft.com/office/drawing/2014/chart" uri="{C3380CC4-5D6E-409C-BE32-E72D297353CC}">
              <c16:uniqueId val="{00000000-B94B-4406-97EF-A1450AEAF0FC}"/>
            </c:ext>
          </c:extLst>
        </c:ser>
        <c:dLbls>
          <c:showLegendKey val="0"/>
          <c:showVal val="0"/>
          <c:showCatName val="0"/>
          <c:showSerName val="0"/>
          <c:showPercent val="0"/>
          <c:showBubbleSize val="0"/>
        </c:dLbls>
        <c:gapWidth val="113"/>
        <c:overlap val="-95"/>
        <c:axId val="50607632"/>
        <c:axId val="50609072"/>
      </c:barChart>
      <c:catAx>
        <c:axId val="506076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rebuchet MS" panose="020B0603020202020204" pitchFamily="34" charset="0"/>
                <a:ea typeface="+mn-ea"/>
                <a:cs typeface="+mn-cs"/>
              </a:defRPr>
            </a:pPr>
            <a:endParaRPr lang="en-US"/>
          </a:p>
        </c:txPr>
        <c:crossAx val="50609072"/>
        <c:crosses val="autoZero"/>
        <c:auto val="1"/>
        <c:lblAlgn val="ctr"/>
        <c:lblOffset val="100"/>
        <c:noMultiLvlLbl val="0"/>
      </c:catAx>
      <c:valAx>
        <c:axId val="50609072"/>
        <c:scaling>
          <c:orientation val="minMax"/>
          <c:max val="100"/>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Trebuchet MS" panose="020B0603020202020204" pitchFamily="34" charset="0"/>
                    <a:ea typeface="+mn-ea"/>
                    <a:cs typeface="+mn-cs"/>
                  </a:defRPr>
                </a:pPr>
                <a:r>
                  <a:rPr lang="en-US" b="1"/>
                  <a:t>Proportion of participants with HIV-1 RNA &lt;50 c/mL</a:t>
                </a:r>
                <a:endParaRPr lang="en-GB" b="1"/>
              </a:p>
            </c:rich>
          </c:tx>
          <c:layout>
            <c:manualLayout>
              <c:xMode val="edge"/>
              <c:yMode val="edge"/>
              <c:x val="5.1093190961392344E-2"/>
              <c:y val="0.1519853596428362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Trebuchet MS" panose="020B0603020202020204" pitchFamily="34" charset="0"/>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crossAx val="5060763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Trebuchet MS" panose="020B06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53136132403979E-2"/>
          <c:y val="0.17482768124149031"/>
          <c:w val="0.943693727735192"/>
          <c:h val="0.69462716486795184"/>
        </c:manualLayout>
      </c:layout>
      <c:barChart>
        <c:barDir val="col"/>
        <c:grouping val="clustered"/>
        <c:varyColors val="0"/>
        <c:ser>
          <c:idx val="0"/>
          <c:order val="0"/>
          <c:tx>
            <c:strRef>
              <c:f>Sheet1!$B$1</c:f>
              <c:strCache>
                <c:ptCount val="1"/>
                <c:pt idx="0">
                  <c:v>Group 1</c:v>
                </c:pt>
              </c:strCache>
            </c:strRef>
          </c:tx>
          <c:spPr>
            <a:solidFill>
              <a:srgbClr val="839FD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OB baseline</c:v>
                </c:pt>
                <c:pt idx="1">
                  <c:v>Wk 10</c:v>
                </c:pt>
                <c:pt idx="2">
                  <c:v>Wk 20</c:v>
                </c:pt>
              </c:strCache>
            </c:strRef>
          </c:cat>
          <c:val>
            <c:numRef>
              <c:f>Sheet1!$B$2:$B$4</c:f>
              <c:numCache>
                <c:formatCode>General</c:formatCode>
                <c:ptCount val="3"/>
                <c:pt idx="0">
                  <c:v>100</c:v>
                </c:pt>
                <c:pt idx="1">
                  <c:v>100</c:v>
                </c:pt>
                <c:pt idx="2">
                  <c:v>100</c:v>
                </c:pt>
              </c:numCache>
            </c:numRef>
          </c:val>
          <c:extLst>
            <c:ext xmlns:c16="http://schemas.microsoft.com/office/drawing/2014/chart" uri="{C3380CC4-5D6E-409C-BE32-E72D297353CC}">
              <c16:uniqueId val="{00000000-64AD-433E-AEA9-75928E87D139}"/>
            </c:ext>
          </c:extLst>
        </c:ser>
        <c:ser>
          <c:idx val="1"/>
          <c:order val="1"/>
          <c:tx>
            <c:strRef>
              <c:f>Sheet1!$C$1</c:f>
              <c:strCache>
                <c:ptCount val="1"/>
                <c:pt idx="0">
                  <c:v>Group 2</c:v>
                </c:pt>
              </c:strCache>
            </c:strRef>
          </c:tx>
          <c:spPr>
            <a:solidFill>
              <a:srgbClr val="537AC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OB baseline</c:v>
                </c:pt>
                <c:pt idx="1">
                  <c:v>Wk 10</c:v>
                </c:pt>
                <c:pt idx="2">
                  <c:v>Wk 20</c:v>
                </c:pt>
              </c:strCache>
            </c:strRef>
          </c:cat>
          <c:val>
            <c:numRef>
              <c:f>Sheet1!$C$2:$C$4</c:f>
              <c:numCache>
                <c:formatCode>General</c:formatCode>
                <c:ptCount val="3"/>
                <c:pt idx="0">
                  <c:v>100</c:v>
                </c:pt>
                <c:pt idx="1">
                  <c:v>100</c:v>
                </c:pt>
                <c:pt idx="2">
                  <c:v>100</c:v>
                </c:pt>
              </c:numCache>
            </c:numRef>
          </c:val>
          <c:extLst>
            <c:ext xmlns:c16="http://schemas.microsoft.com/office/drawing/2014/chart" uri="{C3380CC4-5D6E-409C-BE32-E72D297353CC}">
              <c16:uniqueId val="{00000001-64AD-433E-AEA9-75928E87D139}"/>
            </c:ext>
          </c:extLst>
        </c:ser>
        <c:dLbls>
          <c:showLegendKey val="0"/>
          <c:showVal val="0"/>
          <c:showCatName val="0"/>
          <c:showSerName val="0"/>
          <c:showPercent val="0"/>
          <c:showBubbleSize val="0"/>
        </c:dLbls>
        <c:gapWidth val="129"/>
        <c:overlap val="-53"/>
        <c:axId val="50607632"/>
        <c:axId val="50609072"/>
      </c:barChart>
      <c:catAx>
        <c:axId val="506076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rebuchet MS" panose="020B0603020202020204" pitchFamily="34" charset="0"/>
                <a:ea typeface="+mn-ea"/>
                <a:cs typeface="+mn-cs"/>
              </a:defRPr>
            </a:pPr>
            <a:endParaRPr lang="en-US"/>
          </a:p>
        </c:txPr>
        <c:crossAx val="50609072"/>
        <c:crosses val="autoZero"/>
        <c:auto val="1"/>
        <c:lblAlgn val="ctr"/>
        <c:lblOffset val="100"/>
        <c:noMultiLvlLbl val="0"/>
      </c:catAx>
      <c:valAx>
        <c:axId val="50609072"/>
        <c:scaling>
          <c:orientation val="minMax"/>
          <c:max val="100"/>
          <c:min val="0"/>
        </c:scaling>
        <c:delete val="1"/>
        <c:axPos val="l"/>
        <c:numFmt formatCode="General" sourceLinked="1"/>
        <c:majorTickMark val="out"/>
        <c:minorTickMark val="none"/>
        <c:tickLblPos val="nextTo"/>
        <c:crossAx val="50607632"/>
        <c:crosses val="autoZero"/>
        <c:crossBetween val="between"/>
        <c:majorUnit val="20"/>
      </c:valAx>
      <c:spPr>
        <a:noFill/>
        <a:ln>
          <a:noFill/>
        </a:ln>
        <a:effectLst/>
      </c:spPr>
    </c:plotArea>
    <c:legend>
      <c:legendPos val="t"/>
      <c:layout>
        <c:manualLayout>
          <c:xMode val="edge"/>
          <c:yMode val="edge"/>
          <c:x val="0.2988393589017822"/>
          <c:y val="2.0896263216132353E-2"/>
          <c:w val="0.41035874172245085"/>
          <c:h val="7.793722222222222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Trebuchet MS" panose="020B06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34325787401581E-2"/>
          <c:y val="3.1626247654404395E-2"/>
          <c:w val="0.88377817421259841"/>
          <c:h val="0.78407499086269961"/>
        </c:manualLayout>
      </c:layout>
      <c:lineChart>
        <c:grouping val="standard"/>
        <c:varyColors val="0"/>
        <c:ser>
          <c:idx val="0"/>
          <c:order val="0"/>
          <c:tx>
            <c:strRef>
              <c:f>Sheet1!$B$1</c:f>
              <c:strCache>
                <c:ptCount val="1"/>
                <c:pt idx="0">
                  <c:v>00698-20114</c:v>
                </c:pt>
              </c:strCache>
            </c:strRef>
          </c:tx>
          <c:spPr>
            <a:ln w="28575" cap="rnd">
              <a:solidFill>
                <a:schemeClr val="accent1"/>
              </a:solidFill>
              <a:round/>
            </a:ln>
            <a:effectLst/>
          </c:spPr>
          <c:marker>
            <c:symbol val="none"/>
          </c:marker>
          <c:cat>
            <c:strRef>
              <c:f>Sheet1!$A$2:$A$4</c:f>
              <c:strCache>
                <c:ptCount val="3"/>
                <c:pt idx="0">
                  <c:v>OB baseline</c:v>
                </c:pt>
                <c:pt idx="1">
                  <c:v>Week 10</c:v>
                </c:pt>
                <c:pt idx="2">
                  <c:v>Week 20</c:v>
                </c:pt>
              </c:strCache>
            </c:strRef>
          </c:cat>
          <c:val>
            <c:numRef>
              <c:f>Sheet1!$B$2:$B$4</c:f>
              <c:numCache>
                <c:formatCode>General</c:formatCode>
                <c:ptCount val="3"/>
                <c:pt idx="0">
                  <c:v>195</c:v>
                </c:pt>
                <c:pt idx="1">
                  <c:v>170</c:v>
                </c:pt>
              </c:numCache>
            </c:numRef>
          </c:val>
          <c:smooth val="0"/>
          <c:extLst>
            <c:ext xmlns:c16="http://schemas.microsoft.com/office/drawing/2014/chart" uri="{C3380CC4-5D6E-409C-BE32-E72D297353CC}">
              <c16:uniqueId val="{00000000-DDAB-46DE-A2F9-F6F0109AED00}"/>
            </c:ext>
          </c:extLst>
        </c:ser>
        <c:ser>
          <c:idx val="1"/>
          <c:order val="1"/>
          <c:tx>
            <c:strRef>
              <c:f>Sheet1!$C$1</c:f>
              <c:strCache>
                <c:ptCount val="1"/>
                <c:pt idx="0">
                  <c:v>00698-20121</c:v>
                </c:pt>
              </c:strCache>
            </c:strRef>
          </c:tx>
          <c:spPr>
            <a:ln w="28575" cap="rnd">
              <a:solidFill>
                <a:schemeClr val="accent2"/>
              </a:solidFill>
              <a:round/>
            </a:ln>
            <a:effectLst/>
          </c:spPr>
          <c:marker>
            <c:symbol val="none"/>
          </c:marker>
          <c:cat>
            <c:strRef>
              <c:f>Sheet1!$A$2:$A$4</c:f>
              <c:strCache>
                <c:ptCount val="3"/>
                <c:pt idx="0">
                  <c:v>OB baseline</c:v>
                </c:pt>
                <c:pt idx="1">
                  <c:v>Week 10</c:v>
                </c:pt>
                <c:pt idx="2">
                  <c:v>Week 20</c:v>
                </c:pt>
              </c:strCache>
            </c:strRef>
          </c:cat>
          <c:val>
            <c:numRef>
              <c:f>Sheet1!$C$2:$C$4</c:f>
              <c:numCache>
                <c:formatCode>General</c:formatCode>
                <c:ptCount val="3"/>
                <c:pt idx="0">
                  <c:v>406000</c:v>
                </c:pt>
                <c:pt idx="1">
                  <c:v>535</c:v>
                </c:pt>
                <c:pt idx="2">
                  <c:v>1650</c:v>
                </c:pt>
              </c:numCache>
            </c:numRef>
          </c:val>
          <c:smooth val="0"/>
          <c:extLst>
            <c:ext xmlns:c16="http://schemas.microsoft.com/office/drawing/2014/chart" uri="{C3380CC4-5D6E-409C-BE32-E72D297353CC}">
              <c16:uniqueId val="{00000001-DDAB-46DE-A2F9-F6F0109AED00}"/>
            </c:ext>
          </c:extLst>
        </c:ser>
        <c:ser>
          <c:idx val="2"/>
          <c:order val="2"/>
          <c:tx>
            <c:strRef>
              <c:f>Sheet1!$D$1</c:f>
              <c:strCache>
                <c:ptCount val="1"/>
                <c:pt idx="0">
                  <c:v>01202-20214</c:v>
                </c:pt>
              </c:strCache>
            </c:strRef>
          </c:tx>
          <c:spPr>
            <a:ln w="28575" cap="rnd">
              <a:solidFill>
                <a:schemeClr val="accent3"/>
              </a:solidFill>
              <a:round/>
            </a:ln>
            <a:effectLst/>
          </c:spPr>
          <c:marker>
            <c:symbol val="none"/>
          </c:marker>
          <c:cat>
            <c:strRef>
              <c:f>Sheet1!$A$2:$A$4</c:f>
              <c:strCache>
                <c:ptCount val="3"/>
                <c:pt idx="0">
                  <c:v>OB baseline</c:v>
                </c:pt>
                <c:pt idx="1">
                  <c:v>Week 10</c:v>
                </c:pt>
                <c:pt idx="2">
                  <c:v>Week 20</c:v>
                </c:pt>
              </c:strCache>
            </c:strRef>
          </c:cat>
          <c:val>
            <c:numRef>
              <c:f>Sheet1!$D$2:$D$4</c:f>
              <c:numCache>
                <c:formatCode>General</c:formatCode>
                <c:ptCount val="3"/>
                <c:pt idx="0">
                  <c:v>1790</c:v>
                </c:pt>
                <c:pt idx="1">
                  <c:v>14500</c:v>
                </c:pt>
              </c:numCache>
            </c:numRef>
          </c:val>
          <c:smooth val="0"/>
          <c:extLst>
            <c:ext xmlns:c16="http://schemas.microsoft.com/office/drawing/2014/chart" uri="{C3380CC4-5D6E-409C-BE32-E72D297353CC}">
              <c16:uniqueId val="{00000002-DDAB-46DE-A2F9-F6F0109AED00}"/>
            </c:ext>
          </c:extLst>
        </c:ser>
        <c:ser>
          <c:idx val="3"/>
          <c:order val="3"/>
          <c:tx>
            <c:strRef>
              <c:f>Sheet1!$E$1</c:f>
              <c:strCache>
                <c:ptCount val="1"/>
                <c:pt idx="0">
                  <c:v>02746-20128</c:v>
                </c:pt>
              </c:strCache>
            </c:strRef>
          </c:tx>
          <c:spPr>
            <a:ln w="28575" cap="rnd">
              <a:solidFill>
                <a:schemeClr val="accent4"/>
              </a:solidFill>
              <a:round/>
            </a:ln>
            <a:effectLst/>
          </c:spPr>
          <c:marker>
            <c:symbol val="none"/>
          </c:marker>
          <c:cat>
            <c:strRef>
              <c:f>Sheet1!$A$2:$A$4</c:f>
              <c:strCache>
                <c:ptCount val="3"/>
                <c:pt idx="0">
                  <c:v>OB baseline</c:v>
                </c:pt>
                <c:pt idx="1">
                  <c:v>Week 10</c:v>
                </c:pt>
                <c:pt idx="2">
                  <c:v>Week 20</c:v>
                </c:pt>
              </c:strCache>
            </c:strRef>
          </c:cat>
          <c:val>
            <c:numRef>
              <c:f>Sheet1!$E$2:$E$4</c:f>
              <c:numCache>
                <c:formatCode>General</c:formatCode>
                <c:ptCount val="3"/>
                <c:pt idx="0">
                  <c:v>58</c:v>
                </c:pt>
                <c:pt idx="1">
                  <c:v>49</c:v>
                </c:pt>
                <c:pt idx="2">
                  <c:v>49</c:v>
                </c:pt>
              </c:numCache>
            </c:numRef>
          </c:val>
          <c:smooth val="0"/>
          <c:extLst>
            <c:ext xmlns:c16="http://schemas.microsoft.com/office/drawing/2014/chart" uri="{C3380CC4-5D6E-409C-BE32-E72D297353CC}">
              <c16:uniqueId val="{00000003-DDAB-46DE-A2F9-F6F0109AED00}"/>
            </c:ext>
          </c:extLst>
        </c:ser>
        <c:ser>
          <c:idx val="4"/>
          <c:order val="4"/>
          <c:tx>
            <c:strRef>
              <c:f>Sheet1!$F$1</c:f>
              <c:strCache>
                <c:ptCount val="1"/>
                <c:pt idx="0">
                  <c:v>04838-20125</c:v>
                </c:pt>
              </c:strCache>
            </c:strRef>
          </c:tx>
          <c:spPr>
            <a:ln w="28575" cap="rnd">
              <a:solidFill>
                <a:schemeClr val="bg2">
                  <a:lumMod val="50000"/>
                </a:schemeClr>
              </a:solidFill>
              <a:round/>
            </a:ln>
            <a:effectLst/>
          </c:spPr>
          <c:marker>
            <c:symbol val="none"/>
          </c:marker>
          <c:cat>
            <c:strRef>
              <c:f>Sheet1!$A$2:$A$4</c:f>
              <c:strCache>
                <c:ptCount val="3"/>
                <c:pt idx="0">
                  <c:v>OB baseline</c:v>
                </c:pt>
                <c:pt idx="1">
                  <c:v>Week 10</c:v>
                </c:pt>
                <c:pt idx="2">
                  <c:v>Week 20</c:v>
                </c:pt>
              </c:strCache>
            </c:strRef>
          </c:cat>
          <c:val>
            <c:numRef>
              <c:f>Sheet1!$F$2:$F$4</c:f>
              <c:numCache>
                <c:formatCode>General</c:formatCode>
                <c:ptCount val="3"/>
                <c:pt idx="0">
                  <c:v>895</c:v>
                </c:pt>
                <c:pt idx="1">
                  <c:v>49</c:v>
                </c:pt>
                <c:pt idx="2">
                  <c:v>49</c:v>
                </c:pt>
              </c:numCache>
            </c:numRef>
          </c:val>
          <c:smooth val="0"/>
          <c:extLst>
            <c:ext xmlns:c16="http://schemas.microsoft.com/office/drawing/2014/chart" uri="{C3380CC4-5D6E-409C-BE32-E72D297353CC}">
              <c16:uniqueId val="{00000004-DDAB-46DE-A2F9-F6F0109AED00}"/>
            </c:ext>
          </c:extLst>
        </c:ser>
        <c:ser>
          <c:idx val="5"/>
          <c:order val="5"/>
          <c:tx>
            <c:strRef>
              <c:f>Sheet1!$G$1</c:f>
              <c:strCache>
                <c:ptCount val="1"/>
                <c:pt idx="0">
                  <c:v>05120-20117</c:v>
                </c:pt>
              </c:strCache>
            </c:strRef>
          </c:tx>
          <c:spPr>
            <a:ln w="28575" cap="rnd">
              <a:solidFill>
                <a:schemeClr val="accent6"/>
              </a:solidFill>
              <a:round/>
            </a:ln>
            <a:effectLst/>
          </c:spPr>
          <c:marker>
            <c:symbol val="none"/>
          </c:marker>
          <c:cat>
            <c:strRef>
              <c:f>Sheet1!$A$2:$A$4</c:f>
              <c:strCache>
                <c:ptCount val="3"/>
                <c:pt idx="0">
                  <c:v>OB baseline</c:v>
                </c:pt>
                <c:pt idx="1">
                  <c:v>Week 10</c:v>
                </c:pt>
                <c:pt idx="2">
                  <c:v>Week 20</c:v>
                </c:pt>
              </c:strCache>
            </c:strRef>
          </c:cat>
          <c:val>
            <c:numRef>
              <c:f>Sheet1!$G$2:$G$4</c:f>
              <c:numCache>
                <c:formatCode>General</c:formatCode>
                <c:ptCount val="3"/>
                <c:pt idx="0">
                  <c:v>2640</c:v>
                </c:pt>
                <c:pt idx="1">
                  <c:v>1140</c:v>
                </c:pt>
              </c:numCache>
            </c:numRef>
          </c:val>
          <c:smooth val="0"/>
          <c:extLst>
            <c:ext xmlns:c16="http://schemas.microsoft.com/office/drawing/2014/chart" uri="{C3380CC4-5D6E-409C-BE32-E72D297353CC}">
              <c16:uniqueId val="{00000005-DDAB-46DE-A2F9-F6F0109AED00}"/>
            </c:ext>
          </c:extLst>
        </c:ser>
        <c:ser>
          <c:idx val="6"/>
          <c:order val="6"/>
          <c:tx>
            <c:strRef>
              <c:f>Sheet1!$H$1</c:f>
              <c:strCache>
                <c:ptCount val="1"/>
                <c:pt idx="0">
                  <c:v>05171-20230</c:v>
                </c:pt>
              </c:strCache>
            </c:strRef>
          </c:tx>
          <c:spPr>
            <a:ln w="28575" cap="rnd">
              <a:solidFill>
                <a:schemeClr val="accent5"/>
              </a:solidFill>
              <a:round/>
            </a:ln>
            <a:effectLst/>
          </c:spPr>
          <c:marker>
            <c:symbol val="none"/>
          </c:marker>
          <c:cat>
            <c:strRef>
              <c:f>Sheet1!$A$2:$A$4</c:f>
              <c:strCache>
                <c:ptCount val="3"/>
                <c:pt idx="0">
                  <c:v>OB baseline</c:v>
                </c:pt>
                <c:pt idx="1">
                  <c:v>Week 10</c:v>
                </c:pt>
                <c:pt idx="2">
                  <c:v>Week 20</c:v>
                </c:pt>
              </c:strCache>
            </c:strRef>
          </c:cat>
          <c:val>
            <c:numRef>
              <c:f>Sheet1!$H$2:$H$4</c:f>
              <c:numCache>
                <c:formatCode>General</c:formatCode>
                <c:ptCount val="3"/>
                <c:pt idx="0">
                  <c:v>4050</c:v>
                </c:pt>
                <c:pt idx="1">
                  <c:v>49</c:v>
                </c:pt>
                <c:pt idx="2">
                  <c:v>49</c:v>
                </c:pt>
              </c:numCache>
            </c:numRef>
          </c:val>
          <c:smooth val="0"/>
          <c:extLst>
            <c:ext xmlns:c16="http://schemas.microsoft.com/office/drawing/2014/chart" uri="{C3380CC4-5D6E-409C-BE32-E72D297353CC}">
              <c16:uniqueId val="{00000006-DDAB-46DE-A2F9-F6F0109AED00}"/>
            </c:ext>
          </c:extLst>
        </c:ser>
        <c:ser>
          <c:idx val="7"/>
          <c:order val="7"/>
          <c:tx>
            <c:strRef>
              <c:f>Sheet1!$I$1</c:f>
              <c:strCache>
                <c:ptCount val="1"/>
                <c:pt idx="0">
                  <c:v>11678-20107</c:v>
                </c:pt>
              </c:strCache>
            </c:strRef>
          </c:tx>
          <c:spPr>
            <a:ln w="28575" cap="rnd">
              <a:solidFill>
                <a:schemeClr val="accent2">
                  <a:lumMod val="60000"/>
                </a:schemeClr>
              </a:solidFill>
              <a:round/>
            </a:ln>
            <a:effectLst/>
          </c:spPr>
          <c:marker>
            <c:symbol val="none"/>
          </c:marker>
          <c:cat>
            <c:strRef>
              <c:f>Sheet1!$A$2:$A$4</c:f>
              <c:strCache>
                <c:ptCount val="3"/>
                <c:pt idx="0">
                  <c:v>OB baseline</c:v>
                </c:pt>
                <c:pt idx="1">
                  <c:v>Week 10</c:v>
                </c:pt>
                <c:pt idx="2">
                  <c:v>Week 20</c:v>
                </c:pt>
              </c:strCache>
            </c:strRef>
          </c:cat>
          <c:val>
            <c:numRef>
              <c:f>Sheet1!$I$2:$I$4</c:f>
              <c:numCache>
                <c:formatCode>General</c:formatCode>
                <c:ptCount val="3"/>
                <c:pt idx="0">
                  <c:v>2060</c:v>
                </c:pt>
                <c:pt idx="1">
                  <c:v>12600</c:v>
                </c:pt>
              </c:numCache>
            </c:numRef>
          </c:val>
          <c:smooth val="0"/>
          <c:extLst>
            <c:ext xmlns:c16="http://schemas.microsoft.com/office/drawing/2014/chart" uri="{C3380CC4-5D6E-409C-BE32-E72D297353CC}">
              <c16:uniqueId val="{00000007-DDAB-46DE-A2F9-F6F0109AED00}"/>
            </c:ext>
          </c:extLst>
        </c:ser>
        <c:ser>
          <c:idx val="8"/>
          <c:order val="8"/>
          <c:tx>
            <c:strRef>
              <c:f>Sheet1!$J$1</c:f>
              <c:strCache>
                <c:ptCount val="1"/>
                <c:pt idx="0">
                  <c:v>11678-20126</c:v>
                </c:pt>
              </c:strCache>
            </c:strRef>
          </c:tx>
          <c:spPr>
            <a:ln w="28575" cap="rnd">
              <a:solidFill>
                <a:schemeClr val="accent3">
                  <a:lumMod val="60000"/>
                </a:schemeClr>
              </a:solidFill>
              <a:round/>
            </a:ln>
            <a:effectLst/>
          </c:spPr>
          <c:marker>
            <c:symbol val="none"/>
          </c:marker>
          <c:cat>
            <c:strRef>
              <c:f>Sheet1!$A$2:$A$4</c:f>
              <c:strCache>
                <c:ptCount val="3"/>
                <c:pt idx="0">
                  <c:v>OB baseline</c:v>
                </c:pt>
                <c:pt idx="1">
                  <c:v>Week 10</c:v>
                </c:pt>
                <c:pt idx="2">
                  <c:v>Week 20</c:v>
                </c:pt>
              </c:strCache>
            </c:strRef>
          </c:cat>
          <c:val>
            <c:numRef>
              <c:f>Sheet1!$J$2:$J$4</c:f>
              <c:numCache>
                <c:formatCode>General</c:formatCode>
                <c:ptCount val="3"/>
                <c:pt idx="0">
                  <c:v>5450</c:v>
                </c:pt>
                <c:pt idx="1">
                  <c:v>6450</c:v>
                </c:pt>
                <c:pt idx="2">
                  <c:v>735</c:v>
                </c:pt>
              </c:numCache>
            </c:numRef>
          </c:val>
          <c:smooth val="0"/>
          <c:extLst>
            <c:ext xmlns:c16="http://schemas.microsoft.com/office/drawing/2014/chart" uri="{C3380CC4-5D6E-409C-BE32-E72D297353CC}">
              <c16:uniqueId val="{00000008-DDAB-46DE-A2F9-F6F0109AED00}"/>
            </c:ext>
          </c:extLst>
        </c:ser>
        <c:ser>
          <c:idx val="9"/>
          <c:order val="9"/>
          <c:tx>
            <c:strRef>
              <c:f>Sheet1!$K$1</c:f>
              <c:strCache>
                <c:ptCount val="1"/>
                <c:pt idx="0">
                  <c:v>16753-20221</c:v>
                </c:pt>
              </c:strCache>
            </c:strRef>
          </c:tx>
          <c:spPr>
            <a:ln w="28575" cap="rnd">
              <a:solidFill>
                <a:schemeClr val="accent4">
                  <a:lumMod val="60000"/>
                </a:schemeClr>
              </a:solidFill>
              <a:round/>
            </a:ln>
            <a:effectLst/>
          </c:spPr>
          <c:marker>
            <c:symbol val="none"/>
          </c:marker>
          <c:cat>
            <c:strRef>
              <c:f>Sheet1!$A$2:$A$4</c:f>
              <c:strCache>
                <c:ptCount val="3"/>
                <c:pt idx="0">
                  <c:v>OB baseline</c:v>
                </c:pt>
                <c:pt idx="1">
                  <c:v>Week 10</c:v>
                </c:pt>
                <c:pt idx="2">
                  <c:v>Week 20</c:v>
                </c:pt>
              </c:strCache>
            </c:strRef>
          </c:cat>
          <c:val>
            <c:numRef>
              <c:f>Sheet1!$K$2:$K$4</c:f>
              <c:numCache>
                <c:formatCode>General</c:formatCode>
                <c:ptCount val="3"/>
                <c:pt idx="0">
                  <c:v>41300</c:v>
                </c:pt>
                <c:pt idx="1">
                  <c:v>12300</c:v>
                </c:pt>
              </c:numCache>
            </c:numRef>
          </c:val>
          <c:smooth val="0"/>
          <c:extLst>
            <c:ext xmlns:c16="http://schemas.microsoft.com/office/drawing/2014/chart" uri="{C3380CC4-5D6E-409C-BE32-E72D297353CC}">
              <c16:uniqueId val="{00000009-DDAB-46DE-A2F9-F6F0109AED00}"/>
            </c:ext>
          </c:extLst>
        </c:ser>
        <c:ser>
          <c:idx val="10"/>
          <c:order val="10"/>
          <c:tx>
            <c:strRef>
              <c:f>Sheet1!$L$1</c:f>
              <c:strCache>
                <c:ptCount val="1"/>
                <c:pt idx="0">
                  <c:v>16753-20222</c:v>
                </c:pt>
              </c:strCache>
            </c:strRef>
          </c:tx>
          <c:spPr>
            <a:ln w="28575" cap="rnd">
              <a:solidFill>
                <a:schemeClr val="accent5">
                  <a:lumMod val="60000"/>
                </a:schemeClr>
              </a:solidFill>
              <a:round/>
            </a:ln>
            <a:effectLst/>
          </c:spPr>
          <c:marker>
            <c:symbol val="none"/>
          </c:marker>
          <c:cat>
            <c:strRef>
              <c:f>Sheet1!$A$2:$A$4</c:f>
              <c:strCache>
                <c:ptCount val="3"/>
                <c:pt idx="0">
                  <c:v>OB baseline</c:v>
                </c:pt>
                <c:pt idx="1">
                  <c:v>Week 10</c:v>
                </c:pt>
                <c:pt idx="2">
                  <c:v>Week 20</c:v>
                </c:pt>
              </c:strCache>
            </c:strRef>
          </c:cat>
          <c:val>
            <c:numRef>
              <c:f>Sheet1!$L$2:$L$4</c:f>
              <c:numCache>
                <c:formatCode>General</c:formatCode>
                <c:ptCount val="3"/>
                <c:pt idx="0">
                  <c:v>1350</c:v>
                </c:pt>
                <c:pt idx="1">
                  <c:v>1050</c:v>
                </c:pt>
              </c:numCache>
            </c:numRef>
          </c:val>
          <c:smooth val="0"/>
          <c:extLst>
            <c:ext xmlns:c16="http://schemas.microsoft.com/office/drawing/2014/chart" uri="{C3380CC4-5D6E-409C-BE32-E72D297353CC}">
              <c16:uniqueId val="{0000000A-DDAB-46DE-A2F9-F6F0109AED00}"/>
            </c:ext>
          </c:extLst>
        </c:ser>
        <c:dLbls>
          <c:showLegendKey val="0"/>
          <c:showVal val="0"/>
          <c:showCatName val="0"/>
          <c:showSerName val="0"/>
          <c:showPercent val="0"/>
          <c:showBubbleSize val="0"/>
        </c:dLbls>
        <c:smooth val="0"/>
        <c:axId val="250318688"/>
        <c:axId val="250315808"/>
        <c:extLst>
          <c:ext xmlns:c15="http://schemas.microsoft.com/office/drawing/2012/chart" uri="{02D57815-91ED-43cb-92C2-25804820EDAC}">
            <c15:filteredLineSeries>
              <c15:ser>
                <c:idx val="11"/>
                <c:order val="11"/>
                <c:tx>
                  <c:strRef>
                    <c:extLst>
                      <c:ext uri="{02D57815-91ED-43cb-92C2-25804820EDAC}">
                        <c15:formulaRef>
                          <c15:sqref>Sheet1!$M$1</c15:sqref>
                        </c15:formulaRef>
                      </c:ext>
                    </c:extLst>
                    <c:strCache>
                      <c:ptCount val="1"/>
                      <c:pt idx="0">
                        <c:v>cut off</c:v>
                      </c:pt>
                    </c:strCache>
                  </c:strRef>
                </c:tx>
                <c:spPr>
                  <a:ln w="3175" cap="rnd">
                    <a:solidFill>
                      <a:schemeClr val="bg1"/>
                    </a:solidFill>
                    <a:prstDash val="solid"/>
                    <a:round/>
                  </a:ln>
                  <a:effectLst/>
                </c:spPr>
                <c:marker>
                  <c:symbol val="none"/>
                </c:marker>
                <c:cat>
                  <c:strRef>
                    <c:extLst>
                      <c:ext uri="{02D57815-91ED-43cb-92C2-25804820EDAC}">
                        <c15:formulaRef>
                          <c15:sqref>Sheet1!$A$2:$A$4</c15:sqref>
                        </c15:formulaRef>
                      </c:ext>
                    </c:extLst>
                    <c:strCache>
                      <c:ptCount val="3"/>
                      <c:pt idx="0">
                        <c:v>OB baseline</c:v>
                      </c:pt>
                      <c:pt idx="1">
                        <c:v>Week 10</c:v>
                      </c:pt>
                      <c:pt idx="2">
                        <c:v>Week 20</c:v>
                      </c:pt>
                    </c:strCache>
                  </c:strRef>
                </c:cat>
                <c:val>
                  <c:numRef>
                    <c:extLst>
                      <c:ext uri="{02D57815-91ED-43cb-92C2-25804820EDAC}">
                        <c15:formulaRef>
                          <c15:sqref>Sheet1!$M$2:$M$4</c15:sqref>
                        </c15:formulaRef>
                      </c:ext>
                    </c:extLst>
                    <c:numCache>
                      <c:formatCode>General</c:formatCode>
                      <c:ptCount val="3"/>
                      <c:pt idx="0">
                        <c:v>50</c:v>
                      </c:pt>
                      <c:pt idx="1">
                        <c:v>50</c:v>
                      </c:pt>
                      <c:pt idx="2">
                        <c:v>50</c:v>
                      </c:pt>
                    </c:numCache>
                  </c:numRef>
                </c:val>
                <c:smooth val="0"/>
                <c:extLst>
                  <c:ext xmlns:c16="http://schemas.microsoft.com/office/drawing/2014/chart" uri="{C3380CC4-5D6E-409C-BE32-E72D297353CC}">
                    <c16:uniqueId val="{0000000B-DDAB-46DE-A2F9-F6F0109AED00}"/>
                  </c:ext>
                </c:extLst>
              </c15:ser>
            </c15:filteredLineSeries>
          </c:ext>
        </c:extLst>
      </c:lineChart>
      <c:catAx>
        <c:axId val="25031868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Trebuchet MS" panose="020B0603020202020204" pitchFamily="34" charset="0"/>
                <a:ea typeface="+mn-ea"/>
                <a:cs typeface="+mn-cs"/>
              </a:defRPr>
            </a:pPr>
            <a:endParaRPr lang="en-US"/>
          </a:p>
        </c:txPr>
        <c:crossAx val="250315808"/>
        <c:crosses val="autoZero"/>
        <c:auto val="1"/>
        <c:lblAlgn val="ctr"/>
        <c:lblOffset val="100"/>
        <c:noMultiLvlLbl val="0"/>
      </c:catAx>
      <c:valAx>
        <c:axId val="250315808"/>
        <c:scaling>
          <c:logBase val="10"/>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5875">
            <a:solidFill>
              <a:schemeClr val="tx1">
                <a:alpha val="96000"/>
              </a:schemeClr>
            </a:solidFill>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Trebuchet MS" panose="020B0603020202020204" pitchFamily="34" charset="0"/>
                <a:ea typeface="+mn-ea"/>
                <a:cs typeface="+mn-cs"/>
              </a:defRPr>
            </a:pPr>
            <a:endParaRPr lang="en-US"/>
          </a:p>
        </c:txPr>
        <c:crossAx val="250318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15389475088212"/>
          <c:y val="3.7357302009718492E-2"/>
          <c:w val="0.69009625105112526"/>
          <c:h val="0.6265492703481461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537AC6"/>
              </a:solidFill>
              <a:ln>
                <a:noFill/>
              </a:ln>
              <a:effectLst/>
            </c:spPr>
            <c:extLst>
              <c:ext xmlns:c16="http://schemas.microsoft.com/office/drawing/2014/chart" uri="{C3380CC4-5D6E-409C-BE32-E72D297353CC}">
                <c16:uniqueId val="{00000001-2431-4869-9C70-92EAF9E1D2A9}"/>
              </c:ext>
            </c:extLst>
          </c:dPt>
          <c:dPt>
            <c:idx val="1"/>
            <c:invertIfNegative val="0"/>
            <c:bubble3D val="0"/>
            <c:spPr>
              <a:solidFill>
                <a:srgbClr val="839FD6"/>
              </a:solidFill>
              <a:ln>
                <a:noFill/>
              </a:ln>
              <a:effectLst/>
            </c:spPr>
            <c:extLst>
              <c:ext xmlns:c16="http://schemas.microsoft.com/office/drawing/2014/chart" uri="{C3380CC4-5D6E-409C-BE32-E72D297353CC}">
                <c16:uniqueId val="{00000003-2431-4869-9C70-92EAF9E1D2A9}"/>
              </c:ext>
            </c:extLst>
          </c:dPt>
          <c:dPt>
            <c:idx val="3"/>
            <c:invertIfNegative val="0"/>
            <c:bubble3D val="0"/>
            <c:spPr>
              <a:solidFill>
                <a:srgbClr val="A2BAC6"/>
              </a:solidFill>
              <a:ln>
                <a:noFill/>
              </a:ln>
              <a:effectLst/>
            </c:spPr>
            <c:extLst>
              <c:ext xmlns:c16="http://schemas.microsoft.com/office/drawing/2014/chart" uri="{C3380CC4-5D6E-409C-BE32-E72D297353CC}">
                <c16:uniqueId val="{00000005-2431-4869-9C70-92EAF9E1D2A9}"/>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Trebuchet MS" panose="020B06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Sheet1!$C$2:$C$5</c:f>
                <c:numCache>
                  <c:formatCode>General</c:formatCode>
                  <c:ptCount val="4"/>
                  <c:pt idx="0">
                    <c:v>3.57</c:v>
                  </c:pt>
                  <c:pt idx="1">
                    <c:v>9.02</c:v>
                  </c:pt>
                  <c:pt idx="3">
                    <c:v>4.88</c:v>
                  </c:pt>
                </c:numCache>
              </c:numRef>
            </c:plus>
            <c:minus>
              <c:numRef>
                <c:f>Sheet1!$C$2:$C$5</c:f>
                <c:numCache>
                  <c:formatCode>General</c:formatCode>
                  <c:ptCount val="4"/>
                  <c:pt idx="0">
                    <c:v>3.57</c:v>
                  </c:pt>
                  <c:pt idx="1">
                    <c:v>9.02</c:v>
                  </c:pt>
                  <c:pt idx="3">
                    <c:v>4.88</c:v>
                  </c:pt>
                </c:numCache>
              </c:numRef>
            </c:minus>
            <c:spPr>
              <a:noFill/>
              <a:ln w="12700" cap="flat" cmpd="sng" algn="ctr">
                <a:solidFill>
                  <a:schemeClr val="tx1"/>
                </a:solidFill>
                <a:round/>
              </a:ln>
              <a:effectLst/>
            </c:spPr>
          </c:errBars>
          <c:cat>
            <c:strRef>
              <c:f>Sheet1!$A$2:$A$5</c:f>
              <c:strCache>
                <c:ptCount val="4"/>
                <c:pt idx="0">
                  <c:v>Group 2 N=38</c:v>
                </c:pt>
                <c:pt idx="1">
                  <c:v>Group 1 N=43</c:v>
                </c:pt>
                <c:pt idx="3">
                  <c:v>N=50</c:v>
                </c:pt>
              </c:strCache>
            </c:strRef>
          </c:cat>
          <c:val>
            <c:numRef>
              <c:f>Sheet1!$B$2:$B$5</c:f>
              <c:numCache>
                <c:formatCode>General</c:formatCode>
                <c:ptCount val="4"/>
                <c:pt idx="0">
                  <c:v>96.7</c:v>
                </c:pt>
                <c:pt idx="1">
                  <c:v>94.8</c:v>
                </c:pt>
                <c:pt idx="3">
                  <c:v>96.9</c:v>
                </c:pt>
              </c:numCache>
            </c:numRef>
          </c:val>
          <c:extLst>
            <c:ext xmlns:c16="http://schemas.microsoft.com/office/drawing/2014/chart" uri="{C3380CC4-5D6E-409C-BE32-E72D297353CC}">
              <c16:uniqueId val="{00000006-2431-4869-9C70-92EAF9E1D2A9}"/>
            </c:ext>
          </c:extLst>
        </c:ser>
        <c:dLbls>
          <c:showLegendKey val="0"/>
          <c:showVal val="0"/>
          <c:showCatName val="0"/>
          <c:showSerName val="0"/>
          <c:showPercent val="0"/>
          <c:showBubbleSize val="0"/>
        </c:dLbls>
        <c:gapWidth val="40"/>
        <c:axId val="1106371727"/>
        <c:axId val="1106362607"/>
      </c:barChart>
      <c:catAx>
        <c:axId val="1106371727"/>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rebuchet MS" panose="020B0603020202020204" pitchFamily="34" charset="0"/>
                <a:ea typeface="+mn-ea"/>
                <a:cs typeface="+mn-cs"/>
              </a:defRPr>
            </a:pPr>
            <a:endParaRPr lang="en-US"/>
          </a:p>
        </c:txPr>
        <c:crossAx val="1106362607"/>
        <c:crosses val="autoZero"/>
        <c:auto val="0"/>
        <c:lblAlgn val="ctr"/>
        <c:lblOffset val="100"/>
        <c:noMultiLvlLbl val="0"/>
      </c:catAx>
      <c:valAx>
        <c:axId val="1106362607"/>
        <c:scaling>
          <c:orientation val="minMax"/>
          <c:max val="105"/>
          <c:min val="0"/>
        </c:scaling>
        <c:delete val="0"/>
        <c:axPos val="b"/>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rebuchet MS" panose="020B0603020202020204" pitchFamily="34" charset="0"/>
                <a:ea typeface="+mn-ea"/>
                <a:cs typeface="+mn-cs"/>
              </a:defRPr>
            </a:pPr>
            <a:endParaRPr lang="en-US"/>
          </a:p>
        </c:txPr>
        <c:crossAx val="1106371727"/>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solidFill>
            <a:schemeClr val="tx1"/>
          </a:solidFill>
          <a:latin typeface="Trebuchet MS" panose="020B06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8910333070405"/>
          <c:y val="2.8130188274050973E-2"/>
          <c:w val="0.89763857460868557"/>
          <c:h val="0.66622925746995432"/>
        </c:manualLayout>
      </c:layout>
      <c:lineChart>
        <c:grouping val="standard"/>
        <c:varyColors val="0"/>
        <c:ser>
          <c:idx val="0"/>
          <c:order val="0"/>
          <c:tx>
            <c:strRef>
              <c:f>Sheet1!$A$2</c:f>
              <c:strCache>
                <c:ptCount val="1"/>
                <c:pt idx="0">
                  <c:v>CAPELLA</c:v>
                </c:pt>
              </c:strCache>
            </c:strRef>
          </c:tx>
          <c:spPr>
            <a:ln w="34925" cap="rnd">
              <a:solidFill>
                <a:srgbClr val="A2BAC6"/>
              </a:solidFill>
              <a:round/>
            </a:ln>
            <a:effectLst/>
          </c:spPr>
          <c:marker>
            <c:symbol val="circle"/>
            <c:size val="7"/>
            <c:spPr>
              <a:solidFill>
                <a:srgbClr val="A2BAC6"/>
              </a:solidFill>
              <a:ln w="9525">
                <a:solidFill>
                  <a:srgbClr val="A2BAC6"/>
                </a:solidFill>
              </a:ln>
              <a:effectLst/>
            </c:spPr>
          </c:marker>
          <c:dPt>
            <c:idx val="0"/>
            <c:marker>
              <c:symbol val="circle"/>
              <c:size val="7"/>
              <c:spPr>
                <a:solidFill>
                  <a:srgbClr val="A2BAC6"/>
                </a:solidFill>
                <a:ln w="31750">
                  <a:solidFill>
                    <a:srgbClr val="A2BAC6"/>
                  </a:solidFill>
                </a:ln>
                <a:effectLst/>
              </c:spPr>
            </c:marker>
            <c:bubble3D val="0"/>
            <c:extLst>
              <c:ext xmlns:c16="http://schemas.microsoft.com/office/drawing/2014/chart" uri="{C3380CC4-5D6E-409C-BE32-E72D297353CC}">
                <c16:uniqueId val="{00000006-32E5-4991-AEE7-9CBCC5AFBFA8}"/>
              </c:ext>
            </c:extLst>
          </c:dPt>
          <c:dPt>
            <c:idx val="2"/>
            <c:marker>
              <c:symbol val="circle"/>
              <c:size val="7"/>
              <c:spPr>
                <a:solidFill>
                  <a:srgbClr val="A2BAC6"/>
                </a:solidFill>
                <a:ln w="9525">
                  <a:solidFill>
                    <a:srgbClr val="A2BAC6"/>
                  </a:solidFill>
                </a:ln>
                <a:effectLst/>
              </c:spPr>
            </c:marker>
            <c:bubble3D val="0"/>
            <c:spPr>
              <a:ln w="34925" cap="rnd">
                <a:solidFill>
                  <a:srgbClr val="A2BAC6"/>
                </a:solidFill>
                <a:round/>
              </a:ln>
              <a:effectLst/>
            </c:spPr>
            <c:extLst>
              <c:ext xmlns:c16="http://schemas.microsoft.com/office/drawing/2014/chart" uri="{C3380CC4-5D6E-409C-BE32-E72D297353CC}">
                <c16:uniqueId val="{00000001-32E5-4991-AEE7-9CBCC5AFBFA8}"/>
              </c:ext>
            </c:extLst>
          </c:dPt>
          <c:dPt>
            <c:idx val="3"/>
            <c:marker>
              <c:symbol val="circle"/>
              <c:size val="7"/>
              <c:spPr>
                <a:solidFill>
                  <a:srgbClr val="A2BAC6"/>
                </a:solidFill>
                <a:ln w="9525">
                  <a:solidFill>
                    <a:srgbClr val="A2BAC6"/>
                  </a:solidFill>
                </a:ln>
                <a:effectLst/>
              </c:spPr>
            </c:marker>
            <c:bubble3D val="0"/>
            <c:spPr>
              <a:ln w="34925" cap="rnd">
                <a:solidFill>
                  <a:srgbClr val="A2BAC6"/>
                </a:solidFill>
                <a:round/>
              </a:ln>
              <a:effectLst/>
            </c:spPr>
            <c:extLst>
              <c:ext xmlns:c16="http://schemas.microsoft.com/office/drawing/2014/chart" uri="{C3380CC4-5D6E-409C-BE32-E72D297353CC}">
                <c16:uniqueId val="{00000003-32E5-4991-AEE7-9CBCC5AFBFA8}"/>
              </c:ext>
            </c:extLst>
          </c:dPt>
          <c:dPt>
            <c:idx val="4"/>
            <c:marker>
              <c:symbol val="circle"/>
              <c:size val="7"/>
              <c:spPr>
                <a:solidFill>
                  <a:srgbClr val="A2BAC6"/>
                </a:solidFill>
                <a:ln w="9525">
                  <a:solidFill>
                    <a:srgbClr val="A2BAC6"/>
                  </a:solidFill>
                </a:ln>
                <a:effectLst/>
              </c:spPr>
            </c:marker>
            <c:bubble3D val="0"/>
            <c:spPr>
              <a:ln w="34925" cap="rnd">
                <a:solidFill>
                  <a:srgbClr val="A2BAC6"/>
                </a:solidFill>
                <a:round/>
              </a:ln>
              <a:effectLst/>
            </c:spPr>
            <c:extLst>
              <c:ext xmlns:c16="http://schemas.microsoft.com/office/drawing/2014/chart" uri="{C3380CC4-5D6E-409C-BE32-E72D297353CC}">
                <c16:uniqueId val="{00000005-32E5-4991-AEE7-9CBCC5AFBFA8}"/>
              </c:ext>
            </c:extLst>
          </c:dPt>
          <c:dLbls>
            <c:dLbl>
              <c:idx val="0"/>
              <c:layout>
                <c:manualLayout>
                  <c:x val="-5.283236363879526E-2"/>
                  <c:y val="4.97491252809569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E5-4991-AEE7-9CBCC5AFBFA8}"/>
                </c:ext>
              </c:extLst>
            </c:dLbl>
            <c:dLbl>
              <c:idx val="1"/>
              <c:layout>
                <c:manualLayout>
                  <c:x val="-7.8253474774482426E-2"/>
                  <c:y val="4.4755469674304327E-2"/>
                </c:manualLayout>
              </c:layout>
              <c:showLegendKey val="0"/>
              <c:showVal val="1"/>
              <c:showCatName val="0"/>
              <c:showSerName val="0"/>
              <c:showPercent val="0"/>
              <c:showBubbleSize val="0"/>
              <c:extLst>
                <c:ext xmlns:c15="http://schemas.microsoft.com/office/drawing/2012/chart" uri="{CE6537A1-D6FC-4f65-9D91-7224C49458BB}">
                  <c15:layout>
                    <c:manualLayout>
                      <c:w val="0.10440809368735798"/>
                      <c:h val="5.0490776034085659E-2"/>
                    </c:manualLayout>
                  </c15:layout>
                </c:ext>
                <c:ext xmlns:c16="http://schemas.microsoft.com/office/drawing/2014/chart" uri="{C3380CC4-5D6E-409C-BE32-E72D297353CC}">
                  <c16:uniqueId val="{00000007-32E5-4991-AEE7-9CBCC5AFBFA8}"/>
                </c:ext>
              </c:extLst>
            </c:dLbl>
            <c:dLbl>
              <c:idx val="2"/>
              <c:layout>
                <c:manualLayout>
                  <c:x val="-6.2657047049945916E-2"/>
                  <c:y val="5.1096457482473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E5-4991-AEE7-9CBCC5AFBFA8}"/>
                </c:ext>
              </c:extLst>
            </c:dLbl>
            <c:dLbl>
              <c:idx val="3"/>
              <c:layout>
                <c:manualLayout>
                  <c:x val="-6.6157154812834754E-2"/>
                  <c:y val="4.5245993446229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E5-4991-AEE7-9CBCC5AFBFA8}"/>
                </c:ext>
              </c:extLst>
            </c:dLbl>
            <c:dLbl>
              <c:idx val="4"/>
              <c:layout>
                <c:manualLayout>
                  <c:x val="-1.7698885656876723E-3"/>
                  <c:y val="7.1592324277785137E-3"/>
                </c:manualLayout>
              </c:layout>
              <c:showLegendKey val="0"/>
              <c:showVal val="1"/>
              <c:showCatName val="0"/>
              <c:showSerName val="0"/>
              <c:showPercent val="0"/>
              <c:showBubbleSize val="0"/>
              <c:extLst>
                <c:ext xmlns:c15="http://schemas.microsoft.com/office/drawing/2012/chart" uri="{CE6537A1-D6FC-4f65-9D91-7224C49458BB}">
                  <c15:layout>
                    <c:manualLayout>
                      <c:w val="3.8621511142290392E-2"/>
                      <c:h val="5.1712359052651112E-2"/>
                    </c:manualLayout>
                  </c15:layout>
                </c:ext>
                <c:ext xmlns:c16="http://schemas.microsoft.com/office/drawing/2014/chart" uri="{C3380CC4-5D6E-409C-BE32-E72D297353CC}">
                  <c16:uniqueId val="{00000005-32E5-4991-AEE7-9CBCC5AFBFA8}"/>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Baseline*</c:v>
                </c:pt>
                <c:pt idx="1">
                  <c:v>Week 10</c:v>
                </c:pt>
                <c:pt idx="2">
                  <c:v>Week 20</c:v>
                </c:pt>
                <c:pt idx="3">
                  <c:v>Week 30</c:v>
                </c:pt>
              </c:strCache>
            </c:strRef>
          </c:cat>
          <c:val>
            <c:numRef>
              <c:f>Sheet1!$B$2:$E$2</c:f>
              <c:numCache>
                <c:formatCode>General</c:formatCode>
                <c:ptCount val="4"/>
                <c:pt idx="0">
                  <c:v>356</c:v>
                </c:pt>
                <c:pt idx="1">
                  <c:v>345</c:v>
                </c:pt>
                <c:pt idx="2">
                  <c:v>354</c:v>
                </c:pt>
                <c:pt idx="3">
                  <c:v>347</c:v>
                </c:pt>
              </c:numCache>
            </c:numRef>
          </c:val>
          <c:smooth val="0"/>
          <c:extLst>
            <c:ext xmlns:c16="http://schemas.microsoft.com/office/drawing/2014/chart" uri="{C3380CC4-5D6E-409C-BE32-E72D297353CC}">
              <c16:uniqueId val="{00000008-32E5-4991-AEE7-9CBCC5AFBFA8}"/>
            </c:ext>
          </c:extLst>
        </c:ser>
        <c:dLbls>
          <c:showLegendKey val="0"/>
          <c:showVal val="0"/>
          <c:showCatName val="0"/>
          <c:showSerName val="0"/>
          <c:showPercent val="0"/>
          <c:showBubbleSize val="0"/>
        </c:dLbls>
        <c:marker val="1"/>
        <c:smooth val="0"/>
        <c:axId val="1110952896"/>
        <c:axId val="1110950016"/>
        <c:extLst>
          <c:ext xmlns:c15="http://schemas.microsoft.com/office/drawing/2012/chart" uri="{02D57815-91ED-43cb-92C2-25804820EDAC}">
            <c15:filteredLineSeries>
              <c15:ser>
                <c:idx val="1"/>
                <c:order val="1"/>
                <c:tx>
                  <c:strRef>
                    <c:extLst>
                      <c:ext uri="{02D57815-91ED-43cb-92C2-25804820EDAC}">
                        <c15:formulaRef>
                          <c15:sqref>Sheet1!#REF!</c15:sqref>
                        </c15:formulaRef>
                      </c:ext>
                    </c:extLst>
                    <c:strCache>
                      <c:ptCount val="1"/>
                      <c:pt idx="0">
                        <c:v>#REF!</c:v>
                      </c:pt>
                    </c:strCache>
                  </c:strRef>
                </c:tx>
                <c:spPr>
                  <a:ln w="28575" cap="rnd">
                    <a:solidFill>
                      <a:schemeClr val="accent3"/>
                    </a:solidFill>
                    <a:round/>
                  </a:ln>
                  <a:effectLst/>
                </c:spPr>
                <c:marker>
                  <c:symbol val="circle"/>
                  <c:size val="7"/>
                  <c:spPr>
                    <a:solidFill>
                      <a:schemeClr val="bg1">
                        <a:lumMod val="75000"/>
                      </a:schemeClr>
                    </a:solidFill>
                    <a:ln w="9525">
                      <a:solidFill>
                        <a:srgbClr val="D0D2D9"/>
                      </a:solidFill>
                    </a:ln>
                    <a:effectLst/>
                  </c:spPr>
                </c:marker>
                <c:dPt>
                  <c:idx val="4"/>
                  <c:marker>
                    <c:symbol val="circle"/>
                    <c:size val="7"/>
                    <c:spPr>
                      <a:solidFill>
                        <a:schemeClr val="bg1">
                          <a:lumMod val="75000"/>
                        </a:schemeClr>
                      </a:solidFill>
                      <a:ln w="9525">
                        <a:solidFill>
                          <a:srgbClr val="D0D2D9"/>
                        </a:solidFill>
                      </a:ln>
                      <a:effectLst/>
                    </c:spPr>
                  </c:marker>
                  <c:bubble3D val="0"/>
                  <c:spPr>
                    <a:ln w="31750" cap="rnd">
                      <a:solidFill>
                        <a:schemeClr val="bg1">
                          <a:lumMod val="75000"/>
                        </a:schemeClr>
                      </a:solidFill>
                      <a:round/>
                    </a:ln>
                    <a:effectLst/>
                  </c:spPr>
                  <c:extLst>
                    <c:ext xmlns:c16="http://schemas.microsoft.com/office/drawing/2014/chart" uri="{C3380CC4-5D6E-409C-BE32-E72D297353CC}">
                      <c16:uniqueId val="{00000012-32E5-4991-AEE7-9CBCC5AFBFA8}"/>
                    </c:ext>
                  </c:extLst>
                </c:dPt>
                <c:cat>
                  <c:strRef>
                    <c:extLst>
                      <c:ext uri="{02D57815-91ED-43cb-92C2-25804820EDAC}">
                        <c15:formulaRef>
                          <c15:sqref>Sheet1!$B$1:$E$1</c15:sqref>
                        </c15:formulaRef>
                      </c:ext>
                    </c:extLst>
                    <c:strCache>
                      <c:ptCount val="4"/>
                      <c:pt idx="0">
                        <c:v>Baseline*</c:v>
                      </c:pt>
                      <c:pt idx="1">
                        <c:v>Week 10</c:v>
                      </c:pt>
                      <c:pt idx="2">
                        <c:v>Week 20</c:v>
                      </c:pt>
                      <c:pt idx="3">
                        <c:v>Week 30</c:v>
                      </c:pt>
                    </c:strCache>
                  </c:str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13-32E5-4991-AEE7-9CBCC5AFBFA8}"/>
                  </c:ext>
                </c:extLst>
              </c15:ser>
            </c15:filteredLineSeries>
          </c:ext>
        </c:extLst>
      </c:lineChart>
      <c:catAx>
        <c:axId val="11109528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rebuchet MS" panose="020B0603020202020204" pitchFamily="34" charset="0"/>
                <a:ea typeface="+mn-ea"/>
                <a:cs typeface="+mn-cs"/>
              </a:defRPr>
            </a:pPr>
            <a:endParaRPr lang="en-US"/>
          </a:p>
        </c:txPr>
        <c:crossAx val="1110950016"/>
        <c:crosses val="autoZero"/>
        <c:auto val="1"/>
        <c:lblAlgn val="ctr"/>
        <c:lblOffset val="100"/>
        <c:noMultiLvlLbl val="0"/>
      </c:catAx>
      <c:valAx>
        <c:axId val="1110950016"/>
        <c:scaling>
          <c:orientation val="minMax"/>
          <c:max val="10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crossAx val="1110952896"/>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Trebuchet MS" panose="020B06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10498687664043"/>
          <c:y val="6.401490407112137E-2"/>
          <c:w val="0.81489501312335955"/>
          <c:h val="0.61223804391104675"/>
        </c:manualLayout>
      </c:layout>
      <c:lineChart>
        <c:grouping val="standard"/>
        <c:varyColors val="0"/>
        <c:ser>
          <c:idx val="2"/>
          <c:order val="0"/>
          <c:tx>
            <c:strRef>
              <c:f>Sheet1!$A$2</c:f>
              <c:strCache>
                <c:ptCount val="1"/>
                <c:pt idx="0">
                  <c:v>Group 1</c:v>
                </c:pt>
              </c:strCache>
            </c:strRef>
          </c:tx>
          <c:spPr>
            <a:ln w="28575" cap="rnd">
              <a:solidFill>
                <a:srgbClr val="839FD6"/>
              </a:solidFill>
              <a:round/>
            </a:ln>
            <a:effectLst/>
          </c:spPr>
          <c:marker>
            <c:symbol val="circle"/>
            <c:size val="7"/>
            <c:spPr>
              <a:solidFill>
                <a:srgbClr val="839FD6"/>
              </a:solidFill>
              <a:ln w="9525">
                <a:solidFill>
                  <a:srgbClr val="839FD6"/>
                </a:solidFill>
              </a:ln>
              <a:effectLst/>
            </c:spPr>
          </c:marker>
          <c:dPt>
            <c:idx val="2"/>
            <c:marker>
              <c:symbol val="circle"/>
              <c:size val="7"/>
              <c:spPr>
                <a:solidFill>
                  <a:srgbClr val="839FD6"/>
                </a:solidFill>
                <a:ln w="9525">
                  <a:solidFill>
                    <a:srgbClr val="839FD6"/>
                  </a:solidFill>
                </a:ln>
                <a:effectLst/>
              </c:spPr>
            </c:marker>
            <c:bubble3D val="0"/>
            <c:spPr>
              <a:ln w="28575" cap="rnd">
                <a:solidFill>
                  <a:srgbClr val="839FD6"/>
                </a:solidFill>
                <a:round/>
              </a:ln>
              <a:effectLst/>
            </c:spPr>
            <c:extLst>
              <c:ext xmlns:c16="http://schemas.microsoft.com/office/drawing/2014/chart" uri="{C3380CC4-5D6E-409C-BE32-E72D297353CC}">
                <c16:uniqueId val="{00000001-3152-485B-BC5C-1A3116616B31}"/>
              </c:ext>
            </c:extLst>
          </c:dPt>
          <c:dPt>
            <c:idx val="3"/>
            <c:marker>
              <c:symbol val="circle"/>
              <c:size val="7"/>
              <c:spPr>
                <a:solidFill>
                  <a:srgbClr val="839FD6"/>
                </a:solidFill>
                <a:ln w="9525">
                  <a:solidFill>
                    <a:srgbClr val="839FD6"/>
                  </a:solidFill>
                </a:ln>
                <a:effectLst/>
              </c:spPr>
            </c:marker>
            <c:bubble3D val="0"/>
            <c:spPr>
              <a:ln w="28575" cap="rnd">
                <a:solidFill>
                  <a:srgbClr val="839FD6"/>
                </a:solidFill>
                <a:round/>
              </a:ln>
              <a:effectLst/>
            </c:spPr>
            <c:extLst>
              <c:ext xmlns:c16="http://schemas.microsoft.com/office/drawing/2014/chart" uri="{C3380CC4-5D6E-409C-BE32-E72D297353CC}">
                <c16:uniqueId val="{00000005-3152-485B-BC5C-1A3116616B31}"/>
              </c:ext>
            </c:extLst>
          </c:dPt>
          <c:dLbls>
            <c:dLbl>
              <c:idx val="0"/>
              <c:layout>
                <c:manualLayout>
                  <c:x val="-4.1908355205599324E-2"/>
                  <c:y val="6.1905386553922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52-485B-BC5C-1A3116616B31}"/>
                </c:ext>
              </c:extLst>
            </c:dLbl>
            <c:dLbl>
              <c:idx val="1"/>
              <c:layout>
                <c:manualLayout>
                  <c:x val="-4.7417432195975419E-2"/>
                  <c:y val="5.909215893525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52-485B-BC5C-1A3116616B31}"/>
                </c:ext>
              </c:extLst>
            </c:dLbl>
            <c:dLbl>
              <c:idx val="2"/>
              <c:layout>
                <c:manualLayout>
                  <c:x val="-3.932141294838145E-2"/>
                  <c:y val="6.1669016909132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52-485B-BC5C-1A3116616B31}"/>
                </c:ext>
              </c:extLst>
            </c:dLbl>
            <c:dLbl>
              <c:idx val="3"/>
              <c:layout>
                <c:manualLayout>
                  <c:x val="1.8422507234511522E-3"/>
                  <c:y val="-2.4863503078382371E-3"/>
                </c:manualLayout>
              </c:layout>
              <c:showLegendKey val="0"/>
              <c:showVal val="1"/>
              <c:showCatName val="0"/>
              <c:showSerName val="0"/>
              <c:showPercent val="0"/>
              <c:showBubbleSize val="0"/>
              <c:extLst>
                <c:ext xmlns:c15="http://schemas.microsoft.com/office/drawing/2012/chart" uri="{CE6537A1-D6FC-4f65-9D91-7224C49458BB}">
                  <c15:layout>
                    <c:manualLayout>
                      <c:w val="3.2266675907030758E-2"/>
                      <c:h val="5.1712359052651112E-2"/>
                    </c:manualLayout>
                  </c15:layout>
                </c:ext>
                <c:ext xmlns:c16="http://schemas.microsoft.com/office/drawing/2014/chart" uri="{C3380CC4-5D6E-409C-BE32-E72D297353CC}">
                  <c16:uniqueId val="{00000005-3152-485B-BC5C-1A3116616B31}"/>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3"/>
                <c:pt idx="0">
                  <c:v>Baseline*</c:v>
                </c:pt>
                <c:pt idx="1">
                  <c:v>Week 10</c:v>
                </c:pt>
                <c:pt idx="2">
                  <c:v>Week 20</c:v>
                </c:pt>
              </c:strCache>
            </c:strRef>
          </c:cat>
          <c:val>
            <c:numRef>
              <c:f>Sheet1!$B$2:$E$2</c:f>
              <c:numCache>
                <c:formatCode>General</c:formatCode>
                <c:ptCount val="3"/>
                <c:pt idx="0">
                  <c:v>785</c:v>
                </c:pt>
                <c:pt idx="1">
                  <c:v>780</c:v>
                </c:pt>
                <c:pt idx="2">
                  <c:v>763</c:v>
                </c:pt>
              </c:numCache>
            </c:numRef>
          </c:val>
          <c:smooth val="0"/>
          <c:extLst>
            <c:ext xmlns:c16="http://schemas.microsoft.com/office/drawing/2014/chart" uri="{C3380CC4-5D6E-409C-BE32-E72D297353CC}">
              <c16:uniqueId val="{00000008-3152-485B-BC5C-1A3116616B31}"/>
            </c:ext>
          </c:extLst>
        </c:ser>
        <c:ser>
          <c:idx val="3"/>
          <c:order val="1"/>
          <c:tx>
            <c:strRef>
              <c:f>Sheet1!$A$3</c:f>
              <c:strCache>
                <c:ptCount val="1"/>
                <c:pt idx="0">
                  <c:v>Group 2</c:v>
                </c:pt>
              </c:strCache>
            </c:strRef>
          </c:tx>
          <c:spPr>
            <a:ln w="28575" cap="rnd">
              <a:solidFill>
                <a:srgbClr val="406BC0"/>
              </a:solidFill>
              <a:round/>
            </a:ln>
            <a:effectLst/>
          </c:spPr>
          <c:marker>
            <c:symbol val="circle"/>
            <c:size val="7"/>
            <c:spPr>
              <a:solidFill>
                <a:srgbClr val="406BC0"/>
              </a:solidFill>
              <a:ln w="9525">
                <a:solidFill>
                  <a:srgbClr val="406BC0"/>
                </a:solidFill>
              </a:ln>
              <a:effectLst/>
            </c:spPr>
          </c:marker>
          <c:dPt>
            <c:idx val="0"/>
            <c:marker>
              <c:symbol val="circle"/>
              <c:size val="7"/>
              <c:spPr>
                <a:solidFill>
                  <a:srgbClr val="406BC0"/>
                </a:solidFill>
                <a:ln w="9525">
                  <a:solidFill>
                    <a:srgbClr val="406BC0"/>
                  </a:solidFill>
                </a:ln>
                <a:effectLst/>
              </c:spPr>
            </c:marker>
            <c:bubble3D val="0"/>
            <c:spPr>
              <a:ln w="28575" cap="rnd">
                <a:solidFill>
                  <a:srgbClr val="406BC0"/>
                </a:solidFill>
                <a:round/>
              </a:ln>
              <a:effectLst/>
            </c:spPr>
            <c:extLst>
              <c:ext xmlns:c16="http://schemas.microsoft.com/office/drawing/2014/chart" uri="{C3380CC4-5D6E-409C-BE32-E72D297353CC}">
                <c16:uniqueId val="{0000000A-3152-485B-BC5C-1A3116616B31}"/>
              </c:ext>
            </c:extLst>
          </c:dPt>
          <c:dPt>
            <c:idx val="1"/>
            <c:marker>
              <c:symbol val="circle"/>
              <c:size val="7"/>
              <c:spPr>
                <a:solidFill>
                  <a:srgbClr val="406BC0"/>
                </a:solidFill>
                <a:ln w="9525">
                  <a:solidFill>
                    <a:srgbClr val="406BC0"/>
                  </a:solidFill>
                </a:ln>
                <a:effectLst/>
              </c:spPr>
            </c:marker>
            <c:bubble3D val="0"/>
            <c:spPr>
              <a:ln w="28575" cap="rnd">
                <a:solidFill>
                  <a:srgbClr val="406BC0"/>
                </a:solidFill>
                <a:round/>
              </a:ln>
              <a:effectLst/>
            </c:spPr>
            <c:extLst>
              <c:ext xmlns:c16="http://schemas.microsoft.com/office/drawing/2014/chart" uri="{C3380CC4-5D6E-409C-BE32-E72D297353CC}">
                <c16:uniqueId val="{0000000C-3152-485B-BC5C-1A3116616B31}"/>
              </c:ext>
            </c:extLst>
          </c:dPt>
          <c:dPt>
            <c:idx val="2"/>
            <c:marker>
              <c:symbol val="circle"/>
              <c:size val="7"/>
              <c:spPr>
                <a:solidFill>
                  <a:srgbClr val="406BC0"/>
                </a:solidFill>
                <a:ln w="9525">
                  <a:solidFill>
                    <a:srgbClr val="406BC0"/>
                  </a:solidFill>
                </a:ln>
                <a:effectLst/>
              </c:spPr>
            </c:marker>
            <c:bubble3D val="0"/>
            <c:spPr>
              <a:ln w="28575" cap="rnd">
                <a:solidFill>
                  <a:srgbClr val="406BC0"/>
                </a:solidFill>
                <a:round/>
              </a:ln>
              <a:effectLst/>
            </c:spPr>
            <c:extLst>
              <c:ext xmlns:c16="http://schemas.microsoft.com/office/drawing/2014/chart" uri="{C3380CC4-5D6E-409C-BE32-E72D297353CC}">
                <c16:uniqueId val="{0000000E-3152-485B-BC5C-1A3116616B31}"/>
              </c:ext>
            </c:extLst>
          </c:dPt>
          <c:dPt>
            <c:idx val="3"/>
            <c:marker>
              <c:symbol val="circle"/>
              <c:size val="7"/>
              <c:spPr>
                <a:solidFill>
                  <a:srgbClr val="406BC0"/>
                </a:solidFill>
                <a:ln w="9525">
                  <a:solidFill>
                    <a:srgbClr val="406BC0"/>
                  </a:solidFill>
                </a:ln>
                <a:effectLst/>
              </c:spPr>
            </c:marker>
            <c:bubble3D val="0"/>
            <c:spPr>
              <a:ln w="28575" cap="rnd">
                <a:solidFill>
                  <a:srgbClr val="406BC0"/>
                </a:solidFill>
                <a:round/>
              </a:ln>
              <a:effectLst/>
            </c:spPr>
            <c:extLst>
              <c:ext xmlns:c16="http://schemas.microsoft.com/office/drawing/2014/chart" uri="{C3380CC4-5D6E-409C-BE32-E72D297353CC}">
                <c16:uniqueId val="{00000012-3152-485B-BC5C-1A3116616B31}"/>
              </c:ext>
            </c:extLst>
          </c:dPt>
          <c:dLbls>
            <c:dLbl>
              <c:idx val="0"/>
              <c:layout>
                <c:manualLayout>
                  <c:x val="-4.1632217847769049E-2"/>
                  <c:y val="-6.5221877183644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152-485B-BC5C-1A3116616B31}"/>
                </c:ext>
              </c:extLst>
            </c:dLbl>
            <c:dLbl>
              <c:idx val="1"/>
              <c:layout>
                <c:manualLayout>
                  <c:x val="-4.509277486147565E-2"/>
                  <c:y val="-6.4118482491744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152-485B-BC5C-1A3116616B31}"/>
                </c:ext>
              </c:extLst>
            </c:dLbl>
            <c:dLbl>
              <c:idx val="2"/>
              <c:layout>
                <c:manualLayout>
                  <c:x val="-4.5828047535724704E-2"/>
                  <c:y val="-6.5221877183644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152-485B-BC5C-1A3116616B31}"/>
                </c:ext>
              </c:extLst>
            </c:dLbl>
            <c:dLbl>
              <c:idx val="3"/>
              <c:layout>
                <c:manualLayout>
                  <c:x val="-6.8587729424420137E-4"/>
                  <c:y val="-3.6181017548484866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152-485B-BC5C-1A3116616B31}"/>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3"/>
                <c:pt idx="0">
                  <c:v>Baseline*</c:v>
                </c:pt>
                <c:pt idx="1">
                  <c:v>Week 10</c:v>
                </c:pt>
                <c:pt idx="2">
                  <c:v>Week 20</c:v>
                </c:pt>
              </c:strCache>
            </c:strRef>
          </c:cat>
          <c:val>
            <c:numRef>
              <c:f>Sheet1!$B$3:$E$3</c:f>
              <c:numCache>
                <c:formatCode>General</c:formatCode>
                <c:ptCount val="3"/>
                <c:pt idx="0">
                  <c:v>787</c:v>
                </c:pt>
                <c:pt idx="1">
                  <c:v>849</c:v>
                </c:pt>
                <c:pt idx="2">
                  <c:v>770</c:v>
                </c:pt>
              </c:numCache>
            </c:numRef>
          </c:val>
          <c:smooth val="0"/>
          <c:extLst>
            <c:ext xmlns:c16="http://schemas.microsoft.com/office/drawing/2014/chart" uri="{C3380CC4-5D6E-409C-BE32-E72D297353CC}">
              <c16:uniqueId val="{00000013-3152-485B-BC5C-1A3116616B31}"/>
            </c:ext>
          </c:extLst>
        </c:ser>
        <c:ser>
          <c:idx val="4"/>
          <c:order val="2"/>
          <c:tx>
            <c:strRef>
              <c:f>Sheet1!#REF!</c:f>
              <c:strCache>
                <c:ptCount val="1"/>
                <c:pt idx="0">
                  <c:v>#REF!</c:v>
                </c:pt>
              </c:strCache>
              <c:extLst xmlns:c15="http://schemas.microsoft.com/office/drawing/2012/chart"/>
            </c:strRef>
          </c:tx>
          <c:spPr>
            <a:ln w="28575" cap="rnd">
              <a:solidFill>
                <a:schemeClr val="accent3">
                  <a:lumMod val="60000"/>
                </a:schemeClr>
              </a:solidFill>
              <a:round/>
            </a:ln>
            <a:effectLst/>
          </c:spPr>
          <c:marker>
            <c:symbol val="none"/>
          </c:marker>
          <c:cat>
            <c:strRef>
              <c:f>Sheet1!$B$1:$E$1</c:f>
              <c:strCache>
                <c:ptCount val="4"/>
                <c:pt idx="0">
                  <c:v>Baseline*</c:v>
                </c:pt>
                <c:pt idx="1">
                  <c:v>Week 10</c:v>
                </c:pt>
                <c:pt idx="2">
                  <c:v>Week 20</c:v>
                </c:pt>
                <c:pt idx="3">
                  <c:v>Week 30</c:v>
                </c:pt>
              </c:strCache>
              <c:extLst xmlns:c15="http://schemas.microsoft.com/office/drawing/2012/chart"/>
            </c:strRef>
          </c:cat>
          <c:val>
            <c:numRef>
              <c:f>Sheet1!#REF!</c:f>
              <c:numCache>
                <c:formatCode>General</c:formatCode>
                <c:ptCount val="1"/>
                <c:pt idx="0">
                  <c:v>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C-3152-485B-BC5C-1A3116616B31}"/>
            </c:ext>
          </c:extLst>
        </c:ser>
        <c:dLbls>
          <c:showLegendKey val="0"/>
          <c:showVal val="0"/>
          <c:showCatName val="0"/>
          <c:showSerName val="0"/>
          <c:showPercent val="0"/>
          <c:showBubbleSize val="0"/>
        </c:dLbls>
        <c:marker val="1"/>
        <c:smooth val="0"/>
        <c:axId val="1110952896"/>
        <c:axId val="1110950016"/>
        <c:extLst/>
      </c:lineChart>
      <c:catAx>
        <c:axId val="1110952896"/>
        <c:scaling>
          <c:orientation val="minMax"/>
        </c:scaling>
        <c:delete val="0"/>
        <c:axPos val="b"/>
        <c:numFmt formatCode="General" sourceLinked="1"/>
        <c:majorTickMark val="out"/>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rebuchet MS" panose="020B0603020202020204" pitchFamily="34" charset="0"/>
                <a:ea typeface="+mn-ea"/>
                <a:cs typeface="+mn-cs"/>
              </a:defRPr>
            </a:pPr>
            <a:endParaRPr lang="en-US"/>
          </a:p>
        </c:txPr>
        <c:crossAx val="1110950016"/>
        <c:crosses val="autoZero"/>
        <c:auto val="1"/>
        <c:lblAlgn val="ctr"/>
        <c:lblOffset val="100"/>
        <c:noMultiLvlLbl val="0"/>
      </c:catAx>
      <c:valAx>
        <c:axId val="1110950016"/>
        <c:scaling>
          <c:orientation val="minMax"/>
          <c:max val="10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en-US"/>
          </a:p>
        </c:txPr>
        <c:crossAx val="1110952896"/>
        <c:crosses val="autoZero"/>
        <c:crossBetween val="between"/>
        <c:majorUnit val="200"/>
      </c:valAx>
      <c:spPr>
        <a:noFill/>
        <a:ln>
          <a:noFill/>
        </a:ln>
        <a:effectLst/>
      </c:spPr>
    </c:plotArea>
    <c:legend>
      <c:legendPos val="b"/>
      <c:legendEntry>
        <c:idx val="2"/>
        <c:delete val="1"/>
      </c:legendEntry>
      <c:layout>
        <c:manualLayout>
          <c:xMode val="edge"/>
          <c:yMode val="edge"/>
          <c:x val="0.48269192913385828"/>
          <c:y val="0.3930111508161841"/>
          <c:w val="0.21294528288130651"/>
          <c:h val="0.195048191013594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rebuchet MS" panose="020B06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155DFEB-23AB-4621-A387-72CAA71FFA33}" type="datetimeFigureOut">
              <a:rPr lang="en-US" smtClean="0"/>
              <a:t>7/19/2023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630AFA4-C1F3-4107-8731-249BBBFE7D90}" type="slidenum">
              <a:rPr lang="en-US" smtClean="0"/>
              <a:t>‹#›</a:t>
            </a:fld>
            <a:endParaRPr lang="en-US"/>
          </a:p>
        </p:txBody>
      </p:sp>
    </p:spTree>
    <p:extLst>
      <p:ext uri="{BB962C8B-B14F-4D97-AF65-F5344CB8AC3E}">
        <p14:creationId xmlns:p14="http://schemas.microsoft.com/office/powerpoint/2010/main" val="1572279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22783D1-F847-458C-BA27-0F5F923A43E2}" type="datetimeFigureOut">
              <a:rPr lang="en-US" smtClean="0"/>
              <a:t>7/19/2023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B9B8FB-1CC6-4B54-A6D6-186543A503CB}" type="slidenum">
              <a:rPr lang="en-US" smtClean="0"/>
              <a:t>‹#›</a:t>
            </a:fld>
            <a:endParaRPr lang="en-US"/>
          </a:p>
        </p:txBody>
      </p:sp>
    </p:spTree>
    <p:extLst>
      <p:ext uri="{BB962C8B-B14F-4D97-AF65-F5344CB8AC3E}">
        <p14:creationId xmlns:p14="http://schemas.microsoft.com/office/powerpoint/2010/main" val="188286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fld id="{CFB9B8FB-1CC6-4B54-A6D6-186543A503CB}" type="slidenum">
              <a:rPr lang="en-US" smtClean="0"/>
              <a:t>1</a:t>
            </a:fld>
            <a:endParaRPr lang="en-US"/>
          </a:p>
        </p:txBody>
      </p:sp>
    </p:spTree>
    <p:extLst>
      <p:ext uri="{BB962C8B-B14F-4D97-AF65-F5344CB8AC3E}">
        <p14:creationId xmlns:p14="http://schemas.microsoft.com/office/powerpoint/2010/main" val="343795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B9B8FB-1CC6-4B54-A6D6-186543A503CB}" type="slidenum">
              <a:rPr lang="en-US" smtClean="0"/>
              <a:t>10</a:t>
            </a:fld>
            <a:endParaRPr lang="en-US"/>
          </a:p>
        </p:txBody>
      </p:sp>
    </p:spTree>
    <p:extLst>
      <p:ext uri="{BB962C8B-B14F-4D97-AF65-F5344CB8AC3E}">
        <p14:creationId xmlns:p14="http://schemas.microsoft.com/office/powerpoint/2010/main" val="4036024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B9B8FB-1CC6-4B54-A6D6-186543A503CB}" type="slidenum">
              <a:rPr lang="en-US" smtClean="0"/>
              <a:t>11</a:t>
            </a:fld>
            <a:endParaRPr lang="en-US"/>
          </a:p>
        </p:txBody>
      </p:sp>
    </p:spTree>
    <p:extLst>
      <p:ext uri="{BB962C8B-B14F-4D97-AF65-F5344CB8AC3E}">
        <p14:creationId xmlns:p14="http://schemas.microsoft.com/office/powerpoint/2010/main" val="287901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63E4FC-F7D2-402F-A013-43C00E818BAE}" type="slidenum">
              <a:rPr lang="en-US" smtClean="0"/>
              <a:pPr>
                <a:defRPr/>
              </a:pPr>
              <a:t>12</a:t>
            </a:fld>
            <a:endParaRPr lang="en-US"/>
          </a:p>
        </p:txBody>
      </p:sp>
    </p:spTree>
    <p:extLst>
      <p:ext uri="{BB962C8B-B14F-4D97-AF65-F5344CB8AC3E}">
        <p14:creationId xmlns:p14="http://schemas.microsoft.com/office/powerpoint/2010/main" val="3738923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9B8FB-1CC6-4B54-A6D6-186543A503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0482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B9B8FB-1CC6-4B54-A6D6-186543A503CB}" type="slidenum">
              <a:rPr lang="en-US" smtClean="0"/>
              <a:t>14</a:t>
            </a:fld>
            <a:endParaRPr lang="en-US"/>
          </a:p>
        </p:txBody>
      </p:sp>
    </p:spTree>
    <p:extLst>
      <p:ext uri="{BB962C8B-B14F-4D97-AF65-F5344CB8AC3E}">
        <p14:creationId xmlns:p14="http://schemas.microsoft.com/office/powerpoint/2010/main" val="1767101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B9B8FB-1CC6-4B54-A6D6-186543A503CB}" type="slidenum">
              <a:rPr lang="en-US" smtClean="0"/>
              <a:t>15</a:t>
            </a:fld>
            <a:endParaRPr lang="en-US"/>
          </a:p>
        </p:txBody>
      </p:sp>
    </p:spTree>
    <p:extLst>
      <p:ext uri="{BB962C8B-B14F-4D97-AF65-F5344CB8AC3E}">
        <p14:creationId xmlns:p14="http://schemas.microsoft.com/office/powerpoint/2010/main" val="43565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strike="noStrike" baseline="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9B8FB-1CC6-4B54-A6D6-186543A503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388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9B8FB-1CC6-4B54-A6D6-186543A503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456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9B8FB-1CC6-4B54-A6D6-186543A503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41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B9B8FB-1CC6-4B54-A6D6-186543A503CB}" type="slidenum">
              <a:rPr lang="en-US" smtClean="0"/>
              <a:t>2</a:t>
            </a:fld>
            <a:endParaRPr lang="en-US"/>
          </a:p>
        </p:txBody>
      </p:sp>
    </p:spTree>
    <p:extLst>
      <p:ext uri="{BB962C8B-B14F-4D97-AF65-F5344CB8AC3E}">
        <p14:creationId xmlns:p14="http://schemas.microsoft.com/office/powerpoint/2010/main" val="398482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B9B8FB-1CC6-4B54-A6D6-186543A503CB}" type="slidenum">
              <a:rPr lang="en-US" smtClean="0"/>
              <a:t>3</a:t>
            </a:fld>
            <a:endParaRPr lang="en-US"/>
          </a:p>
        </p:txBody>
      </p:sp>
    </p:spTree>
    <p:extLst>
      <p:ext uri="{BB962C8B-B14F-4D97-AF65-F5344CB8AC3E}">
        <p14:creationId xmlns:p14="http://schemas.microsoft.com/office/powerpoint/2010/main" val="211880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9B8FB-1CC6-4B54-A6D6-186543A503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346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B9B8FB-1CC6-4B54-A6D6-186543A503CB}" type="slidenum">
              <a:rPr lang="en-US" smtClean="0"/>
              <a:t>5</a:t>
            </a:fld>
            <a:endParaRPr lang="en-US"/>
          </a:p>
        </p:txBody>
      </p:sp>
    </p:spTree>
    <p:extLst>
      <p:ext uri="{BB962C8B-B14F-4D97-AF65-F5344CB8AC3E}">
        <p14:creationId xmlns:p14="http://schemas.microsoft.com/office/powerpoint/2010/main" val="92730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FB9B8FB-1CC6-4B54-A6D6-186543A503CB}" type="slidenum">
              <a:rPr lang="en-US" smtClean="0"/>
              <a:t>6</a:t>
            </a:fld>
            <a:endParaRPr lang="en-US"/>
          </a:p>
        </p:txBody>
      </p:sp>
    </p:spTree>
    <p:extLst>
      <p:ext uri="{BB962C8B-B14F-4D97-AF65-F5344CB8AC3E}">
        <p14:creationId xmlns:p14="http://schemas.microsoft.com/office/powerpoint/2010/main" val="202112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p:txBody>
      </p:sp>
      <p:sp>
        <p:nvSpPr>
          <p:cNvPr id="4" name="Slide Number Placeholder 3"/>
          <p:cNvSpPr>
            <a:spLocks noGrp="1"/>
          </p:cNvSpPr>
          <p:nvPr>
            <p:ph type="sldNum" sz="quarter" idx="5"/>
          </p:nvPr>
        </p:nvSpPr>
        <p:spPr/>
        <p:txBody>
          <a:bodyPr/>
          <a:lstStyle/>
          <a:p>
            <a:fld id="{CFB9B8FB-1CC6-4B54-A6D6-186543A503CB}" type="slidenum">
              <a:rPr lang="en-US" smtClean="0"/>
              <a:t>7</a:t>
            </a:fld>
            <a:endParaRPr lang="en-US"/>
          </a:p>
        </p:txBody>
      </p:sp>
    </p:spTree>
    <p:extLst>
      <p:ext uri="{BB962C8B-B14F-4D97-AF65-F5344CB8AC3E}">
        <p14:creationId xmlns:p14="http://schemas.microsoft.com/office/powerpoint/2010/main" val="265646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9B8FB-1CC6-4B54-A6D6-186543A503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992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B9B8FB-1CC6-4B54-A6D6-186543A503CB}" type="slidenum">
              <a:rPr lang="en-US" smtClean="0"/>
              <a:t>9</a:t>
            </a:fld>
            <a:endParaRPr lang="en-US"/>
          </a:p>
        </p:txBody>
      </p:sp>
    </p:spTree>
    <p:extLst>
      <p:ext uri="{BB962C8B-B14F-4D97-AF65-F5344CB8AC3E}">
        <p14:creationId xmlns:p14="http://schemas.microsoft.com/office/powerpoint/2010/main" val="142758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67640"/>
            <a:ext cx="10565728" cy="787400"/>
          </a:xfrm>
          <a:noFill/>
        </p:spPr>
        <p:txBody>
          <a:bodyPr/>
          <a:lstStyle/>
          <a:p>
            <a:r>
              <a:rPr lang="en-US"/>
              <a:t>Click to edit Master title style</a:t>
            </a:r>
          </a:p>
        </p:txBody>
      </p:sp>
      <p:sp>
        <p:nvSpPr>
          <p:cNvPr id="3" name="Content Placeholder 2"/>
          <p:cNvSpPr>
            <a:spLocks noGrp="1"/>
          </p:cNvSpPr>
          <p:nvPr>
            <p:ph idx="1"/>
          </p:nvPr>
        </p:nvSpPr>
        <p:spPr>
          <a:xfrm>
            <a:off x="812800" y="1676400"/>
            <a:ext cx="10565728" cy="4419600"/>
          </a:xfrm>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1"/>
          </p:nvPr>
        </p:nvSpPr>
        <p:spPr>
          <a:xfrm>
            <a:off x="812801" y="6248400"/>
            <a:ext cx="10565726" cy="457200"/>
          </a:xfrm>
        </p:spPr>
        <p:txBody>
          <a:bodyPr lIns="0" tIns="0" rIns="0" bIns="0"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a:xfrm>
            <a:off x="11378528" y="6340475"/>
            <a:ext cx="591800" cy="365125"/>
          </a:xfrm>
        </p:spPr>
        <p:txBody>
          <a:bodyPr lIns="0" tIns="0" rIns="0" bIns="0" anchor="b" anchorCtr="0"/>
          <a:lstStyle>
            <a:lvl1pPr algn="r" fontAlgn="auto">
              <a:spcBef>
                <a:spcPts val="0"/>
              </a:spcBef>
              <a:spcAft>
                <a:spcPts val="0"/>
              </a:spcAft>
              <a:defRPr sz="1200" b="0" baseline="0">
                <a:solidFill>
                  <a:srgbClr val="000000">
                    <a:tint val="75000"/>
                  </a:srgbClr>
                </a:solidFill>
              </a:defRPr>
            </a:lvl1pPr>
          </a:lstStyle>
          <a:p>
            <a:pPr>
              <a:defRPr/>
            </a:pPr>
            <a:fld id="{2BE16F37-D63B-443C-96C0-C234F1098F79}" type="slidenum">
              <a:rPr lang="en-US"/>
              <a:pPr>
                <a:defRPr/>
              </a:pPr>
              <a:t>‹#›</a:t>
            </a:fld>
            <a:endParaRPr lang="en-US"/>
          </a:p>
        </p:txBody>
      </p:sp>
    </p:spTree>
    <p:extLst>
      <p:ext uri="{BB962C8B-B14F-4D97-AF65-F5344CB8AC3E}">
        <p14:creationId xmlns:p14="http://schemas.microsoft.com/office/powerpoint/2010/main" val="1306686934"/>
      </p:ext>
    </p:extLst>
  </p:cSld>
  <p:clrMapOvr>
    <a:masterClrMapping/>
  </p:clrMapOvr>
  <p:extLst>
    <p:ext uri="{DCECCB84-F9BA-43D5-87BE-67443E8EF086}">
      <p15:sldGuideLst xmlns:p15="http://schemas.microsoft.com/office/powerpoint/2012/main">
        <p15:guide id="1" pos="5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67640"/>
            <a:ext cx="10565728" cy="787400"/>
          </a:xfrm>
        </p:spPr>
        <p:txBody>
          <a:bodyPr/>
          <a:lstStyle/>
          <a:p>
            <a:r>
              <a:rPr lang="en-US"/>
              <a:t>Click to edit Master title style</a:t>
            </a:r>
          </a:p>
        </p:txBody>
      </p:sp>
      <p:sp>
        <p:nvSpPr>
          <p:cNvPr id="7" name="Text Placeholder 5"/>
          <p:cNvSpPr>
            <a:spLocks noGrp="1"/>
          </p:cNvSpPr>
          <p:nvPr>
            <p:ph type="body" sz="quarter" idx="11"/>
          </p:nvPr>
        </p:nvSpPr>
        <p:spPr>
          <a:xfrm>
            <a:off x="812801" y="6248400"/>
            <a:ext cx="10565726" cy="457200"/>
          </a:xfrm>
        </p:spPr>
        <p:txBody>
          <a:bodyPr lIns="0" tIns="0" rIns="0" bIns="0"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a:xfrm>
            <a:off x="11378528" y="6340475"/>
            <a:ext cx="591800" cy="365125"/>
          </a:xfrm>
        </p:spPr>
        <p:txBody>
          <a:bodyPr lIns="0" tIns="0" rIns="0" bIns="0" anchor="b" anchorCtr="0"/>
          <a:lstStyle>
            <a:lvl1pPr algn="r" fontAlgn="auto">
              <a:spcBef>
                <a:spcPts val="0"/>
              </a:spcBef>
              <a:spcAft>
                <a:spcPts val="0"/>
              </a:spcAft>
              <a:defRPr sz="1200" b="0" baseline="0">
                <a:solidFill>
                  <a:srgbClr val="000000">
                    <a:tint val="75000"/>
                  </a:srgbClr>
                </a:solidFill>
              </a:defRPr>
            </a:lvl1pPr>
          </a:lstStyle>
          <a:p>
            <a:pPr>
              <a:defRPr/>
            </a:pPr>
            <a:fld id="{2BE16F37-D63B-443C-96C0-C234F1098F79}" type="slidenum">
              <a:rPr lang="en-US"/>
              <a:pPr>
                <a:defRPr/>
              </a:pPr>
              <a:t>‹#›</a:t>
            </a:fld>
            <a:endParaRPr lang="en-US"/>
          </a:p>
        </p:txBody>
      </p:sp>
    </p:spTree>
    <p:extLst>
      <p:ext uri="{BB962C8B-B14F-4D97-AF65-F5344CB8AC3E}">
        <p14:creationId xmlns:p14="http://schemas.microsoft.com/office/powerpoint/2010/main" val="978434370"/>
      </p:ext>
    </p:extLst>
  </p:cSld>
  <p:clrMapOvr>
    <a:masterClrMapping/>
  </p:clrMapOvr>
  <p:extLst>
    <p:ext uri="{DCECCB84-F9BA-43D5-87BE-67443E8EF086}">
      <p15:sldGuideLst xmlns:p15="http://schemas.microsoft.com/office/powerpoint/2012/main">
        <p15:guide id="1" pos="5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5" name="Rectangle 4"/>
          <p:cNvSpPr/>
          <p:nvPr/>
        </p:nvSpPr>
        <p:spPr bwMode="auto">
          <a:xfrm>
            <a:off x="5" y="0"/>
            <a:ext cx="12221633" cy="6858000"/>
          </a:xfrm>
          <a:prstGeom prst="rect">
            <a:avLst/>
          </a:prstGeom>
          <a:solidFill>
            <a:schemeClr val="bg1"/>
          </a:solidFill>
          <a:ln w="9525" cap="flat" cmpd="sng" algn="ctr">
            <a:noFill/>
            <a:prstDash val="solid"/>
            <a:round/>
            <a:headEnd type="none" w="med" len="med"/>
            <a:tailEnd type="none" w="med" len="med"/>
          </a:ln>
          <a:effectLst/>
        </p:spPr>
        <p:txBody>
          <a:bodyPr/>
          <a:lstStyle/>
          <a:p>
            <a:pPr fontAlgn="base">
              <a:spcBef>
                <a:spcPct val="0"/>
              </a:spcBef>
              <a:spcAft>
                <a:spcPct val="25000"/>
              </a:spcAft>
              <a:buFontTx/>
              <a:buChar char="•"/>
              <a:defRPr/>
            </a:pPr>
            <a:endParaRPr lang="en-US" sz="2160" b="1" baseline="-25000">
              <a:solidFill>
                <a:srgbClr val="000000"/>
              </a:solidFill>
              <a:cs typeface="Arial" pitchFamily="34" charset="0"/>
            </a:endParaRPr>
          </a:p>
        </p:txBody>
      </p:sp>
      <p:sp>
        <p:nvSpPr>
          <p:cNvPr id="6" name="Rectangle 2"/>
          <p:cNvSpPr>
            <a:spLocks noChangeArrowheads="1"/>
          </p:cNvSpPr>
          <p:nvPr userDrawn="1"/>
        </p:nvSpPr>
        <p:spPr bwMode="auto">
          <a:xfrm>
            <a:off x="-4233" y="3581402"/>
            <a:ext cx="12227984" cy="3278188"/>
          </a:xfrm>
          <a:prstGeom prst="rect">
            <a:avLst/>
          </a:prstGeom>
          <a:solidFill>
            <a:srgbClr val="DDDDDD"/>
          </a:solidFill>
          <a:ln w="0" algn="ctr">
            <a:noFill/>
            <a:miter lim="800000"/>
            <a:headEnd/>
            <a:tailEnd/>
          </a:ln>
        </p:spPr>
        <p:txBody>
          <a:bodyPr wrap="none" lIns="0" tIns="0" rIns="0" bIns="0" anchor="ctr"/>
          <a:lstStyle/>
          <a:p>
            <a:pPr algn="ctr" fontAlgn="base">
              <a:spcBef>
                <a:spcPct val="0"/>
              </a:spcBef>
              <a:spcAft>
                <a:spcPct val="25000"/>
              </a:spcAft>
              <a:defRPr/>
            </a:pPr>
            <a:endParaRPr lang="en-GB" sz="2160" b="1">
              <a:solidFill>
                <a:srgbClr val="000000"/>
              </a:solidFill>
              <a:cs typeface="Arial" pitchFamily="34" charset="0"/>
            </a:endParaRPr>
          </a:p>
        </p:txBody>
      </p:sp>
      <p:sp>
        <p:nvSpPr>
          <p:cNvPr id="7" name="Line 7"/>
          <p:cNvSpPr>
            <a:spLocks noChangeShapeType="1"/>
          </p:cNvSpPr>
          <p:nvPr/>
        </p:nvSpPr>
        <p:spPr bwMode="auto">
          <a:xfrm>
            <a:off x="-4233" y="3429000"/>
            <a:ext cx="12227984" cy="0"/>
          </a:xfrm>
          <a:prstGeom prst="line">
            <a:avLst/>
          </a:prstGeom>
          <a:noFill/>
          <a:ln w="57150">
            <a:solidFill>
              <a:srgbClr val="B2B2B2"/>
            </a:solidFill>
            <a:round/>
            <a:headEnd/>
            <a:tailEnd/>
          </a:ln>
        </p:spPr>
        <p:txBody>
          <a:bodyPr/>
          <a:lstStyle/>
          <a:p>
            <a:pPr fontAlgn="base">
              <a:spcBef>
                <a:spcPct val="0"/>
              </a:spcBef>
              <a:spcAft>
                <a:spcPct val="0"/>
              </a:spcAft>
              <a:defRPr/>
            </a:pPr>
            <a:endParaRPr lang="en-US" sz="2160" b="1">
              <a:solidFill>
                <a:srgbClr val="000000"/>
              </a:solidFill>
              <a:cs typeface="Arial" pitchFamily="34" charset="0"/>
            </a:endParaRPr>
          </a:p>
        </p:txBody>
      </p:sp>
      <p:sp>
        <p:nvSpPr>
          <p:cNvPr id="8" name="Line 8"/>
          <p:cNvSpPr>
            <a:spLocks noChangeShapeType="1"/>
          </p:cNvSpPr>
          <p:nvPr/>
        </p:nvSpPr>
        <p:spPr bwMode="auto">
          <a:xfrm>
            <a:off x="-4233" y="3516313"/>
            <a:ext cx="12227984" cy="0"/>
          </a:xfrm>
          <a:prstGeom prst="line">
            <a:avLst/>
          </a:prstGeom>
          <a:noFill/>
          <a:ln w="57150">
            <a:solidFill>
              <a:srgbClr val="A50021"/>
            </a:solidFill>
            <a:round/>
            <a:headEnd/>
            <a:tailEnd/>
          </a:ln>
        </p:spPr>
        <p:txBody>
          <a:bodyPr/>
          <a:lstStyle/>
          <a:p>
            <a:pPr fontAlgn="base">
              <a:spcBef>
                <a:spcPct val="0"/>
              </a:spcBef>
              <a:spcAft>
                <a:spcPct val="0"/>
              </a:spcAft>
              <a:defRPr/>
            </a:pPr>
            <a:endParaRPr lang="en-US" sz="2160" b="1">
              <a:solidFill>
                <a:srgbClr val="000000"/>
              </a:solidFill>
              <a:cs typeface="Arial" pitchFamily="34" charset="0"/>
            </a:endParaRPr>
          </a:p>
        </p:txBody>
      </p:sp>
      <p:sp>
        <p:nvSpPr>
          <p:cNvPr id="2" name="Title 1"/>
          <p:cNvSpPr>
            <a:spLocks noGrp="1"/>
          </p:cNvSpPr>
          <p:nvPr>
            <p:ph type="ctrTitle"/>
          </p:nvPr>
        </p:nvSpPr>
        <p:spPr>
          <a:xfrm>
            <a:off x="826559" y="457200"/>
            <a:ext cx="10566400" cy="2816352"/>
          </a:xfrm>
        </p:spPr>
        <p:txBody>
          <a:bodyPr/>
          <a:lstStyle>
            <a:lvl1pPr algn="ctr">
              <a:defRPr sz="3200"/>
            </a:lvl1pPr>
          </a:lstStyle>
          <a:p>
            <a:r>
              <a:rPr lang="en-US"/>
              <a:t>Click to edit Master title style</a:t>
            </a:r>
          </a:p>
        </p:txBody>
      </p:sp>
      <p:sp>
        <p:nvSpPr>
          <p:cNvPr id="3" name="Subtitle 2"/>
          <p:cNvSpPr>
            <a:spLocks noGrp="1"/>
          </p:cNvSpPr>
          <p:nvPr>
            <p:ph type="subTitle" idx="1"/>
          </p:nvPr>
        </p:nvSpPr>
        <p:spPr>
          <a:xfrm>
            <a:off x="827619" y="4114800"/>
            <a:ext cx="10566400" cy="609600"/>
          </a:xfrm>
        </p:spPr>
        <p:txBody>
          <a:bodyPr/>
          <a:lstStyle>
            <a:lvl1pPr marL="0" indent="0" algn="ctr">
              <a:buNone/>
              <a:defRPr sz="1800" b="1"/>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11" name="Text Placeholder 10"/>
          <p:cNvSpPr>
            <a:spLocks noGrp="1"/>
          </p:cNvSpPr>
          <p:nvPr>
            <p:ph type="body" sz="quarter" idx="11"/>
          </p:nvPr>
        </p:nvSpPr>
        <p:spPr>
          <a:xfrm>
            <a:off x="827619" y="5029200"/>
            <a:ext cx="10566400" cy="914400"/>
          </a:xfrm>
        </p:spPr>
        <p:txBody>
          <a:bodyPr/>
          <a:lstStyle>
            <a:lvl1pPr marL="0" indent="0" algn="ctr">
              <a:buNone/>
              <a:defRPr sz="1600"/>
            </a:lvl1pPr>
          </a:lstStyle>
          <a:p>
            <a:pPr lvl="0"/>
            <a:r>
              <a:rPr lang="en-US"/>
              <a:t>Click to edit Master text styles</a:t>
            </a:r>
          </a:p>
        </p:txBody>
      </p:sp>
    </p:spTree>
    <p:extLst>
      <p:ext uri="{BB962C8B-B14F-4D97-AF65-F5344CB8AC3E}">
        <p14:creationId xmlns:p14="http://schemas.microsoft.com/office/powerpoint/2010/main" val="3544858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165100"/>
            <a:ext cx="10566400" cy="787400"/>
          </a:xfrm>
          <a:prstGeom prst="rect">
            <a:avLst/>
          </a:prstGeom>
          <a:solidFill>
            <a:schemeClr val="bg1"/>
          </a:solidFill>
          <a:ln w="9525">
            <a:noFill/>
            <a:miter lim="800000"/>
            <a:headEnd/>
            <a:tailEnd/>
          </a:ln>
        </p:spPr>
        <p:txBody>
          <a:bodyPr vert="horz" wrap="square" lIns="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12800" y="1676400"/>
            <a:ext cx="10566400" cy="4419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87204" name="Line 4"/>
          <p:cNvSpPr>
            <a:spLocks noChangeShapeType="1"/>
          </p:cNvSpPr>
          <p:nvPr/>
        </p:nvSpPr>
        <p:spPr bwMode="auto">
          <a:xfrm>
            <a:off x="812800" y="1066800"/>
            <a:ext cx="10566400" cy="0"/>
          </a:xfrm>
          <a:prstGeom prst="line">
            <a:avLst/>
          </a:prstGeom>
          <a:noFill/>
          <a:ln w="53975">
            <a:solidFill>
              <a:srgbClr val="969696"/>
            </a:solidFill>
            <a:round/>
            <a:headEnd/>
            <a:tailEnd/>
          </a:ln>
          <a:effectLst/>
        </p:spPr>
        <p:txBody>
          <a:bodyPr wrap="none" anchor="ctr"/>
          <a:lstStyle/>
          <a:p>
            <a:pPr fontAlgn="base">
              <a:spcBef>
                <a:spcPct val="0"/>
              </a:spcBef>
              <a:spcAft>
                <a:spcPct val="25000"/>
              </a:spcAft>
              <a:buFontTx/>
              <a:buChar char="•"/>
              <a:defRPr/>
            </a:pPr>
            <a:endParaRPr lang="en-US" sz="3600" b="1" baseline="-25000">
              <a:solidFill>
                <a:srgbClr val="000000"/>
              </a:solidFill>
            </a:endParaRPr>
          </a:p>
        </p:txBody>
      </p:sp>
      <p:sp>
        <p:nvSpPr>
          <p:cNvPr id="1587225" name="Line 25"/>
          <p:cNvSpPr>
            <a:spLocks noChangeShapeType="1"/>
          </p:cNvSpPr>
          <p:nvPr userDrawn="1"/>
        </p:nvSpPr>
        <p:spPr bwMode="auto">
          <a:xfrm>
            <a:off x="812800" y="1143000"/>
            <a:ext cx="10566400" cy="0"/>
          </a:xfrm>
          <a:prstGeom prst="line">
            <a:avLst/>
          </a:prstGeom>
          <a:noFill/>
          <a:ln w="53975">
            <a:solidFill>
              <a:srgbClr val="A50021"/>
            </a:solidFill>
            <a:round/>
            <a:headEnd/>
            <a:tailEnd/>
          </a:ln>
          <a:effectLst/>
        </p:spPr>
        <p:txBody>
          <a:bodyPr wrap="none" anchor="ctr"/>
          <a:lstStyle/>
          <a:p>
            <a:pPr fontAlgn="base">
              <a:spcBef>
                <a:spcPct val="0"/>
              </a:spcBef>
              <a:spcAft>
                <a:spcPct val="25000"/>
              </a:spcAft>
              <a:buFontTx/>
              <a:buChar char="•"/>
              <a:defRPr/>
            </a:pPr>
            <a:endParaRPr lang="en-US" sz="3600" b="1" baseline="-25000">
              <a:solidFill>
                <a:srgbClr val="000000"/>
              </a:solidFill>
            </a:endParaRPr>
          </a:p>
        </p:txBody>
      </p:sp>
      <p:sp>
        <p:nvSpPr>
          <p:cNvPr id="2" name="Slide Number Placeholder 1"/>
          <p:cNvSpPr>
            <a:spLocks noGrp="1"/>
          </p:cNvSpPr>
          <p:nvPr>
            <p:ph type="sldNum" sz="quarter" idx="4"/>
          </p:nvPr>
        </p:nvSpPr>
        <p:spPr>
          <a:xfrm>
            <a:off x="9313333" y="6492880"/>
            <a:ext cx="2844800" cy="365125"/>
          </a:xfrm>
          <a:prstGeom prst="rect">
            <a:avLst/>
          </a:prstGeom>
        </p:spPr>
        <p:txBody>
          <a:bodyPr vert="horz" lIns="91440" tIns="45720" rIns="91440" bIns="45720" rtlCol="0" anchor="ctr"/>
          <a:lstStyle>
            <a:lvl1pPr algn="r">
              <a:defRPr sz="1200" b="1" baseline="-25000">
                <a:solidFill>
                  <a:srgbClr val="000000">
                    <a:tint val="75000"/>
                  </a:srgbClr>
                </a:solidFill>
                <a:latin typeface="+mn-lt"/>
              </a:defRPr>
            </a:lvl1pPr>
          </a:lstStyle>
          <a:p>
            <a:pPr fontAlgn="base">
              <a:spcBef>
                <a:spcPct val="0"/>
              </a:spcBef>
              <a:spcAft>
                <a:spcPct val="0"/>
              </a:spcAft>
              <a:defRPr/>
            </a:pPr>
            <a:fld id="{C4B6E519-2B19-4FD1-9DB5-C3407DF9395F}" type="slidenum">
              <a:rPr lang="en-US"/>
              <a:pPr fontAlgn="base">
                <a:spcBef>
                  <a:spcPct val="0"/>
                </a:spcBef>
                <a:spcAft>
                  <a:spcPct val="0"/>
                </a:spcAft>
                <a:defRPr/>
              </a:pPr>
              <a:t>‹#›</a:t>
            </a:fld>
            <a:endParaRPr lang="en-US"/>
          </a:p>
        </p:txBody>
      </p:sp>
      <p:sp>
        <p:nvSpPr>
          <p:cNvPr id="7" name="TextBox 6"/>
          <p:cNvSpPr txBox="1"/>
          <p:nvPr userDrawn="1"/>
        </p:nvSpPr>
        <p:spPr>
          <a:xfrm>
            <a:off x="914400" y="6497638"/>
            <a:ext cx="9144000" cy="277812"/>
          </a:xfrm>
          <a:prstGeom prst="rect">
            <a:avLst/>
          </a:prstGeom>
          <a:noFill/>
        </p:spPr>
        <p:txBody>
          <a:bodyPr>
            <a:spAutoFit/>
          </a:bodyPr>
          <a:lstStyle/>
          <a:p>
            <a:pPr fontAlgn="base">
              <a:spcBef>
                <a:spcPct val="0"/>
              </a:spcBef>
              <a:spcAft>
                <a:spcPct val="0"/>
              </a:spcAft>
              <a:defRPr/>
            </a:pPr>
            <a:endParaRPr lang="en-US" sz="1200" b="1">
              <a:solidFill>
                <a:srgbClr val="000000"/>
              </a:solidFill>
            </a:endParaRPr>
          </a:p>
        </p:txBody>
      </p:sp>
      <p:sp>
        <p:nvSpPr>
          <p:cNvPr id="4" name="TextBox 3"/>
          <p:cNvSpPr txBox="1"/>
          <p:nvPr userDrawn="1"/>
        </p:nvSpPr>
        <p:spPr>
          <a:xfrm>
            <a:off x="914400" y="6407155"/>
            <a:ext cx="8229600" cy="366713"/>
          </a:xfrm>
          <a:prstGeom prst="rect">
            <a:avLst/>
          </a:prstGeom>
          <a:noFill/>
        </p:spPr>
        <p:txBody>
          <a:bodyPr anchor="b"/>
          <a:lstStyle/>
          <a:p>
            <a:pPr fontAlgn="base">
              <a:spcBef>
                <a:spcPct val="0"/>
              </a:spcBef>
              <a:spcAft>
                <a:spcPct val="0"/>
              </a:spcAft>
              <a:defRPr/>
            </a:pPr>
            <a:endParaRPr lang="en-US" sz="1200">
              <a:solidFill>
                <a:srgbClr val="000000"/>
              </a:solidFill>
            </a:endParaRPr>
          </a:p>
        </p:txBody>
      </p:sp>
    </p:spTree>
    <p:extLst>
      <p:ext uri="{BB962C8B-B14F-4D97-AF65-F5344CB8AC3E}">
        <p14:creationId xmlns:p14="http://schemas.microsoft.com/office/powerpoint/2010/main" val="2255503598"/>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779" r:id="rId3"/>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D9D8B7-9DF2-CB43-A7AF-1A9E93AF9201}"/>
              </a:ext>
            </a:extLst>
          </p:cNvPr>
          <p:cNvSpPr>
            <a:spLocks noGrp="1"/>
          </p:cNvSpPr>
          <p:nvPr>
            <p:ph type="body" sz="quarter" idx="11"/>
          </p:nvPr>
        </p:nvSpPr>
        <p:spPr>
          <a:xfrm>
            <a:off x="1475232" y="5209018"/>
            <a:ext cx="9241536" cy="738664"/>
          </a:xfrm>
        </p:spPr>
        <p:txBody>
          <a:bodyPr wrap="square" anchor="ctr">
            <a:spAutoFit/>
          </a:bodyPr>
          <a:lstStyle/>
          <a:p>
            <a:pPr>
              <a:spcBef>
                <a:spcPts val="0"/>
              </a:spcBef>
            </a:pPr>
            <a:r>
              <a:rPr lang="en-US" sz="1400" b="0" baseline="30000" dirty="0"/>
              <a:t>1</a:t>
            </a:r>
            <a:r>
              <a:rPr lang="en-US" sz="1400" b="0" dirty="0"/>
              <a:t>Yale University School of Medicine, New Haven, Connecticut, USA; </a:t>
            </a:r>
            <a:r>
              <a:rPr lang="en-US" sz="1400" b="0" baseline="30000" dirty="0"/>
              <a:t>2</a:t>
            </a:r>
            <a:r>
              <a:rPr lang="en-US" sz="1400" b="0" dirty="0"/>
              <a:t>HIV-NAT, Thai Red Cross AIDS Research Centre, Bangkok, Thailand; </a:t>
            </a:r>
            <a:r>
              <a:rPr lang="en-US" sz="1400" b="0" baseline="30000" dirty="0"/>
              <a:t>3</a:t>
            </a:r>
            <a:r>
              <a:rPr lang="en-US" sz="1400" b="0" dirty="0"/>
              <a:t>New York Presbyterian Queens, Flushing, New York, USA; </a:t>
            </a:r>
            <a:r>
              <a:rPr lang="en-US" sz="1400" b="0" baseline="30000" dirty="0"/>
              <a:t>4</a:t>
            </a:r>
            <a:r>
              <a:rPr lang="en-US" sz="1400" b="0" dirty="0"/>
              <a:t>Gilead Sciences, Inc. Foster City, California, USA; </a:t>
            </a:r>
            <a:r>
              <a:rPr lang="en-US" sz="1400" b="0" baseline="30000" dirty="0"/>
              <a:t>5</a:t>
            </a:r>
            <a:r>
              <a:rPr lang="en-US" sz="1400" b="0" dirty="0"/>
              <a:t>University of Paris </a:t>
            </a:r>
            <a:r>
              <a:rPr lang="en-US" sz="1400" b="0" dirty="0" err="1"/>
              <a:t>Cité</a:t>
            </a:r>
            <a:r>
              <a:rPr lang="en-US" sz="1400" b="0" dirty="0"/>
              <a:t>, Paris, France. *Presenting author</a:t>
            </a:r>
          </a:p>
        </p:txBody>
      </p:sp>
      <p:sp>
        <p:nvSpPr>
          <p:cNvPr id="2" name="Title 1">
            <a:extLst>
              <a:ext uri="{FF2B5EF4-FFF2-40B4-BE49-F238E27FC236}">
                <a16:creationId xmlns:a16="http://schemas.microsoft.com/office/drawing/2014/main" id="{93521221-07E2-414B-AAB7-A97450E3C606}"/>
              </a:ext>
            </a:extLst>
          </p:cNvPr>
          <p:cNvSpPr>
            <a:spLocks noGrp="1"/>
          </p:cNvSpPr>
          <p:nvPr>
            <p:ph type="ctrTitle"/>
          </p:nvPr>
        </p:nvSpPr>
        <p:spPr>
          <a:xfrm>
            <a:off x="1227256" y="457200"/>
            <a:ext cx="9737488" cy="2816352"/>
          </a:xfrm>
        </p:spPr>
        <p:txBody>
          <a:bodyPr anchor="ctr">
            <a:noAutofit/>
          </a:bodyPr>
          <a:lstStyle/>
          <a:p>
            <a:r>
              <a:rPr lang="en-GB" dirty="0"/>
              <a:t>Lenacapavir Oral Bridging (300 mg QW) Maintains Efficacy with a Similar Safety Profile When SC LEN Cannot Be Administered</a:t>
            </a:r>
            <a:endParaRPr lang="en-US" dirty="0"/>
          </a:p>
        </p:txBody>
      </p:sp>
      <p:sp>
        <p:nvSpPr>
          <p:cNvPr id="6" name="Subtitle 5">
            <a:extLst>
              <a:ext uri="{FF2B5EF4-FFF2-40B4-BE49-F238E27FC236}">
                <a16:creationId xmlns:a16="http://schemas.microsoft.com/office/drawing/2014/main" id="{F67B5FB1-1003-4B37-9C5B-9E5D6CA066D2}"/>
              </a:ext>
            </a:extLst>
          </p:cNvPr>
          <p:cNvSpPr>
            <a:spLocks noGrp="1"/>
          </p:cNvSpPr>
          <p:nvPr>
            <p:ph type="subTitle" idx="1"/>
          </p:nvPr>
        </p:nvSpPr>
        <p:spPr>
          <a:xfrm>
            <a:off x="797981" y="3797301"/>
            <a:ext cx="10596038" cy="1257300"/>
          </a:xfrm>
        </p:spPr>
        <p:txBody>
          <a:bodyPr anchor="ctr"/>
          <a:lstStyle/>
          <a:p>
            <a:pPr>
              <a:spcBef>
                <a:spcPts val="0"/>
              </a:spcBef>
            </a:pPr>
            <a:r>
              <a:rPr lang="en-US" dirty="0"/>
              <a:t>Onyema Ogbuagu</a:t>
            </a:r>
            <a:r>
              <a:rPr lang="en-US" baseline="30000" dirty="0"/>
              <a:t>1</a:t>
            </a:r>
            <a:r>
              <a:rPr lang="en-US" dirty="0"/>
              <a:t>, </a:t>
            </a:r>
            <a:r>
              <a:rPr lang="en-US" dirty="0" err="1"/>
              <a:t>Anchalee</a:t>
            </a:r>
            <a:r>
              <a:rPr lang="en-US" dirty="0"/>
              <a:t> Avihingsanon</a:t>
            </a:r>
            <a:r>
              <a:rPr lang="en-US" baseline="30000" dirty="0"/>
              <a:t>2</a:t>
            </a:r>
            <a:r>
              <a:rPr lang="en-US" dirty="0"/>
              <a:t>, </a:t>
            </a:r>
            <a:r>
              <a:rPr lang="en-US" dirty="0" err="1"/>
              <a:t>Sorana</a:t>
            </a:r>
            <a:r>
              <a:rPr lang="en-US" dirty="0"/>
              <a:t> Segal-Maurer</a:t>
            </a:r>
            <a:r>
              <a:rPr lang="en-US" baseline="30000" dirty="0"/>
              <a:t>3</a:t>
            </a:r>
            <a:r>
              <a:rPr lang="en-US" dirty="0"/>
              <a:t>, Hui Wang</a:t>
            </a:r>
            <a:r>
              <a:rPr lang="en-US" baseline="30000" dirty="0"/>
              <a:t>4</a:t>
            </a:r>
            <a:r>
              <a:rPr lang="en-US" dirty="0"/>
              <a:t>, Martin S Rhee</a:t>
            </a:r>
            <a:r>
              <a:rPr lang="en-US" baseline="30000" dirty="0"/>
              <a:t>4</a:t>
            </a:r>
            <a:r>
              <a:rPr lang="en-US" dirty="0"/>
              <a:t>, </a:t>
            </a:r>
            <a:r>
              <a:rPr lang="en-US" dirty="0" err="1"/>
              <a:t>Hadas</a:t>
            </a:r>
            <a:r>
              <a:rPr lang="en-US" dirty="0"/>
              <a:t> Dvory-Sobol</a:t>
            </a:r>
            <a:r>
              <a:rPr lang="en-US" baseline="30000" dirty="0"/>
              <a:t>4</a:t>
            </a:r>
            <a:r>
              <a:rPr lang="en-US" dirty="0"/>
              <a:t>, Peter Sklar</a:t>
            </a:r>
            <a:r>
              <a:rPr lang="en-US" baseline="30000" dirty="0"/>
              <a:t>4</a:t>
            </a:r>
            <a:r>
              <a:rPr lang="en-US" dirty="0"/>
              <a:t>, Jean-Michel Molina*</a:t>
            </a:r>
            <a:r>
              <a:rPr lang="en-US" baseline="30000" dirty="0"/>
              <a:t>5</a:t>
            </a:r>
          </a:p>
        </p:txBody>
      </p:sp>
      <p:sp>
        <p:nvSpPr>
          <p:cNvPr id="8" name="TextBox 7">
            <a:extLst>
              <a:ext uri="{FF2B5EF4-FFF2-40B4-BE49-F238E27FC236}">
                <a16:creationId xmlns:a16="http://schemas.microsoft.com/office/drawing/2014/main" id="{1E346CF0-D5B0-4D00-BCE9-CF877F2B94E8}"/>
              </a:ext>
            </a:extLst>
          </p:cNvPr>
          <p:cNvSpPr txBox="1"/>
          <p:nvPr/>
        </p:nvSpPr>
        <p:spPr>
          <a:xfrm>
            <a:off x="2531392" y="6384970"/>
            <a:ext cx="7768217" cy="307777"/>
          </a:xfrm>
          <a:prstGeom prst="rect">
            <a:avLst/>
          </a:prstGeom>
          <a:noFill/>
        </p:spPr>
        <p:txBody>
          <a:bodyPr wrap="none" rtlCol="0" anchor="ctr">
            <a:spAutoFit/>
          </a:bodyPr>
          <a:lstStyle/>
          <a:p>
            <a:pPr algn="ctr"/>
            <a:r>
              <a:rPr lang="en-GB" sz="1400" b="1" dirty="0"/>
              <a:t>12th IAS Conference on HIV Science</a:t>
            </a:r>
            <a:r>
              <a:rPr lang="en-US" sz="1400" b="1" dirty="0"/>
              <a:t>, </a:t>
            </a:r>
            <a:r>
              <a:rPr lang="en-GB" sz="1400" b="1" dirty="0"/>
              <a:t>23–26 July 2023</a:t>
            </a:r>
            <a:r>
              <a:rPr lang="en-US" sz="1400" b="1" dirty="0"/>
              <a:t>, Brisbane, Australia: Oral OAB0205</a:t>
            </a:r>
          </a:p>
        </p:txBody>
      </p:sp>
      <p:sp>
        <p:nvSpPr>
          <p:cNvPr id="3" name="Rectangle 2">
            <a:extLst>
              <a:ext uri="{FF2B5EF4-FFF2-40B4-BE49-F238E27FC236}">
                <a16:creationId xmlns:a16="http://schemas.microsoft.com/office/drawing/2014/main" id="{6D6354FD-230D-365F-DFB1-625B9311BB29}"/>
              </a:ext>
            </a:extLst>
          </p:cNvPr>
          <p:cNvSpPr/>
          <p:nvPr/>
        </p:nvSpPr>
        <p:spPr bwMode="auto">
          <a:xfrm>
            <a:off x="0" y="5794872"/>
            <a:ext cx="1112704" cy="106312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GB" sz="1200" i="0" u="none" strike="noStrike" cap="none" normalizeH="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D6A079A-9241-8624-D9F9-BF92D29F6155}"/>
              </a:ext>
            </a:extLst>
          </p:cNvPr>
          <p:cNvSpPr/>
          <p:nvPr/>
        </p:nvSpPr>
        <p:spPr bwMode="auto">
          <a:xfrm>
            <a:off x="0" y="5772839"/>
            <a:ext cx="1079653" cy="108516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GB" sz="1200" i="0" u="none" strike="noStrike" cap="none" normalizeH="0" dirty="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412EC31C-2E1D-E3B4-E4A4-7458C7C94224}"/>
              </a:ext>
            </a:extLst>
          </p:cNvPr>
          <p:cNvSpPr txBox="1"/>
          <p:nvPr/>
        </p:nvSpPr>
        <p:spPr>
          <a:xfrm>
            <a:off x="7352778" y="-1"/>
            <a:ext cx="4876800" cy="522515"/>
          </a:xfrm>
          <a:prstGeom prst="rect">
            <a:avLst/>
          </a:prstGeom>
          <a:solidFill>
            <a:srgbClr val="FFFF00"/>
          </a:solidFill>
        </p:spPr>
        <p:txBody>
          <a:bodyPr wrap="none" rtlCol="0" anchor="ctr" anchorCtr="0">
            <a:noAutofit/>
          </a:bodyPr>
          <a:lstStyle/>
          <a:p>
            <a:r>
              <a:rPr lang="en-GB" sz="1600" b="1" dirty="0"/>
              <a:t>Note to reviewers: </a:t>
            </a:r>
            <a:r>
              <a:rPr lang="en-GB" sz="1600" dirty="0"/>
              <a:t>Presentation time is 8 minutes</a:t>
            </a:r>
          </a:p>
          <a:p>
            <a:r>
              <a:rPr lang="en-GB" sz="1600" b="1" dirty="0"/>
              <a:t>Date of presentation: </a:t>
            </a:r>
            <a:r>
              <a:rPr lang="en-GB" sz="1600" dirty="0"/>
              <a:t>Tuesday, July 25</a:t>
            </a:r>
            <a:r>
              <a:rPr lang="en-GB" sz="1600" baseline="30000" dirty="0"/>
              <a:t>th</a:t>
            </a:r>
            <a:endParaRPr lang="en-GB" sz="1600" dirty="0"/>
          </a:p>
        </p:txBody>
      </p:sp>
      <p:sp>
        <p:nvSpPr>
          <p:cNvPr id="4" name="Rectangle 3">
            <a:extLst>
              <a:ext uri="{FF2B5EF4-FFF2-40B4-BE49-F238E27FC236}">
                <a16:creationId xmlns:a16="http://schemas.microsoft.com/office/drawing/2014/main" id="{A80DDC7E-CF53-066C-E9A1-ED0598B55393}"/>
              </a:ext>
            </a:extLst>
          </p:cNvPr>
          <p:cNvSpPr/>
          <p:nvPr/>
        </p:nvSpPr>
        <p:spPr bwMode="auto">
          <a:xfrm>
            <a:off x="2" y="5287617"/>
            <a:ext cx="1311964" cy="15699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GB" sz="1200" i="0" u="none" strike="noStrike" cap="none" normalizeH="0" dirty="0">
              <a:ln>
                <a:noFill/>
              </a:ln>
              <a:solidFill>
                <a:schemeClr val="tx1"/>
              </a:solidFill>
              <a:effectLst/>
              <a:latin typeface="Arial" charset="0"/>
            </a:endParaRPr>
          </a:p>
        </p:txBody>
      </p:sp>
      <p:pic>
        <p:nvPicPr>
          <p:cNvPr id="11" name="Picture 10" descr="A qr code with a white background&#10;&#10;Description automatically generated">
            <a:extLst>
              <a:ext uri="{FF2B5EF4-FFF2-40B4-BE49-F238E27FC236}">
                <a16:creationId xmlns:a16="http://schemas.microsoft.com/office/drawing/2014/main" id="{7DE66457-7DEF-5F50-2300-6CB5E80710A2}"/>
              </a:ext>
            </a:extLst>
          </p:cNvPr>
          <p:cNvPicPr>
            <a:picLocks noChangeAspect="1"/>
          </p:cNvPicPr>
          <p:nvPr/>
        </p:nvPicPr>
        <p:blipFill>
          <a:blip r:embed="rId3"/>
          <a:stretch>
            <a:fillRect/>
          </a:stretch>
        </p:blipFill>
        <p:spPr>
          <a:xfrm>
            <a:off x="90382" y="5699689"/>
            <a:ext cx="1131205" cy="1131205"/>
          </a:xfrm>
          <a:prstGeom prst="rect">
            <a:avLst/>
          </a:prstGeom>
        </p:spPr>
      </p:pic>
      <p:sp>
        <p:nvSpPr>
          <p:cNvPr id="13" name="TextBox 12">
            <a:extLst>
              <a:ext uri="{FF2B5EF4-FFF2-40B4-BE49-F238E27FC236}">
                <a16:creationId xmlns:a16="http://schemas.microsoft.com/office/drawing/2014/main" id="{94CC9E5E-F48B-95A5-77A8-8A3FBF5F2D90}"/>
              </a:ext>
            </a:extLst>
          </p:cNvPr>
          <p:cNvSpPr txBox="1"/>
          <p:nvPr/>
        </p:nvSpPr>
        <p:spPr>
          <a:xfrm>
            <a:off x="172087" y="5346629"/>
            <a:ext cx="967795" cy="406265"/>
          </a:xfrm>
          <a:prstGeom prst="rect">
            <a:avLst/>
          </a:prstGeom>
          <a:noFill/>
        </p:spPr>
        <p:txBody>
          <a:bodyPr wrap="square" lIns="0" tIns="0" rIns="0" bIns="0" rtlCol="0" anchor="b">
            <a:spAutoFit/>
          </a:bodyPr>
          <a:lstStyle/>
          <a:p>
            <a:pPr algn="ctr">
              <a:lnSpc>
                <a:spcPct val="80000"/>
              </a:lnSpc>
            </a:pPr>
            <a:r>
              <a:rPr lang="en-US" sz="1100" dirty="0">
                <a:latin typeface="Trebuchet MS" panose="020B0603020202020204" pitchFamily="34" charset="0"/>
              </a:rPr>
              <a:t>Please scan for plain language summary</a:t>
            </a:r>
          </a:p>
        </p:txBody>
      </p:sp>
    </p:spTree>
    <p:extLst>
      <p:ext uri="{BB962C8B-B14F-4D97-AF65-F5344CB8AC3E}">
        <p14:creationId xmlns:p14="http://schemas.microsoft.com/office/powerpoint/2010/main" val="223840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3C19-CF9D-4EF1-B2A4-C471E4775284}"/>
              </a:ext>
            </a:extLst>
          </p:cNvPr>
          <p:cNvSpPr>
            <a:spLocks noGrp="1"/>
          </p:cNvSpPr>
          <p:nvPr>
            <p:ph type="title"/>
          </p:nvPr>
        </p:nvSpPr>
        <p:spPr/>
        <p:txBody>
          <a:bodyPr/>
          <a:lstStyle/>
          <a:p>
            <a:r>
              <a:rPr lang="en-GB" altLang="en-US" dirty="0"/>
              <a:t>Safety Profile of LEN During Oral Bridging</a:t>
            </a:r>
            <a:endParaRPr lang="en-US" dirty="0"/>
          </a:p>
        </p:txBody>
      </p:sp>
      <p:sp>
        <p:nvSpPr>
          <p:cNvPr id="12" name="Text Placeholder 11">
            <a:extLst>
              <a:ext uri="{FF2B5EF4-FFF2-40B4-BE49-F238E27FC236}">
                <a16:creationId xmlns:a16="http://schemas.microsoft.com/office/drawing/2014/main" id="{6D6A7BC3-887E-42F2-D322-A9450F633466}"/>
              </a:ext>
            </a:extLst>
          </p:cNvPr>
          <p:cNvSpPr>
            <a:spLocks noGrp="1"/>
          </p:cNvSpPr>
          <p:nvPr>
            <p:ph type="body" sz="quarter" idx="11"/>
          </p:nvPr>
        </p:nvSpPr>
        <p:spPr>
          <a:xfrm>
            <a:off x="812800" y="6248400"/>
            <a:ext cx="10575923" cy="457200"/>
          </a:xfrm>
        </p:spPr>
        <p:txBody>
          <a:bodyPr/>
          <a:lstStyle/>
          <a:p>
            <a:br>
              <a:rPr kumimoji="0" lang="en-US" sz="900" b="0" i="0" u="none" strike="noStrike" kern="1200" cap="none" normalizeH="0" dirty="0">
                <a:ln>
                  <a:noFill/>
                </a:ln>
                <a:effectLst/>
                <a:latin typeface="Trebuchet MS" panose="020B0603020202020204" pitchFamily="34" charset="0"/>
                <a:ea typeface="MS PGothic"/>
              </a:rPr>
            </a:br>
            <a:r>
              <a:rPr kumimoji="0" lang="en-US" sz="900" b="0" i="0" u="none" strike="noStrike" kern="1200" cap="none" normalizeH="0" dirty="0">
                <a:ln>
                  <a:noFill/>
                </a:ln>
                <a:effectLst/>
                <a:latin typeface="Trebuchet MS" panose="020B0603020202020204" pitchFamily="34" charset="0"/>
                <a:ea typeface="MS PGothic"/>
              </a:rPr>
              <a:t>Adverse events were coded according to MedDRA Version 25.0. Severity grades were defined by division of AIDS (DAIDS) Table for Grading the Severity of Adult and Pediatric Adverse Events (Version 2.1; July 2017). Data collected during oral bridging period were included. *CAPELLA: COVID-19, 7.0%; CALIBRATE: </a:t>
            </a:r>
            <a:r>
              <a:rPr lang="en-US" sz="900" kern="1200" dirty="0">
                <a:latin typeface="Trebuchet MS" panose="020B0603020202020204" pitchFamily="34" charset="0"/>
                <a:ea typeface="MS PGothic"/>
              </a:rPr>
              <a:t>influenza, 8.5%; COVID-19, 4.9%.</a:t>
            </a:r>
            <a:br>
              <a:rPr lang="en-US" sz="900" kern="1200" dirty="0">
                <a:latin typeface="Trebuchet MS" panose="020B0603020202020204" pitchFamily="34" charset="0"/>
                <a:ea typeface="MS PGothic"/>
              </a:rPr>
            </a:br>
            <a:r>
              <a:rPr lang="en-US" sz="900" kern="1200" dirty="0">
                <a:latin typeface="Trebuchet MS" panose="020B0603020202020204" pitchFamily="34" charset="0"/>
                <a:ea typeface="MS PGothic"/>
              </a:rPr>
              <a:t>AE, adverse event; ISR, injection-site reaction; GI, gastrointestinal; </a:t>
            </a:r>
            <a:r>
              <a:rPr kumimoji="0" lang="en-US" sz="900" b="0" i="0" u="none" strike="noStrike" kern="1200" cap="none" normalizeH="0" dirty="0">
                <a:ln>
                  <a:noFill/>
                </a:ln>
                <a:effectLst/>
                <a:latin typeface="Trebuchet MS" panose="020B0603020202020204" pitchFamily="34" charset="0"/>
                <a:ea typeface="MS PGothic"/>
              </a:rPr>
              <a:t>LEN, lenacapavir; MedDRA, </a:t>
            </a:r>
            <a:r>
              <a:rPr kumimoji="0" lang="en-GB" sz="900" b="0" i="0" u="none" strike="noStrike" kern="1200" cap="none" normalizeH="0" dirty="0">
                <a:ln>
                  <a:noFill/>
                </a:ln>
                <a:effectLst/>
                <a:latin typeface="Trebuchet MS" panose="020B0603020202020204" pitchFamily="34" charset="0"/>
                <a:ea typeface="MS PGothic"/>
              </a:rPr>
              <a:t>medical dictionary for regulatory activities; </a:t>
            </a:r>
            <a:r>
              <a:rPr kumimoji="0" lang="en-US" sz="900" b="0" i="0" u="none" strike="noStrike" kern="1200" cap="none" normalizeH="0" dirty="0">
                <a:ln>
                  <a:noFill/>
                </a:ln>
                <a:effectLst/>
                <a:latin typeface="Trebuchet MS" panose="020B0603020202020204" pitchFamily="34" charset="0"/>
                <a:ea typeface="MS PGothic"/>
              </a:rPr>
              <a:t>SC, subcutaneous; TEAE, treatment-emergent adverse event; URTI, upper respiratory tract infection. </a:t>
            </a:r>
          </a:p>
        </p:txBody>
      </p:sp>
      <p:sp>
        <p:nvSpPr>
          <p:cNvPr id="4" name="Slide Number Placeholder 3">
            <a:extLst>
              <a:ext uri="{FF2B5EF4-FFF2-40B4-BE49-F238E27FC236}">
                <a16:creationId xmlns:a16="http://schemas.microsoft.com/office/drawing/2014/main" id="{F8556A1E-538F-4B1C-80F8-8EC084B825E9}"/>
              </a:ext>
            </a:extLst>
          </p:cNvPr>
          <p:cNvSpPr>
            <a:spLocks noGrp="1"/>
          </p:cNvSpPr>
          <p:nvPr>
            <p:ph type="sldNum" sz="quarter" idx="12"/>
          </p:nvPr>
        </p:nvSpPr>
        <p:spPr/>
        <p:txBody>
          <a:bodyPr/>
          <a:lstStyle/>
          <a:p>
            <a:fld id="{48B34844-BF8C-48C5-ADF0-8D663D5097A1}" type="slidenum">
              <a:rPr lang="en-US" altLang="en-US" smtClean="0"/>
              <a:pPr/>
              <a:t>10</a:t>
            </a:fld>
            <a:endParaRPr lang="en-US" altLang="en-US" dirty="0"/>
          </a:p>
        </p:txBody>
      </p:sp>
      <p:sp>
        <p:nvSpPr>
          <p:cNvPr id="13" name="TextBox 12">
            <a:extLst>
              <a:ext uri="{FF2B5EF4-FFF2-40B4-BE49-F238E27FC236}">
                <a16:creationId xmlns:a16="http://schemas.microsoft.com/office/drawing/2014/main" id="{9C8DC6E2-A604-27BB-8DE1-8011B6021D3A}"/>
              </a:ext>
            </a:extLst>
          </p:cNvPr>
          <p:cNvSpPr txBox="1"/>
          <p:nvPr/>
        </p:nvSpPr>
        <p:spPr>
          <a:xfrm>
            <a:off x="812799" y="1335677"/>
            <a:ext cx="10575925" cy="430887"/>
          </a:xfrm>
          <a:prstGeom prst="rect">
            <a:avLst/>
          </a:prstGeom>
          <a:solidFill>
            <a:schemeClr val="bg1"/>
          </a:solidFill>
        </p:spPr>
        <p:txBody>
          <a:bodyPr wrap="square">
            <a:spAutoFit/>
          </a:bodyPr>
          <a:lstStyle/>
          <a:p>
            <a:pPr algn="ctr"/>
            <a:r>
              <a:rPr lang="en-GB" sz="2200" b="1" dirty="0">
                <a:latin typeface="Trebuchet MS" panose="020B0603020202020204" pitchFamily="34" charset="0"/>
              </a:rPr>
              <a:t>Groups receiving oral LEN (oral bridging analysis set)</a:t>
            </a:r>
          </a:p>
        </p:txBody>
      </p:sp>
      <p:sp>
        <p:nvSpPr>
          <p:cNvPr id="23" name="Rectangle 22">
            <a:extLst>
              <a:ext uri="{FF2B5EF4-FFF2-40B4-BE49-F238E27FC236}">
                <a16:creationId xmlns:a16="http://schemas.microsoft.com/office/drawing/2014/main" id="{AF50F93F-4C0F-127A-C07A-A8D7F1536BE1}"/>
              </a:ext>
            </a:extLst>
          </p:cNvPr>
          <p:cNvSpPr/>
          <p:nvPr/>
        </p:nvSpPr>
        <p:spPr>
          <a:xfrm>
            <a:off x="5758794" y="1942246"/>
            <a:ext cx="5629929" cy="4075856"/>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eaLnBrk="0" fontAlgn="base" hangingPunct="0">
              <a:spcBef>
                <a:spcPts val="1200"/>
              </a:spcBef>
              <a:spcAft>
                <a:spcPts val="600"/>
              </a:spcAft>
              <a:buClr>
                <a:srgbClr val="990000"/>
              </a:buClr>
              <a:buFont typeface="Symbol" pitchFamily="18" charset="2"/>
              <a:buChar char="¨"/>
            </a:pPr>
            <a:r>
              <a:rPr lang="en-GB" sz="1650" dirty="0">
                <a:solidFill>
                  <a:schemeClr val="tx1"/>
                </a:solidFill>
                <a:latin typeface="Trebuchet MS" panose="020B0603020202020204" pitchFamily="34" charset="0"/>
              </a:rPr>
              <a:t>Treatment with LEN oral bridging was generally well tolerated in CAPELLA and CALIBRATE, with a safety profile consistent with SC LEN in the primary analysis (excluding ISRs)</a:t>
            </a:r>
          </a:p>
          <a:p>
            <a:pPr marL="266700" indent="-266700" eaLnBrk="0" fontAlgn="base" hangingPunct="0">
              <a:spcBef>
                <a:spcPts val="1200"/>
              </a:spcBef>
              <a:spcAft>
                <a:spcPts val="600"/>
              </a:spcAft>
              <a:buClr>
                <a:srgbClr val="990000"/>
              </a:buClr>
              <a:buFont typeface="Symbol" pitchFamily="18" charset="2"/>
              <a:buChar char="¨"/>
            </a:pPr>
            <a:r>
              <a:rPr lang="en-GB" sz="1650" dirty="0">
                <a:solidFill>
                  <a:schemeClr val="tx1"/>
                </a:solidFill>
                <a:latin typeface="Trebuchet MS" panose="020B0603020202020204" pitchFamily="34" charset="0"/>
              </a:rPr>
              <a:t>No Grade ≥3 or serious TEAEs were considered related to study drug in either study</a:t>
            </a:r>
          </a:p>
          <a:p>
            <a:pPr marL="266700" indent="-266700" eaLnBrk="0" fontAlgn="base" hangingPunct="0">
              <a:spcBef>
                <a:spcPts val="1200"/>
              </a:spcBef>
              <a:buClr>
                <a:srgbClr val="990000"/>
              </a:buClr>
              <a:buFont typeface="Symbol" pitchFamily="18" charset="2"/>
              <a:buChar char="¨"/>
            </a:pPr>
            <a:r>
              <a:rPr lang="en-GB" sz="1650" dirty="0">
                <a:solidFill>
                  <a:schemeClr val="tx1"/>
                </a:solidFill>
                <a:latin typeface="Trebuchet MS" panose="020B0603020202020204" pitchFamily="34" charset="0"/>
              </a:rPr>
              <a:t>One death occurred during oral bridging (CAPELLA; cause unknown, not deemed related to study treatment by the investigator)</a:t>
            </a:r>
          </a:p>
          <a:p>
            <a:pPr marL="622300" lvl="1" indent="-265113" eaLnBrk="0" fontAlgn="base" hangingPunct="0">
              <a:spcBef>
                <a:spcPts val="1200"/>
              </a:spcBef>
              <a:buClr>
                <a:srgbClr val="990000"/>
              </a:buClr>
              <a:buFont typeface="Symbol" pitchFamily="18" charset="2"/>
              <a:buChar char="¨"/>
            </a:pPr>
            <a:r>
              <a:rPr lang="en-GB" sz="1650" dirty="0">
                <a:solidFill>
                  <a:schemeClr val="tx1"/>
                </a:solidFill>
                <a:latin typeface="Trebuchet MS" panose="020B0603020202020204" pitchFamily="34" charset="0"/>
              </a:rPr>
              <a:t>Prior to oral bridging, this participant had experienced a TEAE of alcoholic hepatitis</a:t>
            </a:r>
          </a:p>
          <a:p>
            <a:pPr marL="238125" indent="-338138" eaLnBrk="0" fontAlgn="base" hangingPunct="0">
              <a:spcBef>
                <a:spcPts val="1200"/>
              </a:spcBef>
              <a:buClr>
                <a:srgbClr val="990000"/>
              </a:buClr>
              <a:buFont typeface="Symbol" pitchFamily="18" charset="2"/>
              <a:buChar char="¨"/>
            </a:pPr>
            <a:r>
              <a:rPr lang="en-GB" sz="1650" dirty="0">
                <a:solidFill>
                  <a:schemeClr val="tx1"/>
                </a:solidFill>
                <a:latin typeface="Trebuchet MS" panose="020B0603020202020204" pitchFamily="34" charset="0"/>
              </a:rPr>
              <a:t>No TEAE led to early discontinuation in either study</a:t>
            </a:r>
          </a:p>
        </p:txBody>
      </p:sp>
      <p:graphicFrame>
        <p:nvGraphicFramePr>
          <p:cNvPr id="3" name="Table 31">
            <a:extLst>
              <a:ext uri="{FF2B5EF4-FFF2-40B4-BE49-F238E27FC236}">
                <a16:creationId xmlns:a16="http://schemas.microsoft.com/office/drawing/2014/main" id="{80F9C425-09B7-E7E9-C8A9-E6E2751A87D7}"/>
              </a:ext>
            </a:extLst>
          </p:cNvPr>
          <p:cNvGraphicFramePr>
            <a:graphicFrameLocks noGrp="1"/>
          </p:cNvGraphicFramePr>
          <p:nvPr>
            <p:extLst>
              <p:ext uri="{D42A27DB-BD31-4B8C-83A1-F6EECF244321}">
                <p14:modId xmlns:p14="http://schemas.microsoft.com/office/powerpoint/2010/main" val="1479568456"/>
              </p:ext>
            </p:extLst>
          </p:nvPr>
        </p:nvGraphicFramePr>
        <p:xfrm>
          <a:off x="812798" y="1942247"/>
          <a:ext cx="4883808" cy="4015238"/>
        </p:xfrm>
        <a:graphic>
          <a:graphicData uri="http://schemas.openxmlformats.org/drawingml/2006/table">
            <a:tbl>
              <a:tblPr firstRow="1" bandRow="1">
                <a:tableStyleId>{5C22544A-7EE6-4342-B048-85BDC9FD1C3A}</a:tableStyleId>
              </a:tblPr>
              <a:tblGrid>
                <a:gridCol w="1260270">
                  <a:extLst>
                    <a:ext uri="{9D8B030D-6E8A-4147-A177-3AD203B41FA5}">
                      <a16:colId xmlns:a16="http://schemas.microsoft.com/office/drawing/2014/main" val="2671416073"/>
                    </a:ext>
                  </a:extLst>
                </a:gridCol>
                <a:gridCol w="1268238">
                  <a:extLst>
                    <a:ext uri="{9D8B030D-6E8A-4147-A177-3AD203B41FA5}">
                      <a16:colId xmlns:a16="http://schemas.microsoft.com/office/drawing/2014/main" val="3239155182"/>
                    </a:ext>
                  </a:extLst>
                </a:gridCol>
                <a:gridCol w="1177650">
                  <a:extLst>
                    <a:ext uri="{9D8B030D-6E8A-4147-A177-3AD203B41FA5}">
                      <a16:colId xmlns:a16="http://schemas.microsoft.com/office/drawing/2014/main" val="2804047752"/>
                    </a:ext>
                  </a:extLst>
                </a:gridCol>
                <a:gridCol w="1177650">
                  <a:extLst>
                    <a:ext uri="{9D8B030D-6E8A-4147-A177-3AD203B41FA5}">
                      <a16:colId xmlns:a16="http://schemas.microsoft.com/office/drawing/2014/main" val="4140834983"/>
                    </a:ext>
                  </a:extLst>
                </a:gridCol>
              </a:tblGrid>
              <a:tr h="369679">
                <a:tc rowSpan="2">
                  <a:txBody>
                    <a:bodyPr/>
                    <a:lstStyle/>
                    <a:p>
                      <a:r>
                        <a:rPr lang="en-US" sz="1400" b="1" kern="1200" dirty="0">
                          <a:solidFill>
                            <a:schemeClr val="tx1"/>
                          </a:solidFill>
                          <a:latin typeface="Trebuchet MS" panose="020B0603020202020204" pitchFamily="34" charset="0"/>
                          <a:ea typeface="+mn-ea"/>
                          <a:cs typeface="+mn-cs"/>
                        </a:rPr>
                        <a:t>TEAE, n </a:t>
                      </a:r>
                      <a:r>
                        <a:rPr lang="en-US" sz="1400" b="1" dirty="0">
                          <a:solidFill>
                            <a:schemeClr val="tx1"/>
                          </a:solidFill>
                          <a:latin typeface="Trebuchet MS" panose="020B0603020202020204" pitchFamily="34" charset="0"/>
                        </a:rPr>
                        <a:t>(%)</a:t>
                      </a: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AEAEA"/>
                    </a:solidFill>
                  </a:tcPr>
                </a:tc>
                <a:tc rowSpan="2">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800" b="1" kern="1200" dirty="0">
                          <a:solidFill>
                            <a:sysClr val="windowText" lastClr="000000"/>
                          </a:solidFill>
                          <a:latin typeface="Trebuchet MS" panose="020B0603020202020204" pitchFamily="34" charset="0"/>
                          <a:ea typeface="+mn-ea"/>
                          <a:cs typeface="+mn-cs"/>
                        </a:rPr>
                        <a:t>CAPELLA</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GB" sz="1400" b="0" dirty="0">
                          <a:solidFill>
                            <a:schemeClr val="tx1"/>
                          </a:solidFill>
                          <a:latin typeface="Trebuchet MS" panose="020B0603020202020204" pitchFamily="34" charset="0"/>
                        </a:rPr>
                        <a:t>(N=57)</a:t>
                      </a:r>
                      <a:endParaRPr lang="en-US" sz="1400" b="0" baseline="30000" dirty="0">
                        <a:solidFill>
                          <a:schemeClr val="tx1"/>
                        </a:solidFill>
                        <a:latin typeface="Trebuchet MS" panose="020B0603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A2BAC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ysClr val="windowText" lastClr="000000"/>
                          </a:solidFill>
                          <a:latin typeface="Trebuchet MS" panose="020B0603020202020204" pitchFamily="34" charset="0"/>
                          <a:ea typeface="+mn-ea"/>
                          <a:cs typeface="+mn-cs"/>
                        </a:rPr>
                        <a:t>CALIBRATE</a:t>
                      </a:r>
                    </a:p>
                  </a:txBody>
                  <a:tcPr anchor="ct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AEAEA"/>
                    </a:solidFill>
                  </a:tcPr>
                </a:tc>
                <a:tc hMerge="1">
                  <a:txBody>
                    <a:bodyPr/>
                    <a:lstStyle/>
                    <a:p>
                      <a:pPr algn="ctr"/>
                      <a:endParaRPr lang="en-US" sz="1500" baseline="30000" dirty="0">
                        <a:latin typeface="Trebuchet MS" panose="020B0603020202020204" pitchFamily="34" charset="0"/>
                      </a:endParaRPr>
                    </a:p>
                  </a:txBody>
                  <a:tcPr anchor="ctr">
                    <a:solidFill>
                      <a:srgbClr val="537AC6"/>
                    </a:solidFill>
                  </a:tcPr>
                </a:tc>
                <a:extLst>
                  <a:ext uri="{0D108BD9-81ED-4DB2-BD59-A6C34878D82A}">
                    <a16:rowId xmlns:a16="http://schemas.microsoft.com/office/drawing/2014/main" val="1793259920"/>
                  </a:ext>
                </a:extLst>
              </a:tr>
              <a:tr h="517339">
                <a:tc vMerge="1">
                  <a:txBody>
                    <a:bodyPr/>
                    <a:lstStyle/>
                    <a:p>
                      <a:r>
                        <a:rPr lang="en-US" sz="1500" b="1" kern="1200" dirty="0">
                          <a:solidFill>
                            <a:schemeClr val="tx1"/>
                          </a:solidFill>
                          <a:latin typeface="Trebuchet MS" panose="020B0603020202020204" pitchFamily="34" charset="0"/>
                          <a:ea typeface="+mn-ea"/>
                          <a:cs typeface="+mn-cs"/>
                        </a:rPr>
                        <a:t>TEAE, n </a:t>
                      </a:r>
                      <a:r>
                        <a:rPr lang="en-US" sz="1500" b="1" dirty="0">
                          <a:solidFill>
                            <a:schemeClr val="tx1"/>
                          </a:solidFill>
                          <a:latin typeface="Trebuchet MS" panose="020B0603020202020204" pitchFamily="34" charset="0"/>
                        </a:rPr>
                        <a:t>(%)</a:t>
                      </a: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ysClr val="windowText" lastClr="000000"/>
                          </a:solidFill>
                          <a:latin typeface="Trebuchet MS" panose="020B0603020202020204" pitchFamily="34" charset="0"/>
                          <a:ea typeface="+mn-ea"/>
                          <a:cs typeface="+mn-cs"/>
                        </a:rPr>
                        <a:t>CAPELLA</a:t>
                      </a:r>
                      <a:br>
                        <a:rPr lang="en-GB" sz="1500" dirty="0">
                          <a:solidFill>
                            <a:schemeClr val="tx1"/>
                          </a:solidFill>
                          <a:latin typeface="Trebuchet MS" panose="020B0603020202020204" pitchFamily="34" charset="0"/>
                        </a:rPr>
                      </a:br>
                      <a:r>
                        <a:rPr lang="en-GB" sz="1500" dirty="0">
                          <a:solidFill>
                            <a:schemeClr val="tx1"/>
                          </a:solidFill>
                          <a:latin typeface="Trebuchet MS" panose="020B0603020202020204" pitchFamily="34" charset="0"/>
                        </a:rPr>
                        <a:t>(N=57)</a:t>
                      </a:r>
                      <a:endParaRPr lang="en-US" sz="1500" baseline="30000" dirty="0">
                        <a:solidFill>
                          <a:schemeClr val="tx1"/>
                        </a:solidFill>
                        <a:latin typeface="Trebuchet MS" panose="020B0603020202020204" pitchFamily="34" charset="0"/>
                      </a:endParaRPr>
                    </a:p>
                  </a:txBody>
                  <a:tcPr anchor="ctr">
                    <a:solidFill>
                      <a:srgbClr val="A2BAC6"/>
                    </a:solidFill>
                  </a:tcPr>
                </a:tc>
                <a:tc>
                  <a:txBody>
                    <a:bodyPr/>
                    <a:lstStyle/>
                    <a:p>
                      <a:pPr algn="ctr"/>
                      <a:r>
                        <a:rPr lang="nl-NL" sz="1400" dirty="0">
                          <a:latin typeface="Trebuchet MS" panose="020B0603020202020204" pitchFamily="34" charset="0"/>
                        </a:rPr>
                        <a:t>Group 1</a:t>
                      </a:r>
                      <a:br>
                        <a:rPr lang="nl-NL" sz="1400" dirty="0">
                          <a:latin typeface="Trebuchet MS" panose="020B0603020202020204" pitchFamily="34" charset="0"/>
                        </a:rPr>
                      </a:br>
                      <a:r>
                        <a:rPr lang="nl-NL" sz="1400" dirty="0">
                          <a:latin typeface="Trebuchet MS" panose="020B0603020202020204" pitchFamily="34" charset="0"/>
                        </a:rPr>
                        <a:t>(N=44)</a:t>
                      </a:r>
                      <a:endParaRPr lang="en-US" sz="1500" baseline="30000" dirty="0">
                        <a:latin typeface="Trebuchet MS" panose="020B0603020202020204" pitchFamily="34" charset="0"/>
                      </a:endParaRPr>
                    </a:p>
                  </a:txBody>
                  <a:tcPr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39FD6"/>
                    </a:solidFill>
                  </a:tcPr>
                </a:tc>
                <a:tc>
                  <a:txBody>
                    <a:bodyPr/>
                    <a:lstStyle/>
                    <a:p>
                      <a:pPr algn="ctr"/>
                      <a:r>
                        <a:rPr lang="pt-BR" sz="1400" dirty="0" err="1">
                          <a:latin typeface="Trebuchet MS" panose="020B0603020202020204" pitchFamily="34" charset="0"/>
                        </a:rPr>
                        <a:t>Group</a:t>
                      </a:r>
                      <a:r>
                        <a:rPr lang="pt-BR" sz="1400" dirty="0">
                          <a:latin typeface="Trebuchet MS" panose="020B0603020202020204" pitchFamily="34" charset="0"/>
                        </a:rPr>
                        <a:t> 2</a:t>
                      </a:r>
                      <a:br>
                        <a:rPr lang="pt-BR" sz="1400" dirty="0">
                          <a:latin typeface="Trebuchet MS" panose="020B0603020202020204" pitchFamily="34" charset="0"/>
                        </a:rPr>
                      </a:br>
                      <a:r>
                        <a:rPr lang="pt-BR" sz="1400" dirty="0">
                          <a:latin typeface="Trebuchet MS" panose="020B0603020202020204" pitchFamily="34" charset="0"/>
                        </a:rPr>
                        <a:t>(N=38)</a:t>
                      </a:r>
                      <a:endParaRPr lang="en-US" sz="1500" baseline="30000" dirty="0">
                        <a:latin typeface="Trebuchet MS" panose="020B0603020202020204" pitchFamily="34" charset="0"/>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37AC6"/>
                    </a:solidFill>
                  </a:tcPr>
                </a:tc>
                <a:extLst>
                  <a:ext uri="{0D108BD9-81ED-4DB2-BD59-A6C34878D82A}">
                    <a16:rowId xmlns:a16="http://schemas.microsoft.com/office/drawing/2014/main" val="3157915973"/>
                  </a:ext>
                </a:extLst>
              </a:tr>
              <a:tr h="349502">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rebuchet MS" panose="020B0603020202020204" pitchFamily="34" charset="0"/>
                        </a:rPr>
                        <a:t>Any‑grade</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US" sz="1400" dirty="0">
                          <a:latin typeface="Trebuchet MS" panose="020B0603020202020204" pitchFamily="34" charset="0"/>
                        </a:rPr>
                        <a:t>28 (49.1)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GB" sz="1400" dirty="0">
                          <a:latin typeface="Trebuchet MS" panose="020B0603020202020204" pitchFamily="34" charset="0"/>
                        </a:rPr>
                        <a:t>28 (63.6)</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a:r>
                        <a:rPr lang="en-US" sz="1400" dirty="0">
                          <a:latin typeface="Trebuchet MS" panose="020B0603020202020204" pitchFamily="34" charset="0"/>
                        </a:rPr>
                        <a:t>25 (65.8)</a:t>
                      </a:r>
                    </a:p>
                  </a:txBody>
                  <a:tcPr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14800292"/>
                  </a:ext>
                </a:extLst>
              </a:tr>
              <a:tr h="349502">
                <a:tc>
                  <a:txBody>
                    <a:bodyPr/>
                    <a:lstStyle/>
                    <a:p>
                      <a:pPr marL="88900" marR="0" lvl="0" indent="0" algn="l" defTabSz="914422"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rebuchet MS" panose="020B0603020202020204" pitchFamily="34" charset="0"/>
                        </a:rPr>
                        <a:t>GI disorders</a:t>
                      </a:r>
                    </a:p>
                  </a:txBody>
                  <a:tcPr anchor="ctr">
                    <a:lnR w="28575" cap="flat" cmpd="sng" algn="ctr">
                      <a:solidFill>
                        <a:schemeClr val="bg1"/>
                      </a:solidFill>
                      <a:prstDash val="solid"/>
                      <a:round/>
                      <a:headEnd type="none" w="med" len="med"/>
                      <a:tailEnd type="none" w="med" len="med"/>
                    </a:lnR>
                  </a:tcPr>
                </a:tc>
                <a:tc>
                  <a:txBody>
                    <a:bodyPr/>
                    <a:lstStyle/>
                    <a:p>
                      <a:pPr algn="ctr"/>
                      <a:r>
                        <a:rPr lang="en-US" sz="1400" dirty="0">
                          <a:latin typeface="Trebuchet MS" panose="020B0603020202020204" pitchFamily="34" charset="0"/>
                        </a:rPr>
                        <a:t>7 (12.3)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GB" sz="1400" dirty="0">
                          <a:latin typeface="Trebuchet MS" panose="020B0603020202020204" pitchFamily="34" charset="0"/>
                        </a:rPr>
                        <a:t>4 (9.1)</a:t>
                      </a:r>
                    </a:p>
                  </a:txBody>
                  <a:tcPr anchor="ctr">
                    <a:lnL w="28575" cap="flat" cmpd="sng" algn="ctr">
                      <a:solidFill>
                        <a:schemeClr val="bg1"/>
                      </a:solidFill>
                      <a:prstDash val="solid"/>
                      <a:round/>
                      <a:headEnd type="none" w="med" len="med"/>
                      <a:tailEnd type="none" w="med" len="med"/>
                    </a:lnL>
                  </a:tcPr>
                </a:tc>
                <a:tc>
                  <a:txBody>
                    <a:bodyPr/>
                    <a:lstStyle/>
                    <a:p>
                      <a:pPr algn="ctr"/>
                      <a:r>
                        <a:rPr lang="en-US" sz="1400" dirty="0">
                          <a:latin typeface="Trebuchet MS" panose="020B0603020202020204" pitchFamily="34" charset="0"/>
                        </a:rPr>
                        <a:t>7 (18.4)</a:t>
                      </a:r>
                    </a:p>
                  </a:txBody>
                  <a:tcPr anchor="ctr"/>
                </a:tc>
                <a:extLst>
                  <a:ext uri="{0D108BD9-81ED-4DB2-BD59-A6C34878D82A}">
                    <a16:rowId xmlns:a16="http://schemas.microsoft.com/office/drawing/2014/main" val="1136679002"/>
                  </a:ext>
                </a:extLst>
              </a:tr>
              <a:tr h="532120">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rebuchet MS" panose="020B0603020202020204" pitchFamily="34" charset="0"/>
                        </a:rPr>
                        <a:t>Treatment-related</a:t>
                      </a:r>
                    </a:p>
                  </a:txBody>
                  <a:tcPr anchor="ctr">
                    <a:lnR w="28575" cap="flat" cmpd="sng" algn="ctr">
                      <a:solidFill>
                        <a:schemeClr val="bg1"/>
                      </a:solidFill>
                      <a:prstDash val="solid"/>
                      <a:round/>
                      <a:headEnd type="none" w="med" len="med"/>
                      <a:tailEnd type="none" w="med" len="med"/>
                    </a:lnR>
                  </a:tcPr>
                </a:tc>
                <a:tc>
                  <a:txBody>
                    <a:bodyPr/>
                    <a:lstStyle/>
                    <a:p>
                      <a:pPr algn="ctr"/>
                      <a:r>
                        <a:rPr lang="en-US" sz="1400" dirty="0">
                          <a:latin typeface="Trebuchet MS" panose="020B0603020202020204" pitchFamily="34" charset="0"/>
                        </a:rPr>
                        <a:t>2 (3.5)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GB" sz="1400" dirty="0">
                          <a:latin typeface="Trebuchet MS" panose="020B0603020202020204" pitchFamily="34" charset="0"/>
                        </a:rPr>
                        <a:t>1 (2.3)</a:t>
                      </a:r>
                    </a:p>
                  </a:txBody>
                  <a:tcPr anchor="ctr">
                    <a:lnL w="28575" cap="flat" cmpd="sng" algn="ctr">
                      <a:solidFill>
                        <a:schemeClr val="bg1"/>
                      </a:solidFill>
                      <a:prstDash val="solid"/>
                      <a:round/>
                      <a:headEnd type="none" w="med" len="med"/>
                      <a:tailEnd type="none" w="med" len="med"/>
                    </a:lnL>
                  </a:tcPr>
                </a:tc>
                <a:tc>
                  <a:txBody>
                    <a:bodyPr/>
                    <a:lstStyle/>
                    <a:p>
                      <a:pPr algn="ctr"/>
                      <a:r>
                        <a:rPr lang="en-US" sz="1400" dirty="0">
                          <a:latin typeface="Trebuchet MS" panose="020B0603020202020204" pitchFamily="34" charset="0"/>
                        </a:rPr>
                        <a:t>2 (5.3)</a:t>
                      </a:r>
                    </a:p>
                  </a:txBody>
                  <a:tcPr anchor="ctr"/>
                </a:tc>
                <a:extLst>
                  <a:ext uri="{0D108BD9-81ED-4DB2-BD59-A6C34878D82A}">
                    <a16:rowId xmlns:a16="http://schemas.microsoft.com/office/drawing/2014/main" val="3309375502"/>
                  </a:ext>
                </a:extLst>
              </a:tr>
              <a:tr h="349502">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Trebuchet MS" panose="020B0603020202020204" pitchFamily="34" charset="0"/>
                        </a:rPr>
                        <a:t>Grade </a:t>
                      </a:r>
                      <a:r>
                        <a:rPr lang="en-GB" sz="1400" b="1" dirty="0">
                          <a:solidFill>
                            <a:schemeClr val="tx1"/>
                          </a:solidFill>
                          <a:latin typeface="Trebuchet MS" panose="020B0603020202020204" pitchFamily="34" charset="0"/>
                          <a:cs typeface="Arial" panose="020B0604020202020204" pitchFamily="34" charset="0"/>
                        </a:rPr>
                        <a:t>≥3 </a:t>
                      </a:r>
                      <a:endParaRPr lang="en-GB" sz="1400" b="1" dirty="0">
                        <a:solidFill>
                          <a:schemeClr val="tx1"/>
                        </a:solidFill>
                        <a:latin typeface="Trebuchet MS" panose="020B0603020202020204" pitchFamily="34" charset="0"/>
                      </a:endParaRPr>
                    </a:p>
                  </a:txBody>
                  <a:tcPr anchor="ctr">
                    <a:lnR w="28575" cap="flat" cmpd="sng" algn="ctr">
                      <a:solidFill>
                        <a:schemeClr val="bg1"/>
                      </a:solidFill>
                      <a:prstDash val="solid"/>
                      <a:round/>
                      <a:headEnd type="none" w="med" len="med"/>
                      <a:tailEnd type="none" w="med" len="med"/>
                    </a:lnR>
                  </a:tcPr>
                </a:tc>
                <a:tc>
                  <a:txBody>
                    <a:bodyPr/>
                    <a:lstStyle/>
                    <a:p>
                      <a:pPr algn="ctr"/>
                      <a:r>
                        <a:rPr lang="en-US" sz="1400" dirty="0">
                          <a:latin typeface="Trebuchet MS" panose="020B0603020202020204" pitchFamily="34" charset="0"/>
                        </a:rPr>
                        <a:t>1 (1.8)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1400" dirty="0">
                          <a:latin typeface="Trebuchet MS" panose="020B0603020202020204" pitchFamily="34" charset="0"/>
                        </a:rPr>
                        <a:t>2 (4.5)</a:t>
                      </a:r>
                    </a:p>
                  </a:txBody>
                  <a:tcPr anchor="ctr">
                    <a:lnL w="28575" cap="flat" cmpd="sng" algn="ctr">
                      <a:solidFill>
                        <a:schemeClr val="bg1"/>
                      </a:solidFill>
                      <a:prstDash val="solid"/>
                      <a:round/>
                      <a:headEnd type="none" w="med" len="med"/>
                      <a:tailEnd type="none" w="med" len="med"/>
                    </a:lnL>
                  </a:tcPr>
                </a:tc>
                <a:tc>
                  <a:txBody>
                    <a:bodyPr/>
                    <a:lstStyle/>
                    <a:p>
                      <a:pPr algn="ctr"/>
                      <a:r>
                        <a:rPr lang="en-GB" sz="1400" dirty="0">
                          <a:latin typeface="Trebuchet MS" panose="020B0603020202020204" pitchFamily="34" charset="0"/>
                        </a:rPr>
                        <a:t>1 (2.6)</a:t>
                      </a:r>
                    </a:p>
                  </a:txBody>
                  <a:tcPr anchor="ctr"/>
                </a:tc>
                <a:extLst>
                  <a:ext uri="{0D108BD9-81ED-4DB2-BD59-A6C34878D82A}">
                    <a16:rowId xmlns:a16="http://schemas.microsoft.com/office/drawing/2014/main" val="3747486689"/>
                  </a:ext>
                </a:extLst>
              </a:tr>
              <a:tr h="349502">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rebuchet MS" panose="020B0603020202020204" pitchFamily="34" charset="0"/>
                        </a:rPr>
                        <a:t>Serious</a:t>
                      </a:r>
                    </a:p>
                  </a:txBody>
                  <a:tcPr anchor="ctr">
                    <a:lnR w="28575" cap="flat" cmpd="sng" algn="ctr">
                      <a:solidFill>
                        <a:schemeClr val="bg1"/>
                      </a:solidFill>
                      <a:prstDash val="solid"/>
                      <a:round/>
                      <a:headEnd type="none" w="med" len="med"/>
                      <a:tailEnd type="none" w="med" len="med"/>
                    </a:lnR>
                  </a:tcPr>
                </a:tc>
                <a:tc>
                  <a:txBody>
                    <a:bodyPr/>
                    <a:lstStyle/>
                    <a:p>
                      <a:pPr algn="ctr"/>
                      <a:r>
                        <a:rPr lang="en-US" sz="1400" dirty="0">
                          <a:latin typeface="Trebuchet MS" panose="020B0603020202020204" pitchFamily="34" charset="0"/>
                        </a:rPr>
                        <a:t>1 (1.8)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1400" dirty="0">
                          <a:latin typeface="Trebuchet MS" panose="020B0603020202020204" pitchFamily="34" charset="0"/>
                        </a:rPr>
                        <a:t>1 (2.3)</a:t>
                      </a:r>
                    </a:p>
                  </a:txBody>
                  <a:tcPr anchor="ctr">
                    <a:lnL w="28575" cap="flat" cmpd="sng" algn="ctr">
                      <a:solidFill>
                        <a:schemeClr val="bg1"/>
                      </a:solidFill>
                      <a:prstDash val="solid"/>
                      <a:round/>
                      <a:headEnd type="none" w="med" len="med"/>
                      <a:tailEnd type="none" w="med" len="med"/>
                    </a:lnL>
                  </a:tcPr>
                </a:tc>
                <a:tc>
                  <a:txBody>
                    <a:bodyPr/>
                    <a:lstStyle/>
                    <a:p>
                      <a:pPr algn="ctr"/>
                      <a:r>
                        <a:rPr lang="en-US" sz="1400" dirty="0">
                          <a:latin typeface="Trebuchet MS" panose="020B0603020202020204" pitchFamily="34" charset="0"/>
                        </a:rPr>
                        <a:t>1 (2.6)</a:t>
                      </a:r>
                    </a:p>
                  </a:txBody>
                  <a:tcPr anchor="ctr"/>
                </a:tc>
                <a:extLst>
                  <a:ext uri="{0D108BD9-81ED-4DB2-BD59-A6C34878D82A}">
                    <a16:rowId xmlns:a16="http://schemas.microsoft.com/office/drawing/2014/main" val="7726219"/>
                  </a:ext>
                </a:extLst>
              </a:tr>
              <a:tr h="1197271">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rebuchet MS" panose="020B0603020202020204" pitchFamily="34" charset="0"/>
                        </a:rPr>
                        <a:t>Selected AEs*, %</a:t>
                      </a:r>
                    </a:p>
                  </a:txBody>
                  <a:tcPr anchor="ctr">
                    <a:lnR w="28575" cap="flat" cmpd="sng" algn="ctr">
                      <a:solidFill>
                        <a:schemeClr val="bg1"/>
                      </a:solidFill>
                      <a:prstDash val="solid"/>
                      <a:round/>
                      <a:headEnd type="none" w="med" len="med"/>
                      <a:tailEnd type="none" w="med" len="med"/>
                    </a:lnR>
                  </a:tcPr>
                </a:tc>
                <a:tc>
                  <a:txBody>
                    <a:bodyPr/>
                    <a:lstStyle/>
                    <a:p>
                      <a:pPr marL="0" indent="0" defTabSz="685800">
                        <a:spcBef>
                          <a:spcPts val="600"/>
                        </a:spcBef>
                        <a:buFont typeface="Arial" panose="020B0604020202020204" pitchFamily="34" charset="0"/>
                        <a:buNone/>
                        <a:defRPr/>
                      </a:pPr>
                      <a:r>
                        <a:rPr lang="en-GB" sz="1400" kern="1200" dirty="0">
                          <a:solidFill>
                            <a:schemeClr val="tx1"/>
                          </a:solidFill>
                          <a:latin typeface="Trebuchet MS" panose="020B0603020202020204" pitchFamily="34" charset="0"/>
                          <a:ea typeface="+mn-ea"/>
                          <a:cs typeface="+mn-cs"/>
                        </a:rPr>
                        <a:t>Cough: </a:t>
                      </a:r>
                      <a:r>
                        <a:rPr lang="en-GB" sz="1400" strike="noStrike" kern="1200" dirty="0">
                          <a:solidFill>
                            <a:schemeClr val="tx1"/>
                          </a:solidFill>
                          <a:latin typeface="Trebuchet MS" panose="020B0603020202020204" pitchFamily="34" charset="0"/>
                          <a:ea typeface="+mn-ea"/>
                          <a:cs typeface="+mn-cs"/>
                        </a:rPr>
                        <a:t>5.3</a:t>
                      </a:r>
                      <a:r>
                        <a:rPr lang="en-GB" sz="1400" kern="1200" dirty="0">
                          <a:solidFill>
                            <a:schemeClr val="tx1"/>
                          </a:solidFill>
                          <a:latin typeface="Trebuchet MS" panose="020B0603020202020204" pitchFamily="34" charset="0"/>
                          <a:ea typeface="+mn-ea"/>
                          <a:cs typeface="+mn-cs"/>
                        </a:rPr>
                        <a:t> </a:t>
                      </a:r>
                    </a:p>
                    <a:p>
                      <a:pPr marL="0" indent="0" defTabSz="685800">
                        <a:spcBef>
                          <a:spcPts val="600"/>
                        </a:spcBef>
                        <a:buFont typeface="Arial" panose="020B0604020202020204" pitchFamily="34" charset="0"/>
                        <a:buNone/>
                        <a:defRPr/>
                      </a:pPr>
                      <a:r>
                        <a:rPr lang="en-GB" sz="1400" kern="1200" dirty="0" err="1">
                          <a:solidFill>
                            <a:schemeClr val="dk1"/>
                          </a:solidFill>
                          <a:latin typeface="Trebuchet MS" panose="020B0603020202020204" pitchFamily="34" charset="0"/>
                          <a:ea typeface="+mn-ea"/>
                          <a:cs typeface="+mn-cs"/>
                        </a:rPr>
                        <a:t>Diarrhea</a:t>
                      </a:r>
                      <a:r>
                        <a:rPr lang="en-GB" sz="1400" kern="1200" dirty="0">
                          <a:solidFill>
                            <a:schemeClr val="dk1"/>
                          </a:solidFill>
                          <a:latin typeface="Trebuchet MS" panose="020B0603020202020204" pitchFamily="34" charset="0"/>
                          <a:ea typeface="+mn-ea"/>
                          <a:cs typeface="+mn-cs"/>
                        </a:rPr>
                        <a:t>: 5.3</a:t>
                      </a:r>
                    </a:p>
                    <a:p>
                      <a:pPr marL="0" indent="0" defTabSz="685800">
                        <a:spcBef>
                          <a:spcPts val="600"/>
                        </a:spcBef>
                        <a:buFont typeface="Arial" panose="020B0604020202020204" pitchFamily="34" charset="0"/>
                        <a:buNone/>
                        <a:defRPr/>
                      </a:pPr>
                      <a:r>
                        <a:rPr lang="en-GB" sz="1400" kern="1200" dirty="0">
                          <a:solidFill>
                            <a:schemeClr val="dk1"/>
                          </a:solidFill>
                          <a:latin typeface="Trebuchet MS" panose="020B0603020202020204" pitchFamily="34" charset="0"/>
                          <a:ea typeface="+mn-ea"/>
                          <a:cs typeface="+mn-cs"/>
                        </a:rPr>
                        <a:t>URTI: 5.3</a:t>
                      </a:r>
                      <a:endParaRPr lang="en-US" sz="1400" dirty="0">
                        <a:latin typeface="Trebuchet MS" panose="020B0603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pPr marL="179388" indent="-179388" defTabSz="685800">
                        <a:spcAft>
                          <a:spcPts val="600"/>
                        </a:spcAft>
                        <a:buFont typeface="Arial" panose="020B0604020202020204" pitchFamily="34" charset="0"/>
                        <a:buNone/>
                        <a:tabLst>
                          <a:tab pos="179388" algn="l"/>
                        </a:tabLst>
                        <a:defRPr/>
                      </a:pPr>
                      <a:r>
                        <a:rPr lang="en-GB" sz="1400" b="1" kern="1200" dirty="0">
                          <a:solidFill>
                            <a:schemeClr val="dk1"/>
                          </a:solidFill>
                          <a:latin typeface="Trebuchet MS" panose="020B0603020202020204" pitchFamily="34" charset="0"/>
                          <a:ea typeface="+mn-ea"/>
                          <a:cs typeface="+mn-cs"/>
                        </a:rPr>
                        <a:t>Group 1 and 2 total:</a:t>
                      </a:r>
                    </a:p>
                    <a:p>
                      <a:pPr marL="179388" indent="0" defTabSz="685800">
                        <a:spcAft>
                          <a:spcPts val="600"/>
                        </a:spcAft>
                        <a:buFont typeface="Arial" panose="020B0604020202020204" pitchFamily="34" charset="0"/>
                        <a:buNone/>
                        <a:tabLst>
                          <a:tab pos="179388" algn="l"/>
                        </a:tabLst>
                        <a:defRPr/>
                      </a:pPr>
                      <a:r>
                        <a:rPr lang="en-GB" sz="1400" kern="1200" dirty="0">
                          <a:solidFill>
                            <a:schemeClr val="dk1"/>
                          </a:solidFill>
                          <a:latin typeface="Trebuchet MS" panose="020B0603020202020204" pitchFamily="34" charset="0"/>
                          <a:ea typeface="+mn-ea"/>
                          <a:cs typeface="+mn-cs"/>
                        </a:rPr>
                        <a:t>Nasopharyngitis: 4.9</a:t>
                      </a:r>
                    </a:p>
                    <a:p>
                      <a:pPr marL="179388" indent="0" defTabSz="685800">
                        <a:spcAft>
                          <a:spcPts val="600"/>
                        </a:spcAft>
                        <a:buFont typeface="Arial" panose="020B0604020202020204" pitchFamily="34" charset="0"/>
                        <a:buNone/>
                        <a:tabLst>
                          <a:tab pos="179388" algn="l"/>
                        </a:tabLst>
                        <a:defRPr/>
                      </a:pPr>
                      <a:r>
                        <a:rPr lang="en-GB" sz="1400" kern="1200" dirty="0">
                          <a:solidFill>
                            <a:schemeClr val="dk1"/>
                          </a:solidFill>
                          <a:latin typeface="Trebuchet MS" panose="020B0603020202020204" pitchFamily="34" charset="0"/>
                          <a:ea typeface="+mn-ea"/>
                          <a:cs typeface="+mn-cs"/>
                        </a:rPr>
                        <a:t>Syphilis: 4.9</a:t>
                      </a:r>
                    </a:p>
                    <a:p>
                      <a:pPr marL="179388" indent="0" defTabSz="685800">
                        <a:spcAft>
                          <a:spcPts val="600"/>
                        </a:spcAft>
                        <a:buFont typeface="Arial" panose="020B0604020202020204" pitchFamily="34" charset="0"/>
                        <a:buNone/>
                        <a:tabLst>
                          <a:tab pos="179388" algn="l"/>
                        </a:tabLst>
                        <a:defRPr/>
                      </a:pPr>
                      <a:r>
                        <a:rPr lang="en-GB" sz="1400" kern="1200" dirty="0">
                          <a:solidFill>
                            <a:schemeClr val="dk1"/>
                          </a:solidFill>
                          <a:latin typeface="Trebuchet MS" panose="020B0603020202020204" pitchFamily="34" charset="0"/>
                          <a:ea typeface="+mn-ea"/>
                          <a:cs typeface="+mn-cs"/>
                        </a:rPr>
                        <a:t>Oropharyngeal pain: 4.9</a:t>
                      </a:r>
                    </a:p>
                  </a:txBody>
                  <a:tcPr anchor="ctr">
                    <a:lnL w="28575" cap="flat" cmpd="sng" algn="ctr">
                      <a:solidFill>
                        <a:schemeClr val="bg1"/>
                      </a:solidFill>
                      <a:prstDash val="solid"/>
                      <a:round/>
                      <a:headEnd type="none" w="med" len="med"/>
                      <a:tailEnd type="none" w="med" len="med"/>
                    </a:lnL>
                  </a:tcPr>
                </a:tc>
                <a:tc hMerge="1">
                  <a:txBody>
                    <a:bodyPr/>
                    <a:lstStyle/>
                    <a:p>
                      <a:pPr algn="ctr"/>
                      <a:endParaRPr lang="en-US" sz="1600" dirty="0">
                        <a:latin typeface="+mn-lt"/>
                      </a:endParaRPr>
                    </a:p>
                  </a:txBody>
                  <a:tcPr anchor="ctr"/>
                </a:tc>
                <a:extLst>
                  <a:ext uri="{0D108BD9-81ED-4DB2-BD59-A6C34878D82A}">
                    <a16:rowId xmlns:a16="http://schemas.microsoft.com/office/drawing/2014/main" val="3448354896"/>
                  </a:ext>
                </a:extLst>
              </a:tr>
            </a:tbl>
          </a:graphicData>
        </a:graphic>
      </p:graphicFrame>
    </p:spTree>
    <p:extLst>
      <p:ext uri="{BB962C8B-B14F-4D97-AF65-F5344CB8AC3E}">
        <p14:creationId xmlns:p14="http://schemas.microsoft.com/office/powerpoint/2010/main" val="223678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DB61-0D08-40A8-AE07-6D039D7AE6A3}"/>
              </a:ext>
            </a:extLst>
          </p:cNvPr>
          <p:cNvSpPr>
            <a:spLocks noGrp="1"/>
          </p:cNvSpPr>
          <p:nvPr>
            <p:ph type="title"/>
          </p:nvPr>
        </p:nvSpPr>
        <p:spPr/>
        <p:txBody>
          <a:bodyPr/>
          <a:lstStyle/>
          <a:p>
            <a:r>
              <a:rPr lang="en-US" sz="2800" dirty="0"/>
              <a:t>Conclusions</a:t>
            </a:r>
            <a:endParaRPr lang="en-US" dirty="0"/>
          </a:p>
        </p:txBody>
      </p:sp>
      <p:sp>
        <p:nvSpPr>
          <p:cNvPr id="3" name="Content Placeholder 2">
            <a:extLst>
              <a:ext uri="{FF2B5EF4-FFF2-40B4-BE49-F238E27FC236}">
                <a16:creationId xmlns:a16="http://schemas.microsoft.com/office/drawing/2014/main" id="{83DBF440-954E-416F-A187-24BDBE665816}"/>
              </a:ext>
            </a:extLst>
          </p:cNvPr>
          <p:cNvSpPr>
            <a:spLocks noGrp="1"/>
          </p:cNvSpPr>
          <p:nvPr>
            <p:ph idx="1"/>
          </p:nvPr>
        </p:nvSpPr>
        <p:spPr>
          <a:xfrm>
            <a:off x="812800" y="1666863"/>
            <a:ext cx="10706538" cy="4301514"/>
          </a:xfrm>
        </p:spPr>
        <p:txBody>
          <a:bodyPr/>
          <a:lstStyle/>
          <a:p>
            <a:pPr>
              <a:lnSpc>
                <a:spcPts val="3000"/>
              </a:lnSpc>
              <a:spcBef>
                <a:spcPts val="1200"/>
              </a:spcBef>
              <a:spcAft>
                <a:spcPts val="1200"/>
              </a:spcAft>
            </a:pPr>
            <a:r>
              <a:rPr lang="en-GB" dirty="0">
                <a:latin typeface="Trebuchet MS" panose="020B0603020202020204" pitchFamily="34" charset="0"/>
              </a:rPr>
              <a:t>High rates of virological suppression were maintained in both studies throughout oral bridging</a:t>
            </a:r>
          </a:p>
          <a:p>
            <a:pPr>
              <a:lnSpc>
                <a:spcPts val="3000"/>
              </a:lnSpc>
              <a:spcBef>
                <a:spcPts val="1200"/>
              </a:spcBef>
              <a:spcAft>
                <a:spcPts val="1200"/>
              </a:spcAft>
            </a:pPr>
            <a:r>
              <a:rPr lang="en-GB" dirty="0">
                <a:latin typeface="Trebuchet MS" panose="020B0603020202020204" pitchFamily="34" charset="0"/>
              </a:rPr>
              <a:t>In both studies, CD4 cell count remained stable during oral bridging</a:t>
            </a:r>
          </a:p>
          <a:p>
            <a:pPr>
              <a:lnSpc>
                <a:spcPts val="3000"/>
              </a:lnSpc>
              <a:spcBef>
                <a:spcPts val="1200"/>
              </a:spcBef>
              <a:spcAft>
                <a:spcPts val="1200"/>
              </a:spcAft>
            </a:pPr>
            <a:r>
              <a:rPr lang="en-GB" dirty="0">
                <a:latin typeface="Trebuchet MS" panose="020B0603020202020204" pitchFamily="34" charset="0"/>
              </a:rPr>
              <a:t>Orally administered LEN had a </a:t>
            </a:r>
            <a:r>
              <a:rPr lang="en-GB" dirty="0" err="1">
                <a:latin typeface="Trebuchet MS" panose="020B0603020202020204" pitchFamily="34" charset="0"/>
              </a:rPr>
              <a:t>favorable</a:t>
            </a:r>
            <a:r>
              <a:rPr lang="en-GB" dirty="0">
                <a:latin typeface="Trebuchet MS" panose="020B0603020202020204" pitchFamily="34" charset="0"/>
              </a:rPr>
              <a:t> safety profile in CAPELLA and CALIBRATE, and was consistent with SC LEN (excluding ISRs)</a:t>
            </a:r>
          </a:p>
          <a:p>
            <a:pPr>
              <a:lnSpc>
                <a:spcPts val="3000"/>
              </a:lnSpc>
              <a:spcBef>
                <a:spcPts val="1200"/>
              </a:spcBef>
              <a:spcAft>
                <a:spcPts val="1200"/>
              </a:spcAft>
            </a:pPr>
            <a:r>
              <a:rPr lang="en-GB" dirty="0">
                <a:latin typeface="Trebuchet MS" panose="020B0603020202020204" pitchFamily="34" charset="0"/>
              </a:rPr>
              <a:t>This analysis supports the efficacy and safety of oral bridging in PWH, including those with MDR HIV-1 whose SC LEN treatment was interrupted</a:t>
            </a:r>
          </a:p>
          <a:p>
            <a:pPr marL="0" indent="0">
              <a:lnSpc>
                <a:spcPts val="3000"/>
              </a:lnSpc>
              <a:spcBef>
                <a:spcPts val="600"/>
              </a:spcBef>
              <a:spcAft>
                <a:spcPts val="1200"/>
              </a:spcAft>
              <a:buNone/>
            </a:pPr>
            <a:endParaRPr lang="en-GB"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24F25CC5-D56E-487F-B701-33E0B3F930CD}"/>
              </a:ext>
            </a:extLst>
          </p:cNvPr>
          <p:cNvSpPr>
            <a:spLocks noGrp="1"/>
          </p:cNvSpPr>
          <p:nvPr>
            <p:ph type="sldNum" sz="quarter" idx="12"/>
          </p:nvPr>
        </p:nvSpPr>
        <p:spPr>
          <a:xfrm>
            <a:off x="11378528" y="6340475"/>
            <a:ext cx="591800" cy="365125"/>
          </a:xfrm>
        </p:spPr>
        <p:txBody>
          <a:bodyPr/>
          <a:lstStyle/>
          <a:p>
            <a:fld id="{48B34844-BF8C-48C5-ADF0-8D663D5097A1}" type="slidenum">
              <a:rPr lang="en-US" altLang="en-US" smtClean="0"/>
              <a:pPr/>
              <a:t>11</a:t>
            </a:fld>
            <a:endParaRPr lang="en-US" altLang="en-US"/>
          </a:p>
        </p:txBody>
      </p:sp>
      <p:sp>
        <p:nvSpPr>
          <p:cNvPr id="6" name="Text Placeholder 7">
            <a:extLst>
              <a:ext uri="{FF2B5EF4-FFF2-40B4-BE49-F238E27FC236}">
                <a16:creationId xmlns:a16="http://schemas.microsoft.com/office/drawing/2014/main" id="{8DBC5B35-869B-A9EA-5C36-0D06E13310E7}"/>
              </a:ext>
            </a:extLst>
          </p:cNvPr>
          <p:cNvSpPr>
            <a:spLocks noGrp="1"/>
          </p:cNvSpPr>
          <p:nvPr>
            <p:ph type="body" sz="quarter" idx="11"/>
          </p:nvPr>
        </p:nvSpPr>
        <p:spPr>
          <a:xfrm>
            <a:off x="812801" y="6238875"/>
            <a:ext cx="10565726" cy="457200"/>
          </a:xfrm>
        </p:spPr>
        <p:txBody>
          <a:bodyPr/>
          <a:lstStyle/>
          <a:p>
            <a:r>
              <a:rPr lang="en-US" sz="900" spc="0" dirty="0">
                <a:latin typeface="Trebuchet MS" panose="020B0603020202020204" pitchFamily="34" charset="0"/>
              </a:rPr>
              <a:t>ISR, injection-site reaction; LEN, </a:t>
            </a:r>
            <a:r>
              <a:rPr lang="en-US" sz="900" dirty="0">
                <a:latin typeface="Trebuchet MS" panose="020B0603020202020204" pitchFamily="34" charset="0"/>
              </a:rPr>
              <a:t>lenacapavir; </a:t>
            </a:r>
            <a:r>
              <a:rPr lang="en-US" sz="900" spc="0" dirty="0">
                <a:latin typeface="Trebuchet MS" panose="020B0603020202020204" pitchFamily="34" charset="0"/>
              </a:rPr>
              <a:t>MDR, multidrug resistance; PWH, people </a:t>
            </a:r>
            <a:r>
              <a:rPr lang="en-US" sz="900" dirty="0">
                <a:latin typeface="Trebuchet MS" panose="020B0603020202020204" pitchFamily="34" charset="0"/>
              </a:rPr>
              <a:t>with </a:t>
            </a:r>
            <a:r>
              <a:rPr lang="en-US" sz="900" spc="0" dirty="0">
                <a:latin typeface="Trebuchet MS" panose="020B0603020202020204" pitchFamily="34" charset="0"/>
              </a:rPr>
              <a:t>HIV; SC, subcutaneous.</a:t>
            </a:r>
          </a:p>
        </p:txBody>
      </p:sp>
    </p:spTree>
    <p:extLst>
      <p:ext uri="{BB962C8B-B14F-4D97-AF65-F5344CB8AC3E}">
        <p14:creationId xmlns:p14="http://schemas.microsoft.com/office/powerpoint/2010/main" val="327743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Acknowledgments</a:t>
            </a:r>
          </a:p>
        </p:txBody>
      </p:sp>
      <p:sp>
        <p:nvSpPr>
          <p:cNvPr id="3" name="Content Placeholder 2"/>
          <p:cNvSpPr>
            <a:spLocks noGrp="1"/>
          </p:cNvSpPr>
          <p:nvPr>
            <p:ph idx="1"/>
          </p:nvPr>
        </p:nvSpPr>
        <p:spPr>
          <a:xfrm>
            <a:off x="812800" y="1255430"/>
            <a:ext cx="8472051" cy="4138930"/>
          </a:xfrm>
        </p:spPr>
        <p:txBody>
          <a:bodyPr/>
          <a:lstStyle/>
          <a:p>
            <a:pPr marL="0" lvl="0" indent="0">
              <a:spcBef>
                <a:spcPts val="1200"/>
              </a:spcBef>
              <a:spcAft>
                <a:spcPts val="0"/>
              </a:spcAft>
              <a:buClr>
                <a:srgbClr val="E2E2E2">
                  <a:lumMod val="75000"/>
                </a:srgbClr>
              </a:buClr>
              <a:buNone/>
            </a:pPr>
            <a:r>
              <a:rPr lang="en-US" altLang="en-US" sz="1800" b="1" dirty="0">
                <a:solidFill>
                  <a:srgbClr val="00A0DE"/>
                </a:solidFill>
                <a:latin typeface="Trebuchet MS" panose="020B0603020202020204" pitchFamily="34" charset="0"/>
              </a:rPr>
              <a:t>We extend our thanks to:</a:t>
            </a:r>
          </a:p>
          <a:p>
            <a:pPr marL="0" lvl="0" indent="0">
              <a:spcBef>
                <a:spcPts val="1200"/>
              </a:spcBef>
              <a:spcAft>
                <a:spcPts val="0"/>
              </a:spcAft>
              <a:buClr>
                <a:srgbClr val="E2E2E2">
                  <a:lumMod val="75000"/>
                </a:srgbClr>
              </a:buClr>
              <a:buNone/>
            </a:pPr>
            <a:r>
              <a:rPr lang="en-US" altLang="en-US" sz="1800" dirty="0">
                <a:latin typeface="Trebuchet MS" panose="020B0603020202020204" pitchFamily="34" charset="0"/>
              </a:rPr>
              <a:t>The study participants and their families</a:t>
            </a:r>
          </a:p>
          <a:p>
            <a:pPr marL="0" lvl="0" indent="0">
              <a:spcBef>
                <a:spcPts val="1200"/>
              </a:spcBef>
              <a:spcAft>
                <a:spcPts val="0"/>
              </a:spcAft>
              <a:buClr>
                <a:srgbClr val="E2E2E2">
                  <a:lumMod val="75000"/>
                </a:srgbClr>
              </a:buClr>
              <a:buNone/>
            </a:pPr>
            <a:r>
              <a:rPr lang="en-US" altLang="en-US" sz="1800" b="1" dirty="0">
                <a:solidFill>
                  <a:srgbClr val="00A0DE"/>
                </a:solidFill>
                <a:latin typeface="Trebuchet MS" panose="020B0603020202020204" pitchFamily="34" charset="0"/>
              </a:rPr>
              <a:t>Participating study investigators and staff: </a:t>
            </a:r>
          </a:p>
          <a:p>
            <a:pPr marL="0" lvl="0" indent="0">
              <a:spcBef>
                <a:spcPts val="1200"/>
              </a:spcBef>
              <a:spcAft>
                <a:spcPts val="0"/>
              </a:spcAft>
              <a:buClr>
                <a:srgbClr val="E2E2E2">
                  <a:lumMod val="75000"/>
                </a:srgbClr>
              </a:buClr>
              <a:buNone/>
            </a:pPr>
            <a:endParaRPr lang="en-US" altLang="en-US" sz="1800" b="1" dirty="0">
              <a:solidFill>
                <a:srgbClr val="00A0DE"/>
              </a:solidFill>
              <a:highlight>
                <a:srgbClr val="FFFF00"/>
              </a:highlight>
              <a:latin typeface="Trebuchet MS" panose="020B0603020202020204" pitchFamily="34" charset="0"/>
            </a:endParaRPr>
          </a:p>
          <a:p>
            <a:pPr marL="0" lvl="0" indent="0">
              <a:spcBef>
                <a:spcPts val="600"/>
              </a:spcBef>
              <a:spcAft>
                <a:spcPts val="300"/>
              </a:spcAft>
              <a:buClr>
                <a:srgbClr val="E2E2E2">
                  <a:lumMod val="75000"/>
                </a:srgbClr>
              </a:buClr>
              <a:buNone/>
            </a:pPr>
            <a:endParaRPr lang="en-US" altLang="en-US" sz="2000" b="1" dirty="0">
              <a:solidFill>
                <a:srgbClr val="0070C0"/>
              </a:solidFill>
              <a:latin typeface="Trebuchet MS" panose="020B0603020202020204" pitchFamily="34" charset="0"/>
            </a:endParaRPr>
          </a:p>
          <a:p>
            <a:pPr marL="0" lvl="0" indent="0">
              <a:spcBef>
                <a:spcPts val="600"/>
              </a:spcBef>
              <a:spcAft>
                <a:spcPts val="300"/>
              </a:spcAft>
              <a:buClr>
                <a:srgbClr val="E2E2E2">
                  <a:lumMod val="75000"/>
                </a:srgbClr>
              </a:buClr>
              <a:buNone/>
            </a:pPr>
            <a:endParaRPr lang="en-US" altLang="en-US" sz="2000" b="1" dirty="0">
              <a:solidFill>
                <a:srgbClr val="0070C0"/>
              </a:solidFill>
              <a:latin typeface="Trebuchet MS" panose="020B0603020202020204" pitchFamily="34" charset="0"/>
            </a:endParaRPr>
          </a:p>
          <a:p>
            <a:pPr marL="0" lvl="0" indent="0">
              <a:spcBef>
                <a:spcPts val="600"/>
              </a:spcBef>
              <a:spcAft>
                <a:spcPts val="300"/>
              </a:spcAft>
              <a:buClr>
                <a:srgbClr val="E2E2E2">
                  <a:lumMod val="75000"/>
                </a:srgbClr>
              </a:buClr>
              <a:buNone/>
            </a:pPr>
            <a:endParaRPr lang="en-US" altLang="en-US" sz="2000" b="1" dirty="0">
              <a:solidFill>
                <a:srgbClr val="0070C0"/>
              </a:solidFill>
              <a:latin typeface="Trebuchet MS" panose="020B0603020202020204" pitchFamily="34" charset="0"/>
            </a:endParaRPr>
          </a:p>
          <a:p>
            <a:pPr marL="0" lvl="0" indent="0">
              <a:spcBef>
                <a:spcPts val="600"/>
              </a:spcBef>
              <a:spcAft>
                <a:spcPts val="300"/>
              </a:spcAft>
              <a:buClr>
                <a:srgbClr val="E2E2E2">
                  <a:lumMod val="75000"/>
                </a:srgbClr>
              </a:buClr>
              <a:buNone/>
            </a:pPr>
            <a:endParaRPr lang="en-US" altLang="en-US" sz="2000" b="1" dirty="0">
              <a:solidFill>
                <a:srgbClr val="0070C0"/>
              </a:solidFill>
              <a:latin typeface="Trebuchet MS" panose="020B0603020202020204" pitchFamily="34" charset="0"/>
            </a:endParaRPr>
          </a:p>
          <a:p>
            <a:pPr marL="0" lvl="0" indent="0">
              <a:spcBef>
                <a:spcPts val="600"/>
              </a:spcBef>
              <a:spcAft>
                <a:spcPts val="300"/>
              </a:spcAft>
              <a:buClr>
                <a:srgbClr val="E2E2E2">
                  <a:lumMod val="75000"/>
                </a:srgbClr>
              </a:buClr>
              <a:buNone/>
            </a:pPr>
            <a:endParaRPr lang="en-US" altLang="en-US" sz="2000" b="1" dirty="0">
              <a:solidFill>
                <a:srgbClr val="0070C0"/>
              </a:solidFill>
              <a:latin typeface="Trebuchet MS" panose="020B0603020202020204" pitchFamily="34" charset="0"/>
            </a:endParaRPr>
          </a:p>
          <a:p>
            <a:pPr marL="0" lvl="0" indent="0">
              <a:spcBef>
                <a:spcPts val="600"/>
              </a:spcBef>
              <a:spcAft>
                <a:spcPts val="300"/>
              </a:spcAft>
              <a:buClr>
                <a:srgbClr val="E2E2E2">
                  <a:lumMod val="75000"/>
                </a:srgbClr>
              </a:buClr>
              <a:buNone/>
            </a:pPr>
            <a:endParaRPr lang="en-US" altLang="en-US" sz="2000" b="1" dirty="0">
              <a:solidFill>
                <a:srgbClr val="0070C0"/>
              </a:solidFill>
              <a:latin typeface="Trebuchet MS" panose="020B0603020202020204" pitchFamily="34" charset="0"/>
            </a:endParaRPr>
          </a:p>
          <a:p>
            <a:pPr marL="0" lvl="0" indent="0">
              <a:spcBef>
                <a:spcPct val="20000"/>
              </a:spcBef>
              <a:buClr>
                <a:srgbClr val="E2E2E2">
                  <a:lumMod val="75000"/>
                </a:srgbClr>
              </a:buClr>
              <a:buNone/>
            </a:pPr>
            <a:endParaRPr lang="en-US" altLang="en-US" sz="1400" b="1" dirty="0">
              <a:solidFill>
                <a:srgbClr val="00A0DE"/>
              </a:solidFill>
              <a:latin typeface="Trebuchet MS" panose="020B0603020202020204" pitchFamily="34" charset="0"/>
            </a:endParaRPr>
          </a:p>
          <a:p>
            <a:pPr marL="0" lvl="0" indent="0">
              <a:spcBef>
                <a:spcPts val="0"/>
              </a:spcBef>
              <a:spcAft>
                <a:spcPts val="600"/>
              </a:spcAft>
              <a:buClr>
                <a:srgbClr val="E2E2E2">
                  <a:lumMod val="75000"/>
                </a:srgbClr>
              </a:buClr>
              <a:buNone/>
            </a:pPr>
            <a:r>
              <a:rPr lang="en-US" altLang="en-US" sz="1400" b="1" dirty="0">
                <a:solidFill>
                  <a:srgbClr val="00A0DE"/>
                </a:solidFill>
                <a:latin typeface="Trebuchet MS" panose="020B0603020202020204" pitchFamily="34" charset="0"/>
              </a:rPr>
              <a:t>This study was funded by Gilead Sciences, Inc.</a:t>
            </a:r>
            <a:endParaRPr lang="en-US" altLang="en-US" sz="1400" b="1" dirty="0">
              <a:solidFill>
                <a:srgbClr val="00A0DE"/>
              </a:solidFill>
              <a:latin typeface="Trebuchet MS" panose="020B0603020202020204" pitchFamily="34" charset="0"/>
              <a:cs typeface="Arial"/>
            </a:endParaRPr>
          </a:p>
          <a:p>
            <a:pPr marL="0" indent="0">
              <a:spcBef>
                <a:spcPct val="20000"/>
              </a:spcBef>
              <a:spcAft>
                <a:spcPts val="600"/>
              </a:spcAft>
              <a:buClr>
                <a:srgbClr val="E2E2E2">
                  <a:lumMod val="75000"/>
                </a:srgbClr>
              </a:buClr>
              <a:buNone/>
            </a:pPr>
            <a:r>
              <a:rPr lang="en-GB" altLang="en-US" sz="1100" b="1" dirty="0">
                <a:solidFill>
                  <a:srgbClr val="00A0DE"/>
                </a:solidFill>
                <a:latin typeface="Trebuchet MS" panose="020B0603020202020204" pitchFamily="34" charset="0"/>
              </a:rPr>
              <a:t>From the Gilead Sciences team, we would also like to extend our thanks to Nicolas Margot and Gary Saunders for helpful discussions regarding viral suppression and participant safety.</a:t>
            </a:r>
          </a:p>
          <a:p>
            <a:pPr marL="0" indent="0">
              <a:spcBef>
                <a:spcPct val="20000"/>
              </a:spcBef>
              <a:spcAft>
                <a:spcPts val="600"/>
              </a:spcAft>
              <a:buClr>
                <a:srgbClr val="E2E2E2">
                  <a:lumMod val="75000"/>
                </a:srgbClr>
              </a:buClr>
              <a:buNone/>
            </a:pPr>
            <a:r>
              <a:rPr lang="en-US" altLang="en-US" sz="1100" b="1" dirty="0">
                <a:solidFill>
                  <a:srgbClr val="00A0DE"/>
                </a:solidFill>
                <a:latin typeface="Trebuchet MS" panose="020B0603020202020204" pitchFamily="34" charset="0"/>
              </a:rPr>
              <a:t>Medical writing support was provided by Jessica Woods of Ashfield </a:t>
            </a:r>
            <a:r>
              <a:rPr lang="en-US" altLang="en-US" sz="1100" b="1" dirty="0" err="1">
                <a:solidFill>
                  <a:srgbClr val="00A0DE"/>
                </a:solidFill>
                <a:latin typeface="Trebuchet MS" panose="020B0603020202020204" pitchFamily="34" charset="0"/>
              </a:rPr>
              <a:t>MedComms</a:t>
            </a:r>
            <a:r>
              <a:rPr lang="en-US" altLang="en-US" sz="1100" b="1" dirty="0">
                <a:solidFill>
                  <a:srgbClr val="00A0DE"/>
                </a:solidFill>
                <a:latin typeface="Trebuchet MS" panose="020B0603020202020204" pitchFamily="34" charset="0"/>
              </a:rPr>
              <a:t> </a:t>
            </a:r>
            <a:r>
              <a:rPr lang="en-GB" altLang="en-US" sz="1100" b="1" dirty="0">
                <a:solidFill>
                  <a:srgbClr val="00A0DE"/>
                </a:solidFill>
                <a:latin typeface="Trebuchet MS" panose="020B0603020202020204" pitchFamily="34" charset="0"/>
              </a:rPr>
              <a:t>(Macclesfield, UK), an </a:t>
            </a:r>
            <a:r>
              <a:rPr lang="en-GB" altLang="en-US" sz="1100" b="1" dirty="0" err="1">
                <a:solidFill>
                  <a:srgbClr val="00A0DE"/>
                </a:solidFill>
                <a:latin typeface="Trebuchet MS" panose="020B0603020202020204" pitchFamily="34" charset="0"/>
              </a:rPr>
              <a:t>Inizio</a:t>
            </a:r>
            <a:r>
              <a:rPr lang="en-GB" altLang="en-US" sz="1100" b="1" dirty="0">
                <a:solidFill>
                  <a:srgbClr val="00A0DE"/>
                </a:solidFill>
                <a:latin typeface="Trebuchet MS" panose="020B0603020202020204" pitchFamily="34" charset="0"/>
              </a:rPr>
              <a:t> company, and funded by Gilead Sciences, Inc.</a:t>
            </a:r>
            <a:r>
              <a:rPr lang="en-US" altLang="en-US" sz="1100" b="1" dirty="0">
                <a:solidFill>
                  <a:srgbClr val="00A0DE"/>
                </a:solidFill>
                <a:latin typeface="Trebuchet MS" panose="020B0603020202020204" pitchFamily="34" charset="0"/>
              </a:rPr>
              <a:t>.</a:t>
            </a:r>
            <a:endParaRPr lang="en-US" altLang="en-US" sz="1100" b="1" dirty="0">
              <a:solidFill>
                <a:srgbClr val="00A0DE"/>
              </a:solidFill>
              <a:latin typeface="Trebuchet MS" panose="020B0603020202020204" pitchFamily="34" charset="0"/>
              <a:cs typeface="Arial"/>
            </a:endParaRPr>
          </a:p>
        </p:txBody>
      </p:sp>
      <p:sp>
        <p:nvSpPr>
          <p:cNvPr id="5" name="Slide Number Placeholder 4"/>
          <p:cNvSpPr>
            <a:spLocks noGrp="1"/>
          </p:cNvSpPr>
          <p:nvPr>
            <p:ph type="sldNum" sz="quarter" idx="12"/>
          </p:nvPr>
        </p:nvSpPr>
        <p:spPr/>
        <p:txBody>
          <a:bodyPr/>
          <a:lstStyle/>
          <a:p>
            <a:pPr>
              <a:defRPr/>
            </a:pPr>
            <a:fld id="{24E6218D-DB39-4F53-83D9-14AAB45F114B}" type="slidenum">
              <a:rPr lang="en-US" smtClean="0"/>
              <a:pPr>
                <a:defRPr/>
              </a:pPr>
              <a:t>12</a:t>
            </a:fld>
            <a:endParaRPr lang="en-US"/>
          </a:p>
        </p:txBody>
      </p:sp>
      <p:sp>
        <p:nvSpPr>
          <p:cNvPr id="13" name="TextBox 12">
            <a:extLst>
              <a:ext uri="{FF2B5EF4-FFF2-40B4-BE49-F238E27FC236}">
                <a16:creationId xmlns:a16="http://schemas.microsoft.com/office/drawing/2014/main" id="{3F2667B2-D2F7-2924-91EA-D6543ACBF3AC}"/>
              </a:ext>
            </a:extLst>
          </p:cNvPr>
          <p:cNvSpPr txBox="1"/>
          <p:nvPr/>
        </p:nvSpPr>
        <p:spPr>
          <a:xfrm>
            <a:off x="767904" y="2965004"/>
            <a:ext cx="4256941" cy="2615524"/>
          </a:xfrm>
          <a:prstGeom prst="rect">
            <a:avLst/>
          </a:prstGeom>
          <a:noFill/>
        </p:spPr>
        <p:txBody>
          <a:bodyPr wrap="square">
            <a:spAutoFit/>
          </a:bodyPr>
          <a:lstStyle/>
          <a:p>
            <a:pPr marL="0" marR="0" lvl="0" indent="0" algn="l" defTabSz="914400" rtl="0" eaLnBrk="0" fontAlgn="base" latinLnBrk="0" hangingPunct="0">
              <a:lnSpc>
                <a:spcPts val="1600"/>
              </a:lnSpc>
              <a:spcBef>
                <a:spcPts val="600"/>
              </a:spcBef>
              <a:spcAft>
                <a:spcPts val="0"/>
              </a:spcAft>
              <a:buClr>
                <a:srgbClr val="990000"/>
              </a:buClr>
              <a:buSzTx/>
              <a:buFont typeface="Symbol" pitchFamily="18" charset="2"/>
              <a:buNone/>
              <a:tabLst/>
              <a:defRPr/>
            </a:pPr>
            <a:r>
              <a:rPr kumimoji="0" lang="fi-FI"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Canada: </a:t>
            </a:r>
            <a:r>
              <a:rPr kumimoji="0" lang="fi-FI"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J </a:t>
            </a:r>
            <a:r>
              <a:rPr kumimoji="0" lang="fi-FI"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Brunetta</a:t>
            </a:r>
            <a:r>
              <a:rPr kumimoji="0" lang="fi-FI"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B </a:t>
            </a:r>
            <a:r>
              <a:rPr kumimoji="0" lang="fi-FI"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Trottier</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a:t>
            </a:r>
            <a:r>
              <a:rPr kumimoji="0" lang="en-US"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Dominican Republic:</a:t>
            </a:r>
            <a:br>
              <a:rPr kumimoji="0" lang="en-US"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b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E Koenig; </a:t>
            </a:r>
            <a:r>
              <a:rPr kumimoji="0" lang="en-US"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France: </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J-M Molina, S Ronot-Bregigeon,</a:t>
            </a:r>
            <a:b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b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Y Yazdanpanah; </a:t>
            </a:r>
            <a:r>
              <a:rPr kumimoji="0" lang="en-US"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Germany:</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H-J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Stellbrink</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a:t>
            </a:r>
            <a:r>
              <a:rPr kumimoji="0" lang="it-IT" sz="1200" b="1"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Italy</a:t>
            </a:r>
            <a:r>
              <a:rPr kumimoji="0" lang="it-IT"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a:t>
            </a:r>
            <a:r>
              <a:rPr kumimoji="0" lang="it-IT"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A Antinori, A Castagna, F Castelli;</a:t>
            </a:r>
            <a:r>
              <a:rPr kumimoji="0" lang="fi-FI"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a:t>
            </a:r>
            <a:r>
              <a:rPr kumimoji="0" lang="en-US"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Japan: </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T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Shirasaka</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Y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Yokomaku</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a:t>
            </a:r>
            <a:r>
              <a:rPr kumimoji="0" lang="en-US"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South Africa: </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M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Rassool</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a:t>
            </a:r>
            <a:r>
              <a:rPr kumimoji="0" lang="fi-FI"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Spain: </a:t>
            </a:r>
            <a:r>
              <a:rPr kumimoji="0" lang="fi-FI"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J </a:t>
            </a:r>
            <a:r>
              <a:rPr kumimoji="0" lang="fi-FI"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Mallolas</a:t>
            </a:r>
            <a:r>
              <a:rPr kumimoji="0" lang="fi-FI"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a:t>
            </a:r>
            <a:r>
              <a:rPr kumimoji="0" lang="fi-FI"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Taiwan:</a:t>
            </a:r>
            <a:br>
              <a:rPr kumimoji="0" lang="fi-FI"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br>
            <a:r>
              <a:rPr kumimoji="0" lang="fi-FI"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C-C </a:t>
            </a:r>
            <a:r>
              <a:rPr kumimoji="0" lang="fi-FI"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Hung</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a:t>
            </a:r>
            <a:r>
              <a:rPr kumimoji="0" lang="en-US"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Thailand: </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A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Avihingsanon</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P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Chetchotisakd</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a:t>
            </a:r>
            <a:b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b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K Siripassorn, W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Ratanasuwan</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a:t>
            </a:r>
            <a:r>
              <a:rPr kumimoji="0" lang="en-US" sz="1200" b="1"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United States:</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DS Berger,</a:t>
            </a:r>
            <a:b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b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M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Berhe</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C Brinson, CM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Creticos</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GE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Crofoot</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E DeJesus,</a:t>
            </a:r>
            <a:b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b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D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Hagins</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T Hodge, K Lichtenstein, JP McGowan,</a:t>
            </a:r>
            <a:b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b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O Ogbuagu, O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Osiyemi</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GJ Richmond, MN Ramgopal,</a:t>
            </a:r>
            <a:b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b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PJ Ruane, W Sanchez, S Segal-Maurer, J Sims, GI Sinclair, DA Wheeler, A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Wiznia</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K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Workowski</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C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Zurawski</a:t>
            </a:r>
            <a:endParaRPr kumimoji="0" lang="en-US" altLang="en-US" sz="1200" b="1" i="0" u="none" strike="noStrike" kern="0" cap="none" spc="0" normalizeH="0" baseline="0" noProof="0" dirty="0">
              <a:ln>
                <a:noFill/>
              </a:ln>
              <a:solidFill>
                <a:srgbClr val="0070C0"/>
              </a:solidFill>
              <a:effectLst/>
              <a:uLnTx/>
              <a:uFillTx/>
              <a:latin typeface="Trebuchet MS" panose="020B0603020202020204" pitchFamily="34" charset="0"/>
              <a:cs typeface="Times New Roman"/>
            </a:endParaRPr>
          </a:p>
        </p:txBody>
      </p:sp>
      <p:pic>
        <p:nvPicPr>
          <p:cNvPr id="14" name="Picture 13">
            <a:extLst>
              <a:ext uri="{FF2B5EF4-FFF2-40B4-BE49-F238E27FC236}">
                <a16:creationId xmlns:a16="http://schemas.microsoft.com/office/drawing/2014/main" id="{7C745620-5C84-3D57-0604-AF26C60B9DFE}"/>
              </a:ext>
            </a:extLst>
          </p:cNvPr>
          <p:cNvPicPr>
            <a:picLocks noChangeAspect="1"/>
          </p:cNvPicPr>
          <p:nvPr/>
        </p:nvPicPr>
        <p:blipFill rotWithShape="1">
          <a:blip r:embed="rId3">
            <a:extLst>
              <a:ext uri="{28A0092B-C50C-407E-A947-70E740481C1C}">
                <a14:useLocalDpi xmlns:a14="http://schemas.microsoft.com/office/drawing/2010/main" val="0"/>
              </a:ext>
            </a:extLst>
          </a:blip>
          <a:srcRect t="17601" b="28010"/>
          <a:stretch/>
        </p:blipFill>
        <p:spPr>
          <a:xfrm>
            <a:off x="812800" y="2515688"/>
            <a:ext cx="1228088" cy="386025"/>
          </a:xfrm>
          <a:prstGeom prst="rect">
            <a:avLst/>
          </a:prstGeom>
        </p:spPr>
      </p:pic>
      <p:pic>
        <p:nvPicPr>
          <p:cNvPr id="15" name="Picture 14">
            <a:extLst>
              <a:ext uri="{FF2B5EF4-FFF2-40B4-BE49-F238E27FC236}">
                <a16:creationId xmlns:a16="http://schemas.microsoft.com/office/drawing/2014/main" id="{3AD4FB6F-EEEB-30A7-EF02-4CB226774816}"/>
              </a:ext>
            </a:extLst>
          </p:cNvPr>
          <p:cNvPicPr>
            <a:picLocks noChangeAspect="1"/>
          </p:cNvPicPr>
          <p:nvPr/>
        </p:nvPicPr>
        <p:blipFill>
          <a:blip r:embed="rId4"/>
          <a:stretch>
            <a:fillRect/>
          </a:stretch>
        </p:blipFill>
        <p:spPr>
          <a:xfrm>
            <a:off x="5403079" y="2410515"/>
            <a:ext cx="1681955" cy="596371"/>
          </a:xfrm>
          <a:prstGeom prst="rect">
            <a:avLst/>
          </a:prstGeom>
        </p:spPr>
      </p:pic>
      <p:sp>
        <p:nvSpPr>
          <p:cNvPr id="16" name="TextBox 15">
            <a:extLst>
              <a:ext uri="{FF2B5EF4-FFF2-40B4-BE49-F238E27FC236}">
                <a16:creationId xmlns:a16="http://schemas.microsoft.com/office/drawing/2014/main" id="{CB68C4A9-DFDC-1BE4-84B0-854D1D40DB0C}"/>
              </a:ext>
            </a:extLst>
          </p:cNvPr>
          <p:cNvSpPr txBox="1"/>
          <p:nvPr/>
        </p:nvSpPr>
        <p:spPr>
          <a:xfrm>
            <a:off x="5328795" y="2965004"/>
            <a:ext cx="3989375" cy="2333396"/>
          </a:xfrm>
          <a:prstGeom prst="rect">
            <a:avLst/>
          </a:prstGeom>
          <a:noFill/>
        </p:spPr>
        <p:txBody>
          <a:bodyPr wrap="square">
            <a:spAutoFit/>
          </a:bodyPr>
          <a:lstStyle/>
          <a:p>
            <a:pPr marL="0" marR="0" lvl="0" indent="0" algn="l" defTabSz="914400" rtl="0" eaLnBrk="0" fontAlgn="base" latinLnBrk="0" hangingPunct="0">
              <a:lnSpc>
                <a:spcPts val="1600"/>
              </a:lnSpc>
              <a:spcBef>
                <a:spcPts val="600"/>
              </a:spcBef>
              <a:spcAft>
                <a:spcPts val="0"/>
              </a:spcAft>
              <a:buClr>
                <a:srgbClr val="990000"/>
              </a:buClr>
              <a:buSzTx/>
              <a:buFont typeface="Symbol" pitchFamily="18" charset="2"/>
              <a:buNone/>
              <a:tabLst/>
              <a:defRPr/>
            </a:pPr>
            <a:r>
              <a:rPr lang="fi-FI" sz="1200" b="1" kern="0" dirty="0">
                <a:solidFill>
                  <a:srgbClr val="000000"/>
                </a:solidFill>
                <a:latin typeface="Trebuchet MS" panose="020B0603020202020204" pitchFamily="34" charset="0"/>
                <a:cs typeface="Times New Roman"/>
              </a:rPr>
              <a:t>Dominican </a:t>
            </a:r>
            <a:r>
              <a:rPr lang="fi-FI" sz="1200" b="1" kern="0" dirty="0" err="1">
                <a:solidFill>
                  <a:srgbClr val="000000"/>
                </a:solidFill>
                <a:latin typeface="Trebuchet MS" panose="020B0603020202020204" pitchFamily="34" charset="0"/>
                <a:cs typeface="Times New Roman"/>
              </a:rPr>
              <a:t>Republic</a:t>
            </a:r>
            <a:r>
              <a:rPr lang="fi-FI" sz="1200" b="1" kern="0" dirty="0">
                <a:solidFill>
                  <a:srgbClr val="000000"/>
                </a:solidFill>
                <a:latin typeface="Trebuchet MS" panose="020B0603020202020204" pitchFamily="34" charset="0"/>
                <a:cs typeface="Times New Roman"/>
              </a:rPr>
              <a:t>: </a:t>
            </a:r>
            <a:r>
              <a:rPr lang="fi-FI" sz="1200" kern="0" dirty="0">
                <a:solidFill>
                  <a:srgbClr val="000000"/>
                </a:solidFill>
                <a:latin typeface="Trebuchet MS" panose="020B0603020202020204" pitchFamily="34" charset="0"/>
                <a:cs typeface="Times New Roman"/>
              </a:rPr>
              <a:t>E </a:t>
            </a:r>
            <a:r>
              <a:rPr lang="fi-FI" sz="1200" kern="0" dirty="0" err="1">
                <a:solidFill>
                  <a:srgbClr val="000000"/>
                </a:solidFill>
                <a:latin typeface="Trebuchet MS" panose="020B0603020202020204" pitchFamily="34" charset="0"/>
                <a:cs typeface="Times New Roman"/>
              </a:rPr>
              <a:t>Koenig</a:t>
            </a:r>
            <a:r>
              <a:rPr lang="fi-FI" sz="1200" kern="0" dirty="0">
                <a:solidFill>
                  <a:srgbClr val="000000"/>
                </a:solidFill>
                <a:latin typeface="Trebuchet MS" panose="020B0603020202020204" pitchFamily="34" charset="0"/>
                <a:cs typeface="Times New Roman"/>
              </a:rPr>
              <a:t>; </a:t>
            </a:r>
            <a:r>
              <a:rPr lang="fi-FI" sz="1200" b="1" kern="0" dirty="0">
                <a:solidFill>
                  <a:srgbClr val="000000"/>
                </a:solidFill>
                <a:latin typeface="Trebuchet MS" panose="020B0603020202020204" pitchFamily="34" charset="0"/>
                <a:cs typeface="Times New Roman"/>
              </a:rPr>
              <a:t>United </a:t>
            </a:r>
            <a:r>
              <a:rPr lang="fi-FI" sz="1200" b="1" kern="0" dirty="0" err="1">
                <a:solidFill>
                  <a:srgbClr val="000000"/>
                </a:solidFill>
                <a:latin typeface="Trebuchet MS" panose="020B0603020202020204" pitchFamily="34" charset="0"/>
                <a:cs typeface="Times New Roman"/>
              </a:rPr>
              <a:t>States</a:t>
            </a:r>
            <a:r>
              <a:rPr lang="fi-FI" sz="1200" b="1" kern="0" dirty="0">
                <a:solidFill>
                  <a:srgbClr val="000000"/>
                </a:solidFill>
                <a:latin typeface="Trebuchet MS" panose="020B0603020202020204" pitchFamily="34" charset="0"/>
                <a:cs typeface="Times New Roman"/>
              </a:rPr>
              <a:t>:</a:t>
            </a:r>
            <a:br>
              <a:rPr lang="fi-FI" sz="1200" b="1" kern="0" dirty="0">
                <a:solidFill>
                  <a:srgbClr val="000000"/>
                </a:solidFill>
                <a:latin typeface="Trebuchet MS" panose="020B0603020202020204" pitchFamily="34" charset="0"/>
                <a:cs typeface="Times New Roman"/>
              </a:rPr>
            </a:br>
            <a:r>
              <a:rPr lang="en-GB" sz="1200" kern="0" dirty="0">
                <a:solidFill>
                  <a:srgbClr val="000000"/>
                </a:solidFill>
                <a:latin typeface="Trebuchet MS" panose="020B0603020202020204" pitchFamily="34" charset="0"/>
                <a:cs typeface="Times New Roman"/>
              </a:rPr>
              <a:t>P Benson, </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DS Berger, </a:t>
            </a:r>
            <a:r>
              <a:rPr lang="fi-FI" sz="1200" kern="0" dirty="0">
                <a:solidFill>
                  <a:srgbClr val="000000"/>
                </a:solidFill>
                <a:latin typeface="Trebuchet MS" panose="020B0603020202020204" pitchFamily="34" charset="0"/>
                <a:cs typeface="Times New Roman"/>
              </a:rPr>
              <a:t>M </a:t>
            </a:r>
            <a:r>
              <a:rPr lang="fi-FI" sz="1200" kern="0" dirty="0" err="1">
                <a:solidFill>
                  <a:srgbClr val="000000"/>
                </a:solidFill>
                <a:latin typeface="Trebuchet MS" panose="020B0603020202020204" pitchFamily="34" charset="0"/>
                <a:cs typeface="Times New Roman"/>
              </a:rPr>
              <a:t>Berhe</a:t>
            </a:r>
            <a:r>
              <a:rPr lang="fi-FI" sz="1200" kern="0" dirty="0">
                <a:solidFill>
                  <a:srgbClr val="000000"/>
                </a:solidFill>
                <a:latin typeface="Trebuchet MS" panose="020B0603020202020204" pitchFamily="34" charset="0"/>
                <a:cs typeface="Times New Roman"/>
              </a:rPr>
              <a:t>,</a:t>
            </a:r>
            <a:r>
              <a:rPr lang="en-GB" sz="1200" kern="0" dirty="0">
                <a:solidFill>
                  <a:srgbClr val="000000"/>
                </a:solidFill>
                <a:latin typeface="Trebuchet MS" panose="020B0603020202020204" pitchFamily="34" charset="0"/>
                <a:cs typeface="Times New Roman"/>
              </a:rPr>
              <a:t> </a:t>
            </a:r>
            <a:r>
              <a:rPr lang="en-US" sz="1200" kern="0" dirty="0">
                <a:solidFill>
                  <a:srgbClr val="000000"/>
                </a:solidFill>
                <a:latin typeface="Trebuchet MS" panose="020B0603020202020204" pitchFamily="34" charset="0"/>
                <a:cs typeface="Times New Roman"/>
              </a:rPr>
              <a:t>C Brinson, </a:t>
            </a:r>
            <a:r>
              <a:rPr lang="en-GB" sz="1200" kern="0" dirty="0">
                <a:solidFill>
                  <a:srgbClr val="000000"/>
                </a:solidFill>
                <a:latin typeface="Trebuchet MS" panose="020B0603020202020204" pitchFamily="34" charset="0"/>
                <a:cs typeface="Times New Roman"/>
              </a:rPr>
              <a:t>P Cook,</a:t>
            </a:r>
            <a:br>
              <a:rPr lang="en-GB" sz="1200" kern="0" dirty="0">
                <a:solidFill>
                  <a:srgbClr val="000000"/>
                </a:solidFill>
                <a:latin typeface="Trebuchet MS" panose="020B0603020202020204" pitchFamily="34" charset="0"/>
                <a:cs typeface="Times New Roman"/>
              </a:rPr>
            </a:br>
            <a:r>
              <a:rPr lang="en-GB" sz="1200" kern="0" dirty="0">
                <a:solidFill>
                  <a:srgbClr val="000000"/>
                </a:solidFill>
                <a:latin typeface="Trebuchet MS" panose="020B0603020202020204" pitchFamily="34" charset="0"/>
                <a:cs typeface="Times New Roman"/>
              </a:rPr>
              <a:t>DR </a:t>
            </a:r>
            <a:r>
              <a:rPr lang="en-GB" sz="1200" kern="0" dirty="0" err="1">
                <a:solidFill>
                  <a:srgbClr val="000000"/>
                </a:solidFill>
                <a:latin typeface="Trebuchet MS" panose="020B0603020202020204" pitchFamily="34" charset="0"/>
                <a:cs typeface="Times New Roman"/>
              </a:rPr>
              <a:t>Coulston</a:t>
            </a:r>
            <a:r>
              <a:rPr lang="en-GB" sz="1200" kern="0" dirty="0">
                <a:solidFill>
                  <a:srgbClr val="000000"/>
                </a:solidFill>
                <a:latin typeface="Trebuchet MS" panose="020B0603020202020204" pitchFamily="34" charset="0"/>
                <a:cs typeface="Times New Roman"/>
              </a:rPr>
              <a:t>, </a:t>
            </a:r>
            <a:r>
              <a:rPr lang="en-US" sz="1200" kern="0" dirty="0">
                <a:solidFill>
                  <a:srgbClr val="000000"/>
                </a:solidFill>
                <a:latin typeface="Trebuchet MS" panose="020B0603020202020204" pitchFamily="34" charset="0"/>
                <a:cs typeface="Times New Roman"/>
              </a:rPr>
              <a:t>GE </a:t>
            </a:r>
            <a:r>
              <a:rPr lang="en-US" sz="1200" kern="0" dirty="0" err="1">
                <a:solidFill>
                  <a:srgbClr val="000000"/>
                </a:solidFill>
                <a:latin typeface="Trebuchet MS" panose="020B0603020202020204" pitchFamily="34" charset="0"/>
                <a:cs typeface="Times New Roman"/>
              </a:rPr>
              <a:t>Crofoot</a:t>
            </a:r>
            <a:r>
              <a:rPr lang="en-US" sz="1200" kern="0" dirty="0">
                <a:solidFill>
                  <a:srgbClr val="000000"/>
                </a:solidFill>
                <a:latin typeface="Trebuchet MS" panose="020B0603020202020204" pitchFamily="34" charset="0"/>
                <a:cs typeface="Times New Roman"/>
              </a:rPr>
              <a:t>, </a:t>
            </a:r>
            <a:r>
              <a:rPr lang="en-GB" sz="1200" kern="0" dirty="0">
                <a:solidFill>
                  <a:srgbClr val="000000"/>
                </a:solidFill>
                <a:latin typeface="Trebuchet MS" panose="020B0603020202020204" pitchFamily="34" charset="0"/>
                <a:cs typeface="Times New Roman"/>
              </a:rPr>
              <a:t>FA  Cruickshank,</a:t>
            </a:r>
            <a:br>
              <a:rPr lang="en-GB" sz="1200" kern="0" dirty="0">
                <a:solidFill>
                  <a:srgbClr val="000000"/>
                </a:solidFill>
                <a:latin typeface="Trebuchet MS" panose="020B0603020202020204" pitchFamily="34" charset="0"/>
                <a:cs typeface="Times New Roman"/>
              </a:rPr>
            </a:br>
            <a:r>
              <a:rPr lang="en-GB" sz="1200" kern="0" dirty="0">
                <a:solidFill>
                  <a:srgbClr val="000000"/>
                </a:solidFill>
                <a:latin typeface="Trebuchet MS" panose="020B0603020202020204" pitchFamily="34" charset="0"/>
                <a:cs typeface="Times New Roman"/>
              </a:rPr>
              <a:t>D Cunningham, </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E DeJesus, C Dietz, V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Drelichman</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a:t>
            </a:r>
            <a:b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b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E </a:t>
            </a:r>
            <a:r>
              <a:rPr lang="en-US" sz="1200" kern="0" dirty="0">
                <a:solidFill>
                  <a:srgbClr val="000000"/>
                </a:solidFill>
                <a:latin typeface="Trebuchet MS" panose="020B0603020202020204" pitchFamily="34" charset="0"/>
                <a:ea typeface="Calibri" panose="020F0502020204030204" pitchFamily="34" charset="0"/>
                <a:cs typeface="Times New Roman"/>
              </a:rPr>
              <a:t>G</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ardner</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A Gaur, D Goldstein, SK Gupta, D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Hagins</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a:t>
            </a:r>
            <a:b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b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R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Hengel</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T Hodge, C-B Hsiao, A Khalsa, CA Kinder,</a:t>
            </a:r>
            <a:b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b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P Kumar, </a:t>
            </a:r>
            <a:r>
              <a:rPr lang="en-GB" sz="1200" kern="0" dirty="0">
                <a:solidFill>
                  <a:srgbClr val="000000"/>
                </a:solidFill>
                <a:latin typeface="Trebuchet MS" panose="020B0603020202020204" pitchFamily="34" charset="0"/>
                <a:cs typeface="Times New Roman"/>
              </a:rPr>
              <a:t>C McDonald, </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A Mills, </a:t>
            </a:r>
            <a:r>
              <a:rPr lang="en-GB" sz="1200" kern="0" dirty="0">
                <a:solidFill>
                  <a:srgbClr val="000000"/>
                </a:solidFill>
                <a:latin typeface="Trebuchet MS" panose="020B0603020202020204" pitchFamily="34" charset="0"/>
                <a:cs typeface="Times New Roman"/>
              </a:rPr>
              <a:t>JO Morales-Ramirez,</a:t>
            </a:r>
            <a:br>
              <a:rPr lang="en-GB" sz="1200" kern="0" dirty="0">
                <a:solidFill>
                  <a:srgbClr val="000000"/>
                </a:solidFill>
                <a:latin typeface="Trebuchet MS" panose="020B0603020202020204" pitchFamily="34" charset="0"/>
                <a:cs typeface="Times New Roman"/>
              </a:rPr>
            </a:br>
            <a:r>
              <a:rPr lang="en-GB" sz="1200" kern="0" dirty="0">
                <a:solidFill>
                  <a:srgbClr val="000000"/>
                </a:solidFill>
                <a:latin typeface="Trebuchet MS" panose="020B0603020202020204" pitchFamily="34" charset="0"/>
                <a:cs typeface="Times New Roman"/>
              </a:rPr>
              <a:t>C Newman, G </a:t>
            </a:r>
            <a:r>
              <a:rPr lang="en-GB" sz="1200" kern="0" dirty="0" err="1">
                <a:solidFill>
                  <a:srgbClr val="000000"/>
                </a:solidFill>
                <a:latin typeface="Trebuchet MS" panose="020B0603020202020204" pitchFamily="34" charset="0"/>
                <a:cs typeface="Times New Roman"/>
              </a:rPr>
              <a:t>Oguchi</a:t>
            </a:r>
            <a:r>
              <a:rPr lang="en-GB" sz="1200" kern="0" dirty="0">
                <a:solidFill>
                  <a:srgbClr val="000000"/>
                </a:solidFill>
                <a:latin typeface="Trebuchet MS" panose="020B0603020202020204" pitchFamily="34" charset="0"/>
                <a:cs typeface="Times New Roman"/>
              </a:rPr>
              <a:t>, O </a:t>
            </a:r>
            <a:r>
              <a:rPr lang="en-GB" sz="1200" kern="0" dirty="0" err="1">
                <a:solidFill>
                  <a:srgbClr val="000000"/>
                </a:solidFill>
                <a:latin typeface="Trebuchet MS" panose="020B0603020202020204" pitchFamily="34" charset="0"/>
                <a:cs typeface="Times New Roman"/>
              </a:rPr>
              <a:t>Osiyemi</a:t>
            </a:r>
            <a:r>
              <a:rPr lang="en-GB" sz="1200" kern="0" dirty="0">
                <a:solidFill>
                  <a:srgbClr val="000000"/>
                </a:solidFill>
                <a:latin typeface="Trebuchet MS" panose="020B0603020202020204" pitchFamily="34" charset="0"/>
                <a:cs typeface="Times New Roman"/>
              </a:rPr>
              <a:t>, </a:t>
            </a:r>
            <a:r>
              <a:rPr lang="en-US" sz="1200" kern="0" dirty="0">
                <a:solidFill>
                  <a:srgbClr val="000000"/>
                </a:solidFill>
                <a:latin typeface="Trebuchet MS" panose="020B0603020202020204" pitchFamily="34" charset="0"/>
                <a:cs typeface="Times New Roman"/>
              </a:rPr>
              <a:t>MN Ramgopal,</a:t>
            </a:r>
            <a:br>
              <a:rPr lang="en-US" sz="1200" kern="0" dirty="0">
                <a:solidFill>
                  <a:srgbClr val="000000"/>
                </a:solidFill>
                <a:latin typeface="Trebuchet MS" panose="020B0603020202020204" pitchFamily="34" charset="0"/>
                <a:cs typeface="Times New Roman"/>
              </a:rPr>
            </a:br>
            <a:r>
              <a:rPr lang="en-US" sz="1200" kern="0" dirty="0">
                <a:solidFill>
                  <a:srgbClr val="000000"/>
                </a:solidFill>
                <a:latin typeface="Trebuchet MS" panose="020B0603020202020204" pitchFamily="34" charset="0"/>
                <a:cs typeface="Times New Roman"/>
              </a:rPr>
              <a:t>PJ Ruane</a:t>
            </a:r>
            <a:r>
              <a:rPr lang="en-GB" sz="1200" kern="0" dirty="0">
                <a:solidFill>
                  <a:srgbClr val="000000"/>
                </a:solidFill>
                <a:latin typeface="Trebuchet MS" panose="020B0603020202020204" pitchFamily="34" charset="0"/>
                <a:cs typeface="Times New Roman"/>
              </a:rPr>
              <a:t>, </a:t>
            </a:r>
            <a:r>
              <a:rPr lang="en-US" sz="1200" kern="0" dirty="0">
                <a:solidFill>
                  <a:srgbClr val="000000"/>
                </a:solidFill>
                <a:latin typeface="Trebuchet MS" panose="020B0603020202020204" pitchFamily="34" charset="0"/>
                <a:cs typeface="Times New Roman"/>
              </a:rPr>
              <a:t>W Sanchez</a:t>
            </a:r>
            <a:r>
              <a:rPr lang="en-GB" sz="1200" kern="0" dirty="0">
                <a:solidFill>
                  <a:srgbClr val="000000"/>
                </a:solidFill>
                <a:latin typeface="Trebuchet MS" panose="020B0603020202020204" pitchFamily="34" charset="0"/>
                <a:cs typeface="Times New Roman"/>
              </a:rPr>
              <a:t>, JL Santana-</a:t>
            </a:r>
            <a:r>
              <a:rPr lang="en-GB" sz="1200" kern="0" dirty="0" err="1">
                <a:solidFill>
                  <a:srgbClr val="000000"/>
                </a:solidFill>
                <a:latin typeface="Trebuchet MS" panose="020B0603020202020204" pitchFamily="34" charset="0"/>
                <a:cs typeface="Times New Roman"/>
              </a:rPr>
              <a:t>Bagur</a:t>
            </a:r>
            <a:r>
              <a:rPr lang="en-GB" sz="1200" kern="0" dirty="0">
                <a:solidFill>
                  <a:srgbClr val="000000"/>
                </a:solidFill>
                <a:latin typeface="Trebuchet MS" panose="020B0603020202020204" pitchFamily="34" charset="0"/>
                <a:cs typeface="Times New Roman"/>
              </a:rPr>
              <a:t>, L Santiago,</a:t>
            </a:r>
            <a:br>
              <a:rPr lang="en-GB" sz="1200" kern="0" dirty="0">
                <a:solidFill>
                  <a:srgbClr val="000000"/>
                </a:solidFill>
                <a:latin typeface="Trebuchet MS" panose="020B0603020202020204" pitchFamily="34" charset="0"/>
                <a:cs typeface="Times New Roman"/>
              </a:rPr>
            </a:br>
            <a:r>
              <a:rPr lang="en-GB" sz="1200" kern="0" dirty="0">
                <a:solidFill>
                  <a:srgbClr val="000000"/>
                </a:solidFill>
                <a:latin typeface="Trebuchet MS" panose="020B0603020202020204" pitchFamily="34" charset="0"/>
                <a:cs typeface="Times New Roman"/>
              </a:rPr>
              <a:t>A Scribner, J Sims, </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GI Sinclair, JL Stephens,</a:t>
            </a:r>
            <a:b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b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M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Wohlfeiler</a:t>
            </a: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ea typeface="Calibri" panose="020F0502020204030204" pitchFamily="34" charset="0"/>
                <a:cs typeface="Times New Roman"/>
              </a:rPr>
              <a:t>, AK </a:t>
            </a:r>
            <a:r>
              <a:rPr kumimoji="0" lang="en-US" sz="1200" b="0" i="0" u="none" strike="noStrike" kern="0" cap="none" spc="0" normalizeH="0" baseline="0" noProof="0" dirty="0" err="1">
                <a:ln>
                  <a:noFill/>
                </a:ln>
                <a:solidFill>
                  <a:srgbClr val="000000"/>
                </a:solidFill>
                <a:effectLst/>
                <a:uLnTx/>
                <a:uFillTx/>
                <a:latin typeface="Trebuchet MS" panose="020B0603020202020204" pitchFamily="34" charset="0"/>
                <a:ea typeface="Calibri" panose="020F0502020204030204" pitchFamily="34" charset="0"/>
                <a:cs typeface="Times New Roman"/>
              </a:rPr>
              <a:t>Wurapa</a:t>
            </a:r>
            <a:endParaRPr lang="en-US" altLang="en-US" sz="1200" kern="0" dirty="0">
              <a:solidFill>
                <a:srgbClr val="000000"/>
              </a:solidFill>
              <a:latin typeface="Trebuchet MS" panose="020B0603020202020204" pitchFamily="34" charset="0"/>
              <a:cs typeface="Times New Roman"/>
            </a:endParaRPr>
          </a:p>
        </p:txBody>
      </p:sp>
      <p:sp>
        <p:nvSpPr>
          <p:cNvPr id="4" name="Rectangle 3">
            <a:extLst>
              <a:ext uri="{FF2B5EF4-FFF2-40B4-BE49-F238E27FC236}">
                <a16:creationId xmlns:a16="http://schemas.microsoft.com/office/drawing/2014/main" id="{923EB534-6A3F-01FD-7458-F6E08CFE8F36}"/>
              </a:ext>
            </a:extLst>
          </p:cNvPr>
          <p:cNvSpPr/>
          <p:nvPr/>
        </p:nvSpPr>
        <p:spPr bwMode="auto">
          <a:xfrm>
            <a:off x="9501051" y="1363642"/>
            <a:ext cx="1887673" cy="549435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GB" sz="1200" i="0" u="none" strike="noStrike" cap="none" normalizeH="0" dirty="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2F85AA09-68ED-68CC-CC7E-1229914B0A7F}"/>
              </a:ext>
            </a:extLst>
          </p:cNvPr>
          <p:cNvSpPr txBox="1"/>
          <p:nvPr/>
        </p:nvSpPr>
        <p:spPr>
          <a:xfrm>
            <a:off x="9663086" y="1500112"/>
            <a:ext cx="1563603" cy="172355"/>
          </a:xfrm>
          <a:prstGeom prst="rect">
            <a:avLst/>
          </a:prstGeom>
          <a:noFill/>
        </p:spPr>
        <p:txBody>
          <a:bodyPr wrap="square" lIns="0" tIns="0" rIns="0" bIns="0" rtlCol="0" anchor="b">
            <a:spAutoFit/>
          </a:bodyPr>
          <a:lstStyle/>
          <a:p>
            <a:pPr algn="ctr">
              <a:lnSpc>
                <a:spcPct val="80000"/>
              </a:lnSpc>
            </a:pPr>
            <a:r>
              <a:rPr lang="en-US" sz="1400" b="1" dirty="0">
                <a:latin typeface="Trebuchet MS" panose="020B0603020202020204" pitchFamily="34" charset="0"/>
              </a:rPr>
              <a:t>Please scan for:</a:t>
            </a:r>
          </a:p>
        </p:txBody>
      </p:sp>
      <p:sp>
        <p:nvSpPr>
          <p:cNvPr id="10" name="TextBox 9">
            <a:extLst>
              <a:ext uri="{FF2B5EF4-FFF2-40B4-BE49-F238E27FC236}">
                <a16:creationId xmlns:a16="http://schemas.microsoft.com/office/drawing/2014/main" id="{ACACC3E7-6963-338A-F786-A328EEBCAB08}"/>
              </a:ext>
            </a:extLst>
          </p:cNvPr>
          <p:cNvSpPr txBox="1"/>
          <p:nvPr/>
        </p:nvSpPr>
        <p:spPr>
          <a:xfrm>
            <a:off x="9569442" y="5100238"/>
            <a:ext cx="1750891" cy="344710"/>
          </a:xfrm>
          <a:prstGeom prst="rect">
            <a:avLst/>
          </a:prstGeom>
          <a:noFill/>
        </p:spPr>
        <p:txBody>
          <a:bodyPr wrap="square" lIns="0" tIns="0" rIns="0" bIns="0" rtlCol="0" anchor="b">
            <a:spAutoFit/>
          </a:bodyPr>
          <a:lstStyle/>
          <a:p>
            <a:pPr algn="ctr">
              <a:lnSpc>
                <a:spcPct val="80000"/>
              </a:lnSpc>
            </a:pPr>
            <a:r>
              <a:rPr lang="en-US" sz="1400" dirty="0">
                <a:latin typeface="Trebuchet MS" panose="020B0603020202020204" pitchFamily="34" charset="0"/>
              </a:rPr>
              <a:t>Oral bridging PK poster (IAS 2023)</a:t>
            </a:r>
          </a:p>
        </p:txBody>
      </p:sp>
      <p:pic>
        <p:nvPicPr>
          <p:cNvPr id="21" name="Picture 20">
            <a:extLst>
              <a:ext uri="{FF2B5EF4-FFF2-40B4-BE49-F238E27FC236}">
                <a16:creationId xmlns:a16="http://schemas.microsoft.com/office/drawing/2014/main" id="{74A2E949-F8F5-E523-F5F9-EAF7C2C6D10B}"/>
              </a:ext>
            </a:extLst>
          </p:cNvPr>
          <p:cNvPicPr>
            <a:picLocks noChangeAspect="1"/>
          </p:cNvPicPr>
          <p:nvPr/>
        </p:nvPicPr>
        <p:blipFill>
          <a:blip r:embed="rId5"/>
          <a:stretch>
            <a:fillRect/>
          </a:stretch>
        </p:blipFill>
        <p:spPr>
          <a:xfrm>
            <a:off x="9879285" y="5468161"/>
            <a:ext cx="1131205" cy="1131205"/>
          </a:xfrm>
          <a:prstGeom prst="rect">
            <a:avLst/>
          </a:prstGeom>
        </p:spPr>
      </p:pic>
      <p:sp>
        <p:nvSpPr>
          <p:cNvPr id="28" name="TextBox 27">
            <a:extLst>
              <a:ext uri="{FF2B5EF4-FFF2-40B4-BE49-F238E27FC236}">
                <a16:creationId xmlns:a16="http://schemas.microsoft.com/office/drawing/2014/main" id="{BA2CD4B5-67D9-7AB5-F197-D5DEA8DABEC6}"/>
              </a:ext>
            </a:extLst>
          </p:cNvPr>
          <p:cNvSpPr txBox="1"/>
          <p:nvPr/>
        </p:nvSpPr>
        <p:spPr>
          <a:xfrm>
            <a:off x="9569442" y="1893366"/>
            <a:ext cx="1750891" cy="344710"/>
          </a:xfrm>
          <a:prstGeom prst="rect">
            <a:avLst/>
          </a:prstGeom>
          <a:noFill/>
        </p:spPr>
        <p:txBody>
          <a:bodyPr wrap="square" lIns="0" tIns="0" rIns="0" bIns="0" rtlCol="0" anchor="b">
            <a:spAutoFit/>
          </a:bodyPr>
          <a:lstStyle/>
          <a:p>
            <a:pPr algn="ctr">
              <a:lnSpc>
                <a:spcPct val="80000"/>
              </a:lnSpc>
            </a:pPr>
            <a:r>
              <a:rPr lang="en-US" sz="1400" dirty="0">
                <a:latin typeface="Trebuchet MS" panose="020B0603020202020204" pitchFamily="34" charset="0"/>
              </a:rPr>
              <a:t>Plain language summary</a:t>
            </a:r>
          </a:p>
        </p:txBody>
      </p:sp>
      <p:sp>
        <p:nvSpPr>
          <p:cNvPr id="29" name="TextBox 28">
            <a:extLst>
              <a:ext uri="{FF2B5EF4-FFF2-40B4-BE49-F238E27FC236}">
                <a16:creationId xmlns:a16="http://schemas.microsoft.com/office/drawing/2014/main" id="{E6D3E51A-94B7-D66E-E1A7-5E407C677359}"/>
              </a:ext>
            </a:extLst>
          </p:cNvPr>
          <p:cNvSpPr txBox="1"/>
          <p:nvPr/>
        </p:nvSpPr>
        <p:spPr>
          <a:xfrm>
            <a:off x="9569442" y="3592851"/>
            <a:ext cx="1750891" cy="172355"/>
          </a:xfrm>
          <a:prstGeom prst="rect">
            <a:avLst/>
          </a:prstGeom>
          <a:noFill/>
        </p:spPr>
        <p:txBody>
          <a:bodyPr wrap="square" lIns="0" tIns="0" rIns="0" bIns="0" rtlCol="0" anchor="b">
            <a:spAutoFit/>
          </a:bodyPr>
          <a:lstStyle/>
          <a:p>
            <a:pPr algn="ctr">
              <a:lnSpc>
                <a:spcPct val="80000"/>
              </a:lnSpc>
            </a:pPr>
            <a:r>
              <a:rPr lang="en-US" sz="1400" dirty="0">
                <a:latin typeface="Trebuchet MS" panose="020B0603020202020204" pitchFamily="34" charset="0"/>
              </a:rPr>
              <a:t>MOA video</a:t>
            </a:r>
          </a:p>
        </p:txBody>
      </p:sp>
      <p:pic>
        <p:nvPicPr>
          <p:cNvPr id="31" name="Picture 30" descr="A qr code with a white background&#10;&#10;Description automatically generated">
            <a:extLst>
              <a:ext uri="{FF2B5EF4-FFF2-40B4-BE49-F238E27FC236}">
                <a16:creationId xmlns:a16="http://schemas.microsoft.com/office/drawing/2014/main" id="{5D048E2A-07B4-BCA0-1E52-635747418CE0}"/>
              </a:ext>
            </a:extLst>
          </p:cNvPr>
          <p:cNvPicPr>
            <a:picLocks noChangeAspect="1"/>
          </p:cNvPicPr>
          <p:nvPr/>
        </p:nvPicPr>
        <p:blipFill>
          <a:blip r:embed="rId6"/>
          <a:stretch>
            <a:fillRect/>
          </a:stretch>
        </p:blipFill>
        <p:spPr>
          <a:xfrm>
            <a:off x="9879284" y="3789021"/>
            <a:ext cx="1131205" cy="1131205"/>
          </a:xfrm>
          <a:prstGeom prst="rect">
            <a:avLst/>
          </a:prstGeom>
        </p:spPr>
      </p:pic>
      <p:pic>
        <p:nvPicPr>
          <p:cNvPr id="33" name="Picture 32" descr="A qr code with a white background&#10;&#10;Description automatically generated">
            <a:extLst>
              <a:ext uri="{FF2B5EF4-FFF2-40B4-BE49-F238E27FC236}">
                <a16:creationId xmlns:a16="http://schemas.microsoft.com/office/drawing/2014/main" id="{B3971145-06BE-DF04-EC29-9CD429D8D8F2}"/>
              </a:ext>
            </a:extLst>
          </p:cNvPr>
          <p:cNvPicPr>
            <a:picLocks noChangeAspect="1"/>
          </p:cNvPicPr>
          <p:nvPr/>
        </p:nvPicPr>
        <p:blipFill>
          <a:blip r:embed="rId7"/>
          <a:stretch>
            <a:fillRect/>
          </a:stretch>
        </p:blipFill>
        <p:spPr>
          <a:xfrm>
            <a:off x="9879284" y="2257819"/>
            <a:ext cx="1131205" cy="1131205"/>
          </a:xfrm>
          <a:prstGeom prst="rect">
            <a:avLst/>
          </a:prstGeom>
        </p:spPr>
      </p:pic>
    </p:spTree>
    <p:extLst>
      <p:ext uri="{BB962C8B-B14F-4D97-AF65-F5344CB8AC3E}">
        <p14:creationId xmlns:p14="http://schemas.microsoft.com/office/powerpoint/2010/main" val="390917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938E6A22-450D-57F2-E16C-B54A9688FF9E}"/>
              </a:ext>
            </a:extLst>
          </p:cNvPr>
          <p:cNvPicPr>
            <a:picLocks noChangeAspect="1"/>
          </p:cNvPicPr>
          <p:nvPr/>
        </p:nvPicPr>
        <p:blipFill rotWithShape="1">
          <a:blip r:embed="rId3"/>
          <a:srcRect t="7359" b="18278"/>
          <a:stretch/>
        </p:blipFill>
        <p:spPr>
          <a:xfrm>
            <a:off x="8228332" y="1293336"/>
            <a:ext cx="1607357" cy="423806"/>
          </a:xfrm>
          <a:prstGeom prst="rect">
            <a:avLst/>
          </a:prstGeom>
        </p:spPr>
      </p:pic>
      <p:sp>
        <p:nvSpPr>
          <p:cNvPr id="2" name="Title 1">
            <a:extLst>
              <a:ext uri="{FF2B5EF4-FFF2-40B4-BE49-F238E27FC236}">
                <a16:creationId xmlns:a16="http://schemas.microsoft.com/office/drawing/2014/main" id="{B2552250-BFE3-B4A6-E636-107E880C65AD}"/>
              </a:ext>
            </a:extLst>
          </p:cNvPr>
          <p:cNvSpPr>
            <a:spLocks noGrp="1"/>
          </p:cNvSpPr>
          <p:nvPr>
            <p:ph type="title"/>
          </p:nvPr>
        </p:nvSpPr>
        <p:spPr/>
        <p:txBody>
          <a:bodyPr/>
          <a:lstStyle/>
          <a:p>
            <a:r>
              <a:rPr lang="en-US" dirty="0"/>
              <a:t>CAPELLA and CALIBRATE Study Designs</a:t>
            </a:r>
            <a:endParaRPr lang="en-GB" dirty="0"/>
          </a:p>
        </p:txBody>
      </p:sp>
      <p:sp>
        <p:nvSpPr>
          <p:cNvPr id="4" name="Slide Number Placeholder 3">
            <a:extLst>
              <a:ext uri="{FF2B5EF4-FFF2-40B4-BE49-F238E27FC236}">
                <a16:creationId xmlns:a16="http://schemas.microsoft.com/office/drawing/2014/main" id="{86C7F150-92A6-613C-53CB-AADE4047F1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16F37-D63B-443C-96C0-C234F1098F79}"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33" name="TextBox 32">
            <a:extLst>
              <a:ext uri="{FF2B5EF4-FFF2-40B4-BE49-F238E27FC236}">
                <a16:creationId xmlns:a16="http://schemas.microsoft.com/office/drawing/2014/main" id="{8DCAC54F-8D5B-0026-9026-94598BBC007A}"/>
              </a:ext>
            </a:extLst>
          </p:cNvPr>
          <p:cNvSpPr txBox="1"/>
          <p:nvPr/>
        </p:nvSpPr>
        <p:spPr>
          <a:xfrm>
            <a:off x="812800" y="1836757"/>
            <a:ext cx="5319713" cy="339965"/>
          </a:xfrm>
          <a:prstGeom prst="roundRect">
            <a:avLst/>
          </a:prstGeom>
          <a:solidFill>
            <a:srgbClr val="EAEAEA"/>
          </a:solidFill>
        </p:spPr>
        <p:txBody>
          <a:bodyPr wrap="square" lIns="91440" tIns="45720" rIns="91440" bIns="45720" rtlCol="0" anchor="ctr">
            <a:noAutofit/>
          </a:bodyPr>
          <a:lstStyle/>
          <a:p>
            <a:pPr marL="0" marR="0" lvl="0" indent="0" algn="ctr" defTabSz="914377" rtl="0" eaLnBrk="1" fontAlgn="auto" latinLnBrk="0" hangingPunct="1">
              <a:lnSpc>
                <a:spcPct val="100000"/>
              </a:lnSpc>
              <a:spcBef>
                <a:spcPts val="200"/>
              </a:spcBef>
              <a:spcAft>
                <a:spcPts val="0"/>
              </a:spcAft>
              <a:buClrTx/>
              <a:buSzTx/>
              <a:buFontTx/>
              <a:buNone/>
              <a:tabLst/>
              <a:defRPr/>
            </a:pPr>
            <a:r>
              <a:rPr kumimoji="0" lang="en-US" sz="1400" b="1" i="0" u="none" strike="noStrike" kern="0" cap="none" spc="0" normalizeH="0" baseline="0" noProof="0" dirty="0">
                <a:ln>
                  <a:noFill/>
                </a:ln>
                <a:solidFill>
                  <a:srgbClr val="000000">
                    <a:lumMod val="65000"/>
                    <a:lumOff val="35000"/>
                  </a:srgbClr>
                </a:solidFill>
                <a:effectLst/>
                <a:uLnTx/>
                <a:uFillTx/>
                <a:latin typeface="Trebuchet MS" panose="020B0603020202020204" pitchFamily="34" charset="0"/>
                <a:ea typeface="+mn-ea"/>
                <a:cs typeface="+mn-cs"/>
              </a:rPr>
              <a:t>Population (N=72): </a:t>
            </a:r>
            <a:r>
              <a:rPr kumimoji="0" lang="en-US" sz="1400" b="0" i="0" u="none" strike="noStrike" kern="0" cap="none" spc="0" normalizeH="0" baseline="0" noProof="0" dirty="0">
                <a:ln>
                  <a:noFill/>
                </a:ln>
                <a:solidFill>
                  <a:srgbClr val="000000">
                    <a:lumMod val="65000"/>
                    <a:lumOff val="35000"/>
                  </a:srgbClr>
                </a:solidFill>
                <a:effectLst/>
                <a:uLnTx/>
                <a:uFillTx/>
                <a:latin typeface="Trebuchet MS" panose="020B0603020202020204" pitchFamily="34" charset="0"/>
                <a:ea typeface="+mn-ea"/>
                <a:cs typeface="+mn-cs"/>
              </a:rPr>
              <a:t>HTE with MDR; HIV-1 RNA ≥400 c/mL</a:t>
            </a:r>
            <a:r>
              <a:rPr kumimoji="0" lang="en-US" sz="1400" b="0" i="0" u="none" strike="noStrike" kern="0" cap="none" spc="0" normalizeH="0" baseline="30000" noProof="0" dirty="0">
                <a:ln>
                  <a:noFill/>
                </a:ln>
                <a:solidFill>
                  <a:srgbClr val="000000">
                    <a:lumMod val="65000"/>
                    <a:lumOff val="35000"/>
                  </a:srgbClr>
                </a:solidFill>
                <a:effectLst/>
                <a:uLnTx/>
                <a:uFillTx/>
                <a:latin typeface="Trebuchet MS" panose="020B0603020202020204" pitchFamily="34" charset="0"/>
                <a:ea typeface="+mn-ea"/>
                <a:cs typeface="+mn-cs"/>
              </a:rPr>
              <a:t>1</a:t>
            </a:r>
          </a:p>
        </p:txBody>
      </p:sp>
      <p:pic>
        <p:nvPicPr>
          <p:cNvPr id="43" name="Picture 42">
            <a:extLst>
              <a:ext uri="{FF2B5EF4-FFF2-40B4-BE49-F238E27FC236}">
                <a16:creationId xmlns:a16="http://schemas.microsoft.com/office/drawing/2014/main" id="{43672044-C15E-FFF5-227E-35D9A7688B3C}"/>
              </a:ext>
            </a:extLst>
          </p:cNvPr>
          <p:cNvPicPr>
            <a:picLocks noChangeAspect="1"/>
          </p:cNvPicPr>
          <p:nvPr/>
        </p:nvPicPr>
        <p:blipFill rotWithShape="1">
          <a:blip r:embed="rId4">
            <a:extLst>
              <a:ext uri="{28A0092B-C50C-407E-A947-70E740481C1C}">
                <a14:useLocalDpi xmlns:a14="http://schemas.microsoft.com/office/drawing/2010/main" val="0"/>
              </a:ext>
            </a:extLst>
          </a:blip>
          <a:srcRect t="17601" b="28010"/>
          <a:stretch/>
        </p:blipFill>
        <p:spPr>
          <a:xfrm>
            <a:off x="2779890" y="1287482"/>
            <a:ext cx="1385532" cy="435514"/>
          </a:xfrm>
          <a:prstGeom prst="rect">
            <a:avLst/>
          </a:prstGeom>
        </p:spPr>
      </p:pic>
      <p:sp>
        <p:nvSpPr>
          <p:cNvPr id="31" name="TextBox 30">
            <a:extLst>
              <a:ext uri="{FF2B5EF4-FFF2-40B4-BE49-F238E27FC236}">
                <a16:creationId xmlns:a16="http://schemas.microsoft.com/office/drawing/2014/main" id="{814EC467-8728-4FB4-209B-9744764D12CA}"/>
              </a:ext>
            </a:extLst>
          </p:cNvPr>
          <p:cNvSpPr txBox="1"/>
          <p:nvPr/>
        </p:nvSpPr>
        <p:spPr>
          <a:xfrm>
            <a:off x="806573" y="4533500"/>
            <a:ext cx="10576800" cy="502016"/>
          </a:xfrm>
          <a:prstGeom prst="rect">
            <a:avLst/>
          </a:prstGeom>
          <a:solidFill>
            <a:schemeClr val="bg2"/>
          </a:solidFill>
        </p:spPr>
        <p:txBody>
          <a:bodyPr wrap="square" rtlCol="0" anchor="ctr">
            <a:noAutofit/>
          </a:bodyPr>
          <a:lstStyle>
            <a:defPPr>
              <a:defRPr lang="en-US"/>
            </a:defPPr>
            <a:lvl1pPr>
              <a:defRPr sz="1200" b="1">
                <a:latin typeface="Trebuchet MS" panose="020B06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Oral bridging: 300 mg QW, initiated within two weeks of the next scheduled injection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During the period of oral bridging, participants were given 1-2 bottles containing 5 pills and were seen every 10–12 weeks</a:t>
            </a:r>
          </a:p>
        </p:txBody>
      </p:sp>
      <p:sp>
        <p:nvSpPr>
          <p:cNvPr id="82" name="TextBox 81">
            <a:extLst>
              <a:ext uri="{FF2B5EF4-FFF2-40B4-BE49-F238E27FC236}">
                <a16:creationId xmlns:a16="http://schemas.microsoft.com/office/drawing/2014/main" id="{62EA2B71-D904-6CD0-B3FF-C41FAFB4FC27}"/>
              </a:ext>
            </a:extLst>
          </p:cNvPr>
          <p:cNvSpPr txBox="1"/>
          <p:nvPr/>
        </p:nvSpPr>
        <p:spPr>
          <a:xfrm>
            <a:off x="7366946" y="1813730"/>
            <a:ext cx="3330128" cy="376961"/>
          </a:xfrm>
          <a:prstGeom prst="roundRect">
            <a:avLst/>
          </a:prstGeom>
          <a:solidFill>
            <a:srgbClr val="EAEAEA"/>
          </a:solidFill>
        </p:spPr>
        <p:txBody>
          <a:bodyPr wrap="square" rtlCol="0" anchor="ctr">
            <a:noAutofit/>
          </a:bodyPr>
          <a:lstStyle/>
          <a:p>
            <a:pPr marL="0" marR="0" lvl="0" indent="0" algn="ctr" defTabSz="914400" rtl="0" eaLnBrk="0" fontAlgn="base" latinLnBrk="0" hangingPunct="0">
              <a:lnSpc>
                <a:spcPct val="100000"/>
              </a:lnSpc>
              <a:spcBef>
                <a:spcPts val="0"/>
              </a:spcBef>
              <a:spcAft>
                <a:spcPts val="300"/>
              </a:spcAft>
              <a:buClrTx/>
              <a:buSzTx/>
              <a:buFontTx/>
              <a:buNone/>
              <a:tabLst/>
              <a:defRPr/>
            </a:pPr>
            <a:r>
              <a:rPr kumimoji="0" lang="en-US" sz="1400" b="1" i="0" u="none" strike="noStrike" kern="0" cap="none" spc="0" normalizeH="0" baseline="0" noProof="0" dirty="0">
                <a:ln>
                  <a:noFill/>
                </a:ln>
                <a:solidFill>
                  <a:srgbClr val="000000">
                    <a:lumMod val="65000"/>
                    <a:lumOff val="35000"/>
                  </a:srgbClr>
                </a:solidFill>
                <a:effectLst/>
                <a:uLnTx/>
                <a:uFillTx/>
                <a:latin typeface="Trebuchet MS" panose="020B0603020202020204" pitchFamily="34" charset="0"/>
                <a:ea typeface="+mn-ea"/>
                <a:cs typeface="+mn-cs"/>
              </a:rPr>
              <a:t>Population (N=183): </a:t>
            </a:r>
            <a:r>
              <a:rPr kumimoji="0" lang="en-US" sz="1400" b="0" i="0" u="none" strike="noStrike" kern="0" cap="none" spc="0" normalizeH="0" baseline="0" noProof="0" dirty="0">
                <a:ln>
                  <a:noFill/>
                </a:ln>
                <a:solidFill>
                  <a:srgbClr val="595959"/>
                </a:solidFill>
                <a:effectLst/>
                <a:uLnTx/>
                <a:uFillTx/>
                <a:latin typeface="Trebuchet MS" panose="020B0603020202020204" pitchFamily="34" charset="0"/>
                <a:ea typeface="+mn-ea"/>
                <a:cs typeface="+mn-cs"/>
              </a:rPr>
              <a:t>ARV-naïve</a:t>
            </a:r>
            <a:r>
              <a:rPr kumimoji="0" lang="en-US" sz="1400" b="0" i="0" u="none" strike="noStrike" kern="0" cap="none" spc="0" normalizeH="0" baseline="30000" noProof="0" dirty="0">
                <a:ln>
                  <a:noFill/>
                </a:ln>
                <a:solidFill>
                  <a:srgbClr val="595959"/>
                </a:solidFill>
                <a:effectLst/>
                <a:uLnTx/>
                <a:uFillTx/>
                <a:latin typeface="Trebuchet MS" panose="020B0603020202020204" pitchFamily="34" charset="0"/>
                <a:ea typeface="+mn-ea"/>
                <a:cs typeface="+mn-cs"/>
              </a:rPr>
              <a:t>2</a:t>
            </a:r>
          </a:p>
        </p:txBody>
      </p:sp>
      <p:grpSp>
        <p:nvGrpSpPr>
          <p:cNvPr id="9" name="Group 8">
            <a:extLst>
              <a:ext uri="{FF2B5EF4-FFF2-40B4-BE49-F238E27FC236}">
                <a16:creationId xmlns:a16="http://schemas.microsoft.com/office/drawing/2014/main" id="{47CCEE69-24FD-D16D-4356-D82436F0C777}"/>
              </a:ext>
            </a:extLst>
          </p:cNvPr>
          <p:cNvGrpSpPr/>
          <p:nvPr/>
        </p:nvGrpSpPr>
        <p:grpSpPr>
          <a:xfrm>
            <a:off x="6524983" y="2408277"/>
            <a:ext cx="5014055" cy="1815885"/>
            <a:chOff x="6676095" y="2057795"/>
            <a:chExt cx="5014055" cy="1815885"/>
          </a:xfrm>
        </p:grpSpPr>
        <p:sp>
          <p:nvSpPr>
            <p:cNvPr id="48" name="TextBox 47">
              <a:extLst>
                <a:ext uri="{FF2B5EF4-FFF2-40B4-BE49-F238E27FC236}">
                  <a16:creationId xmlns:a16="http://schemas.microsoft.com/office/drawing/2014/main" id="{64BC81B4-F5B5-4C4C-6365-CC72B32ABA3A}"/>
                </a:ext>
              </a:extLst>
            </p:cNvPr>
            <p:cNvSpPr txBox="1"/>
            <p:nvPr/>
          </p:nvSpPr>
          <p:spPr>
            <a:xfrm>
              <a:off x="7981294" y="2057795"/>
              <a:ext cx="734496" cy="261610"/>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Trebuchet MS" panose="020B0603020202020204" pitchFamily="34" charset="0"/>
                  <a:ea typeface="+mn-ea"/>
                  <a:cs typeface="+mn-cs"/>
                </a:rPr>
                <a:t>Baseline</a:t>
              </a:r>
            </a:p>
          </p:txBody>
        </p:sp>
        <p:sp>
          <p:nvSpPr>
            <p:cNvPr id="49" name="TextBox 48">
              <a:extLst>
                <a:ext uri="{FF2B5EF4-FFF2-40B4-BE49-F238E27FC236}">
                  <a16:creationId xmlns:a16="http://schemas.microsoft.com/office/drawing/2014/main" id="{CDCA116B-A439-A43C-9CC3-DE84E0AC363B}"/>
                </a:ext>
              </a:extLst>
            </p:cNvPr>
            <p:cNvSpPr txBox="1"/>
            <p:nvPr/>
          </p:nvSpPr>
          <p:spPr>
            <a:xfrm>
              <a:off x="9281991" y="2070011"/>
              <a:ext cx="760144" cy="261610"/>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Trebuchet MS" panose="020B0603020202020204" pitchFamily="34" charset="0"/>
                  <a:ea typeface="+mn-ea"/>
                  <a:cs typeface="+mn-cs"/>
                </a:rPr>
                <a:t>Week 28</a:t>
              </a:r>
            </a:p>
          </p:txBody>
        </p:sp>
        <p:sp>
          <p:nvSpPr>
            <p:cNvPr id="50" name="TextBox 49">
              <a:extLst>
                <a:ext uri="{FF2B5EF4-FFF2-40B4-BE49-F238E27FC236}">
                  <a16:creationId xmlns:a16="http://schemas.microsoft.com/office/drawing/2014/main" id="{D5D4F820-DDCE-E83E-099D-958CF065AA24}"/>
                </a:ext>
              </a:extLst>
            </p:cNvPr>
            <p:cNvSpPr txBox="1"/>
            <p:nvPr/>
          </p:nvSpPr>
          <p:spPr>
            <a:xfrm>
              <a:off x="10885367" y="2057795"/>
              <a:ext cx="351378" cy="261610"/>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lumMod val="50000"/>
                    </a:prstClr>
                  </a:solidFill>
                  <a:effectLst/>
                  <a:uLnTx/>
                  <a:uFillTx/>
                  <a:latin typeface="Trebuchet MS" panose="020B0603020202020204" pitchFamily="34" charset="0"/>
                  <a:ea typeface="+mn-ea"/>
                  <a:cs typeface="+mn-cs"/>
                </a:rPr>
                <a:t>54</a:t>
              </a:r>
            </a:p>
          </p:txBody>
        </p:sp>
        <p:sp>
          <p:nvSpPr>
            <p:cNvPr id="52" name="TextBox 51">
              <a:extLst>
                <a:ext uri="{FF2B5EF4-FFF2-40B4-BE49-F238E27FC236}">
                  <a16:creationId xmlns:a16="http://schemas.microsoft.com/office/drawing/2014/main" id="{A854F106-F9F1-1122-01B6-B223E6A0CC36}"/>
                </a:ext>
              </a:extLst>
            </p:cNvPr>
            <p:cNvSpPr txBox="1"/>
            <p:nvPr/>
          </p:nvSpPr>
          <p:spPr>
            <a:xfrm>
              <a:off x="11338772" y="2057795"/>
              <a:ext cx="351378" cy="261610"/>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Trebuchet MS" panose="020B0603020202020204" pitchFamily="34" charset="0"/>
                  <a:ea typeface="+mn-ea"/>
                  <a:cs typeface="+mn-cs"/>
                </a:rPr>
                <a:t>80</a:t>
              </a:r>
            </a:p>
          </p:txBody>
        </p:sp>
        <p:sp>
          <p:nvSpPr>
            <p:cNvPr id="53" name="Freeform: Shape 52">
              <a:extLst>
                <a:ext uri="{FF2B5EF4-FFF2-40B4-BE49-F238E27FC236}">
                  <a16:creationId xmlns:a16="http://schemas.microsoft.com/office/drawing/2014/main" id="{07E87017-C618-441A-44E3-A991564551AC}"/>
                </a:ext>
              </a:extLst>
            </p:cNvPr>
            <p:cNvSpPr/>
            <p:nvPr/>
          </p:nvSpPr>
          <p:spPr bwMode="auto">
            <a:xfrm>
              <a:off x="8352337" y="2280368"/>
              <a:ext cx="3162123" cy="79835"/>
            </a:xfrm>
            <a:custGeom>
              <a:avLst/>
              <a:gdLst>
                <a:gd name="connsiteX0" fmla="*/ 0 w 543208"/>
                <a:gd name="connsiteY0" fmla="*/ 0 h 117695"/>
                <a:gd name="connsiteX1" fmla="*/ 0 w 543208"/>
                <a:gd name="connsiteY1" fmla="*/ 117695 h 117695"/>
                <a:gd name="connsiteX2" fmla="*/ 543208 w 543208"/>
                <a:gd name="connsiteY2" fmla="*/ 117695 h 117695"/>
                <a:gd name="connsiteX3" fmla="*/ 543208 w 543208"/>
                <a:gd name="connsiteY3" fmla="*/ 0 h 117695"/>
              </a:gdLst>
              <a:ahLst/>
              <a:cxnLst>
                <a:cxn ang="0">
                  <a:pos x="connsiteX0" y="connsiteY0"/>
                </a:cxn>
                <a:cxn ang="0">
                  <a:pos x="connsiteX1" y="connsiteY1"/>
                </a:cxn>
                <a:cxn ang="0">
                  <a:pos x="connsiteX2" y="connsiteY2"/>
                </a:cxn>
                <a:cxn ang="0">
                  <a:pos x="connsiteX3" y="connsiteY3"/>
                </a:cxn>
              </a:cxnLst>
              <a:rect l="l" t="t" r="r" b="b"/>
              <a:pathLst>
                <a:path w="543208" h="117695">
                  <a:moveTo>
                    <a:pt x="0" y="0"/>
                  </a:moveTo>
                  <a:lnTo>
                    <a:pt x="0" y="117695"/>
                  </a:lnTo>
                  <a:lnTo>
                    <a:pt x="543208" y="117695"/>
                  </a:lnTo>
                  <a:lnTo>
                    <a:pt x="543208" y="0"/>
                  </a:lnTo>
                </a:path>
              </a:pathLst>
            </a:cu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a typeface="+mn-ea"/>
                <a:cs typeface="+mn-cs"/>
              </a:endParaRPr>
            </a:p>
          </p:txBody>
        </p:sp>
        <p:sp>
          <p:nvSpPr>
            <p:cNvPr id="54" name="Freeform: Shape 53">
              <a:extLst>
                <a:ext uri="{FF2B5EF4-FFF2-40B4-BE49-F238E27FC236}">
                  <a16:creationId xmlns:a16="http://schemas.microsoft.com/office/drawing/2014/main" id="{D7726738-09EF-9377-66C1-3859EFB282F1}"/>
                </a:ext>
              </a:extLst>
            </p:cNvPr>
            <p:cNvSpPr/>
            <p:nvPr/>
          </p:nvSpPr>
          <p:spPr bwMode="auto">
            <a:xfrm>
              <a:off x="9706074" y="2279016"/>
              <a:ext cx="0" cy="79835"/>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a typeface="+mn-ea"/>
                <a:cs typeface="+mn-cs"/>
              </a:endParaRPr>
            </a:p>
          </p:txBody>
        </p:sp>
        <p:sp>
          <p:nvSpPr>
            <p:cNvPr id="55" name="Freeform: Shape 54">
              <a:extLst>
                <a:ext uri="{FF2B5EF4-FFF2-40B4-BE49-F238E27FC236}">
                  <a16:creationId xmlns:a16="http://schemas.microsoft.com/office/drawing/2014/main" id="{911E529D-49E4-82AC-BA6C-3901C3428C1C}"/>
                </a:ext>
              </a:extLst>
            </p:cNvPr>
            <p:cNvSpPr/>
            <p:nvPr/>
          </p:nvSpPr>
          <p:spPr bwMode="auto">
            <a:xfrm>
              <a:off x="11066940" y="2279016"/>
              <a:ext cx="0" cy="79835"/>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a typeface="+mn-ea"/>
                <a:cs typeface="+mn-cs"/>
              </a:endParaRPr>
            </a:p>
          </p:txBody>
        </p:sp>
        <p:sp>
          <p:nvSpPr>
            <p:cNvPr id="56" name="Rectangle 55">
              <a:extLst>
                <a:ext uri="{FF2B5EF4-FFF2-40B4-BE49-F238E27FC236}">
                  <a16:creationId xmlns:a16="http://schemas.microsoft.com/office/drawing/2014/main" id="{033B6F97-6B5A-17AF-E563-F4DCF30A1E2D}"/>
                </a:ext>
              </a:extLst>
            </p:cNvPr>
            <p:cNvSpPr/>
            <p:nvPr/>
          </p:nvSpPr>
          <p:spPr bwMode="auto">
            <a:xfrm>
              <a:off x="8355874" y="2407115"/>
              <a:ext cx="3157599" cy="331330"/>
            </a:xfrm>
            <a:prstGeom prst="rect">
              <a:avLst/>
            </a:prstGeom>
            <a:solidFill>
              <a:srgbClr val="009F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rebuchet MS" panose="020B0603020202020204" pitchFamily="34" charset="0"/>
                  <a:ea typeface="+mn-ea"/>
                  <a:cs typeface="+mn-cs"/>
                </a:rPr>
                <a:t>LEN SC Q6M </a:t>
              </a:r>
              <a:r>
                <a:rPr kumimoji="0" lang="en-US" sz="1200" b="1" i="0" u="none" strike="noStrike" kern="0" cap="none" spc="0" normalizeH="0" baseline="0" noProof="0" dirty="0">
                  <a:ln>
                    <a:noFill/>
                  </a:ln>
                  <a:solidFill>
                    <a:srgbClr val="FFFF00"/>
                  </a:solidFill>
                  <a:effectLst/>
                  <a:uLnTx/>
                  <a:uFillTx/>
                  <a:latin typeface="Trebuchet MS" panose="020B0603020202020204" pitchFamily="34" charset="0"/>
                  <a:ea typeface="+mn-ea"/>
                  <a:cs typeface="+mn-cs"/>
                </a:rPr>
                <a:t>(oral bridging) </a:t>
              </a:r>
            </a:p>
          </p:txBody>
        </p:sp>
        <p:sp>
          <p:nvSpPr>
            <p:cNvPr id="57" name="Rectangle 56">
              <a:extLst>
                <a:ext uri="{FF2B5EF4-FFF2-40B4-BE49-F238E27FC236}">
                  <a16:creationId xmlns:a16="http://schemas.microsoft.com/office/drawing/2014/main" id="{90207027-8F21-8C70-BFB6-B3402E876316}"/>
                </a:ext>
              </a:extLst>
            </p:cNvPr>
            <p:cNvSpPr/>
            <p:nvPr/>
          </p:nvSpPr>
          <p:spPr bwMode="auto">
            <a:xfrm>
              <a:off x="8355874" y="2769609"/>
              <a:ext cx="1350199" cy="33133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36000" tIns="45720" rIns="9144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lumMod val="85000"/>
                      <a:lumOff val="15000"/>
                    </a:srgbClr>
                  </a:solidFill>
                  <a:effectLst/>
                  <a:uLnTx/>
                  <a:uFillTx/>
                  <a:latin typeface="Trebuchet MS" panose="020B0603020202020204" pitchFamily="34" charset="0"/>
                  <a:ea typeface="+mn-ea"/>
                  <a:cs typeface="+mn-cs"/>
                </a:rPr>
                <a:t>Oral F/TAF QD</a:t>
              </a:r>
            </a:p>
          </p:txBody>
        </p:sp>
        <p:sp>
          <p:nvSpPr>
            <p:cNvPr id="58" name="Rectangle 57">
              <a:extLst>
                <a:ext uri="{FF2B5EF4-FFF2-40B4-BE49-F238E27FC236}">
                  <a16:creationId xmlns:a16="http://schemas.microsoft.com/office/drawing/2014/main" id="{AED51587-E383-833D-0569-727A7121A5C9}"/>
                </a:ext>
              </a:extLst>
            </p:cNvPr>
            <p:cNvSpPr/>
            <p:nvPr/>
          </p:nvSpPr>
          <p:spPr bwMode="auto">
            <a:xfrm>
              <a:off x="9706074" y="2769609"/>
              <a:ext cx="1807399" cy="33133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lumMod val="85000"/>
                      <a:lumOff val="15000"/>
                    </a:srgbClr>
                  </a:solidFill>
                  <a:effectLst/>
                  <a:uLnTx/>
                  <a:uFillTx/>
                  <a:latin typeface="Trebuchet MS" panose="020B0603020202020204" pitchFamily="34" charset="0"/>
                  <a:ea typeface="+mn-ea"/>
                  <a:cs typeface="+mn-cs"/>
                </a:rPr>
                <a:t>Oral TAF QD</a:t>
              </a:r>
              <a:endParaRPr kumimoji="0" lang="en-US" sz="1200" b="1" i="0" u="none" strike="noStrike" kern="0" cap="none" spc="0" normalizeH="0" baseline="30000" noProof="0">
                <a:ln>
                  <a:noFill/>
                </a:ln>
                <a:solidFill>
                  <a:srgbClr val="000000">
                    <a:lumMod val="85000"/>
                    <a:lumOff val="15000"/>
                  </a:srgbClr>
                </a:solidFill>
                <a:effectLst/>
                <a:uLnTx/>
                <a:uFillTx/>
                <a:latin typeface="Trebuchet MS" panose="020B0603020202020204" pitchFamily="34" charset="0"/>
                <a:ea typeface="+mn-ea"/>
                <a:cs typeface="+mn-cs"/>
              </a:endParaRPr>
            </a:p>
          </p:txBody>
        </p:sp>
        <p:sp>
          <p:nvSpPr>
            <p:cNvPr id="59" name="Rectangle 58">
              <a:extLst>
                <a:ext uri="{FF2B5EF4-FFF2-40B4-BE49-F238E27FC236}">
                  <a16:creationId xmlns:a16="http://schemas.microsoft.com/office/drawing/2014/main" id="{2DFECB23-5D97-BE22-2F60-D91BB1C0F021}"/>
                </a:ext>
              </a:extLst>
            </p:cNvPr>
            <p:cNvSpPr/>
            <p:nvPr/>
          </p:nvSpPr>
          <p:spPr bwMode="auto">
            <a:xfrm>
              <a:off x="8355874" y="3179855"/>
              <a:ext cx="3157599" cy="331330"/>
            </a:xfrm>
            <a:prstGeom prst="rect">
              <a:avLst/>
            </a:prstGeom>
            <a:solidFill>
              <a:srgbClr val="009F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LEN SC Q6M </a:t>
              </a:r>
              <a:r>
                <a:rPr kumimoji="0" lang="en-US" sz="1200" b="1" i="0" u="none" strike="noStrike" kern="0" cap="none" spc="0" normalizeH="0" baseline="0" noProof="0" dirty="0">
                  <a:ln>
                    <a:noFill/>
                  </a:ln>
                  <a:solidFill>
                    <a:srgbClr val="FFFF00"/>
                  </a:solidFill>
                  <a:effectLst/>
                  <a:uLnTx/>
                  <a:uFillTx/>
                  <a:latin typeface="Trebuchet MS" panose="020B0603020202020204" pitchFamily="34" charset="0"/>
                  <a:ea typeface="+mn-ea"/>
                  <a:cs typeface="+mn-cs"/>
                </a:rPr>
                <a:t>(oral bridging) </a:t>
              </a:r>
            </a:p>
          </p:txBody>
        </p:sp>
        <p:sp>
          <p:nvSpPr>
            <p:cNvPr id="60" name="Rectangle 59">
              <a:extLst>
                <a:ext uri="{FF2B5EF4-FFF2-40B4-BE49-F238E27FC236}">
                  <a16:creationId xmlns:a16="http://schemas.microsoft.com/office/drawing/2014/main" id="{59F5C48B-CF71-FFCC-A012-6E78AAD34180}"/>
                </a:ext>
              </a:extLst>
            </p:cNvPr>
            <p:cNvSpPr/>
            <p:nvPr/>
          </p:nvSpPr>
          <p:spPr bwMode="auto">
            <a:xfrm>
              <a:off x="8355874" y="3542350"/>
              <a:ext cx="1350199" cy="33133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lumMod val="85000"/>
                      <a:lumOff val="15000"/>
                    </a:srgbClr>
                  </a:solidFill>
                  <a:effectLst/>
                  <a:uLnTx/>
                  <a:uFillTx/>
                  <a:latin typeface="Trebuchet MS" panose="020B0603020202020204" pitchFamily="34" charset="0"/>
                  <a:ea typeface="+mn-ea"/>
                  <a:cs typeface="+mn-cs"/>
                </a:rPr>
                <a:t>Oral F/TAF QD</a:t>
              </a:r>
            </a:p>
          </p:txBody>
        </p:sp>
        <p:sp>
          <p:nvSpPr>
            <p:cNvPr id="61" name="Rectangle 60">
              <a:extLst>
                <a:ext uri="{FF2B5EF4-FFF2-40B4-BE49-F238E27FC236}">
                  <a16:creationId xmlns:a16="http://schemas.microsoft.com/office/drawing/2014/main" id="{40ED11FB-5C47-EA0B-8160-C111CA0B12CA}"/>
                </a:ext>
              </a:extLst>
            </p:cNvPr>
            <p:cNvSpPr/>
            <p:nvPr/>
          </p:nvSpPr>
          <p:spPr bwMode="auto">
            <a:xfrm>
              <a:off x="9706074" y="3542350"/>
              <a:ext cx="1807399" cy="33133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lumMod val="85000"/>
                      <a:lumOff val="15000"/>
                    </a:srgbClr>
                  </a:solidFill>
                  <a:effectLst/>
                  <a:uLnTx/>
                  <a:uFillTx/>
                  <a:latin typeface="Trebuchet MS" panose="020B0603020202020204" pitchFamily="34" charset="0"/>
                  <a:ea typeface="+mn-ea"/>
                  <a:cs typeface="+mn-cs"/>
                </a:rPr>
                <a:t>Oral BIC QD</a:t>
              </a:r>
            </a:p>
          </p:txBody>
        </p:sp>
        <p:sp>
          <p:nvSpPr>
            <p:cNvPr id="65" name="Freeform: Shape 64">
              <a:extLst>
                <a:ext uri="{FF2B5EF4-FFF2-40B4-BE49-F238E27FC236}">
                  <a16:creationId xmlns:a16="http://schemas.microsoft.com/office/drawing/2014/main" id="{58658BD4-E110-ABDC-A9D5-81F39539F7E2}"/>
                </a:ext>
              </a:extLst>
            </p:cNvPr>
            <p:cNvSpPr/>
            <p:nvPr/>
          </p:nvSpPr>
          <p:spPr bwMode="auto">
            <a:xfrm rot="5400000">
              <a:off x="7220731" y="2972937"/>
              <a:ext cx="792803" cy="346030"/>
            </a:xfrm>
            <a:custGeom>
              <a:avLst/>
              <a:gdLst>
                <a:gd name="connsiteX0" fmla="*/ 0 w 543208"/>
                <a:gd name="connsiteY0" fmla="*/ 0 h 117695"/>
                <a:gd name="connsiteX1" fmla="*/ 0 w 543208"/>
                <a:gd name="connsiteY1" fmla="*/ 117695 h 117695"/>
                <a:gd name="connsiteX2" fmla="*/ 543208 w 543208"/>
                <a:gd name="connsiteY2" fmla="*/ 117695 h 117695"/>
                <a:gd name="connsiteX3" fmla="*/ 543208 w 543208"/>
                <a:gd name="connsiteY3" fmla="*/ 0 h 117695"/>
              </a:gdLst>
              <a:ahLst/>
              <a:cxnLst>
                <a:cxn ang="0">
                  <a:pos x="connsiteX0" y="connsiteY0"/>
                </a:cxn>
                <a:cxn ang="0">
                  <a:pos x="connsiteX1" y="connsiteY1"/>
                </a:cxn>
                <a:cxn ang="0">
                  <a:pos x="connsiteX2" y="connsiteY2"/>
                </a:cxn>
                <a:cxn ang="0">
                  <a:pos x="connsiteX3" y="connsiteY3"/>
                </a:cxn>
              </a:cxnLst>
              <a:rect l="l" t="t" r="r" b="b"/>
              <a:pathLst>
                <a:path w="543208" h="117695">
                  <a:moveTo>
                    <a:pt x="0" y="0"/>
                  </a:moveTo>
                  <a:lnTo>
                    <a:pt x="0" y="117695"/>
                  </a:lnTo>
                  <a:lnTo>
                    <a:pt x="543208" y="117695"/>
                  </a:lnTo>
                  <a:lnTo>
                    <a:pt x="543208" y="0"/>
                  </a:ln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a typeface="+mn-ea"/>
                <a:cs typeface="+mn-cs"/>
              </a:endParaRPr>
            </a:p>
          </p:txBody>
        </p:sp>
        <p:sp>
          <p:nvSpPr>
            <p:cNvPr id="66" name="Freeform: Shape 65">
              <a:extLst>
                <a:ext uri="{FF2B5EF4-FFF2-40B4-BE49-F238E27FC236}">
                  <a16:creationId xmlns:a16="http://schemas.microsoft.com/office/drawing/2014/main" id="{7C1039DC-AEC4-EC64-2920-D1DAD7D989E2}"/>
                </a:ext>
              </a:extLst>
            </p:cNvPr>
            <p:cNvSpPr/>
            <p:nvPr/>
          </p:nvSpPr>
          <p:spPr bwMode="auto">
            <a:xfrm rot="5400000">
              <a:off x="7785250" y="3437040"/>
              <a:ext cx="0" cy="373789"/>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a typeface="+mn-ea"/>
                <a:cs typeface="+mn-cs"/>
              </a:endParaRPr>
            </a:p>
          </p:txBody>
        </p:sp>
        <p:sp>
          <p:nvSpPr>
            <p:cNvPr id="68" name="Freeform: Shape 67">
              <a:extLst>
                <a:ext uri="{FF2B5EF4-FFF2-40B4-BE49-F238E27FC236}">
                  <a16:creationId xmlns:a16="http://schemas.microsoft.com/office/drawing/2014/main" id="{4485D571-71C9-8663-373C-0281E3C73622}"/>
                </a:ext>
              </a:extLst>
            </p:cNvPr>
            <p:cNvSpPr/>
            <p:nvPr/>
          </p:nvSpPr>
          <p:spPr bwMode="auto">
            <a:xfrm rot="5400000" flipH="1">
              <a:off x="7279754" y="2992351"/>
              <a:ext cx="52501" cy="257879"/>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a typeface="+mn-ea"/>
                <a:cs typeface="+mn-cs"/>
              </a:endParaRPr>
            </a:p>
          </p:txBody>
        </p:sp>
        <p:sp>
          <p:nvSpPr>
            <p:cNvPr id="70" name="TextBox 69">
              <a:extLst>
                <a:ext uri="{FF2B5EF4-FFF2-40B4-BE49-F238E27FC236}">
                  <a16:creationId xmlns:a16="http://schemas.microsoft.com/office/drawing/2014/main" id="{3FB52D67-C347-39BF-9037-C65517DBB69F}"/>
                </a:ext>
              </a:extLst>
            </p:cNvPr>
            <p:cNvSpPr txBox="1"/>
            <p:nvPr/>
          </p:nvSpPr>
          <p:spPr>
            <a:xfrm>
              <a:off x="6729330" y="2772617"/>
              <a:ext cx="596756" cy="304710"/>
            </a:xfrm>
            <a:prstGeom prst="rect">
              <a:avLst/>
            </a:prstGeom>
            <a:noFill/>
          </p:spPr>
          <p:txBody>
            <a:bodyPr wrap="non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Open label </a:t>
              </a:r>
            </a:p>
          </p:txBody>
        </p:sp>
        <p:sp>
          <p:nvSpPr>
            <p:cNvPr id="71" name="TextBox 70">
              <a:extLst>
                <a:ext uri="{FF2B5EF4-FFF2-40B4-BE49-F238E27FC236}">
                  <a16:creationId xmlns:a16="http://schemas.microsoft.com/office/drawing/2014/main" id="{912BC9B3-7E48-34D3-1FFE-4FD5183CA8EA}"/>
                </a:ext>
              </a:extLst>
            </p:cNvPr>
            <p:cNvSpPr txBox="1"/>
            <p:nvPr/>
          </p:nvSpPr>
          <p:spPr>
            <a:xfrm>
              <a:off x="6676095" y="3173286"/>
              <a:ext cx="596756" cy="304710"/>
            </a:xfrm>
            <a:prstGeom prst="rect">
              <a:avLst/>
            </a:prstGeom>
            <a:noFill/>
          </p:spPr>
          <p:txBody>
            <a:bodyPr wrap="non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Randomized*</a:t>
              </a:r>
              <a:endParaRPr kumimoji="0" lang="en-US" sz="1100" b="0" i="0" u="none" strike="noStrike" kern="1200" cap="none" spc="0" normalizeH="0" baseline="30000" noProof="0" dirty="0">
                <a:ln>
                  <a:noFill/>
                </a:ln>
                <a:solidFill>
                  <a:prstClr val="black"/>
                </a:solidFill>
                <a:effectLst/>
                <a:uLnTx/>
                <a:uFillTx/>
                <a:latin typeface="Trebuchet MS" panose="020B0603020202020204" pitchFamily="34" charset="0"/>
                <a:ea typeface="+mn-ea"/>
                <a:cs typeface="+mn-cs"/>
              </a:endParaRPr>
            </a:p>
          </p:txBody>
        </p:sp>
        <p:sp>
          <p:nvSpPr>
            <p:cNvPr id="72" name="Rectangle 71">
              <a:extLst>
                <a:ext uri="{FF2B5EF4-FFF2-40B4-BE49-F238E27FC236}">
                  <a16:creationId xmlns:a16="http://schemas.microsoft.com/office/drawing/2014/main" id="{AB3D938B-4660-E954-CA8C-09505B79271C}"/>
                </a:ext>
              </a:extLst>
            </p:cNvPr>
            <p:cNvSpPr/>
            <p:nvPr/>
          </p:nvSpPr>
          <p:spPr bwMode="auto">
            <a:xfrm>
              <a:off x="7579925" y="2407115"/>
              <a:ext cx="702426" cy="693825"/>
            </a:xfrm>
            <a:prstGeom prst="rect">
              <a:avLst/>
            </a:prstGeom>
            <a:solidFill>
              <a:srgbClr val="595959"/>
            </a:solidFill>
            <a:ln w="12700" cap="flat" cmpd="sng" algn="ctr">
              <a:noFill/>
              <a:prstDash val="solid"/>
            </a:ln>
            <a:effectLst/>
          </p:spPr>
          <p:txBody>
            <a:bodyPr wrap="none" anchor="ctr">
              <a:no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Group 1</a:t>
              </a:r>
            </a:p>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n=52</a:t>
              </a:r>
            </a:p>
          </p:txBody>
        </p:sp>
        <p:sp>
          <p:nvSpPr>
            <p:cNvPr id="74" name="Rectangle 73">
              <a:extLst>
                <a:ext uri="{FF2B5EF4-FFF2-40B4-BE49-F238E27FC236}">
                  <a16:creationId xmlns:a16="http://schemas.microsoft.com/office/drawing/2014/main" id="{B8F75A83-4A75-D02B-7D52-5DB12E6A0C1C}"/>
                </a:ext>
              </a:extLst>
            </p:cNvPr>
            <p:cNvSpPr/>
            <p:nvPr/>
          </p:nvSpPr>
          <p:spPr bwMode="auto">
            <a:xfrm>
              <a:off x="7579925" y="3179855"/>
              <a:ext cx="702426" cy="693825"/>
            </a:xfrm>
            <a:prstGeom prst="rect">
              <a:avLst/>
            </a:prstGeom>
            <a:solidFill>
              <a:srgbClr val="595959"/>
            </a:solidFill>
            <a:ln w="12700" cap="flat" cmpd="sng" algn="ctr">
              <a:noFill/>
              <a:prstDash val="solid"/>
            </a:ln>
            <a:effectLst/>
          </p:spPr>
          <p:txBody>
            <a:bodyPr wrap="none" anchor="ctr">
              <a:no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Group 2</a:t>
              </a:r>
            </a:p>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n=53</a:t>
              </a:r>
            </a:p>
          </p:txBody>
        </p:sp>
        <p:grpSp>
          <p:nvGrpSpPr>
            <p:cNvPr id="76" name="Group 75">
              <a:extLst>
                <a:ext uri="{FF2B5EF4-FFF2-40B4-BE49-F238E27FC236}">
                  <a16:creationId xmlns:a16="http://schemas.microsoft.com/office/drawing/2014/main" id="{65E7A389-9513-9B02-68BF-0E8CD778ED10}"/>
                </a:ext>
              </a:extLst>
            </p:cNvPr>
            <p:cNvGrpSpPr/>
            <p:nvPr/>
          </p:nvGrpSpPr>
          <p:grpSpPr>
            <a:xfrm flipH="1">
              <a:off x="11239046" y="2288183"/>
              <a:ext cx="103174" cy="105130"/>
              <a:chOff x="10557830" y="2014135"/>
              <a:chExt cx="158091" cy="91444"/>
            </a:xfrm>
          </p:grpSpPr>
          <p:cxnSp>
            <p:nvCxnSpPr>
              <p:cNvPr id="77" name="Straight Connector 76">
                <a:extLst>
                  <a:ext uri="{FF2B5EF4-FFF2-40B4-BE49-F238E27FC236}">
                    <a16:creationId xmlns:a16="http://schemas.microsoft.com/office/drawing/2014/main" id="{395991A4-E2A8-E4E6-1733-6BAF3356D93F}"/>
                  </a:ext>
                </a:extLst>
              </p:cNvPr>
              <p:cNvCxnSpPr/>
              <p:nvPr/>
            </p:nvCxnSpPr>
            <p:spPr bwMode="auto">
              <a:xfrm>
                <a:off x="10557830" y="2014135"/>
                <a:ext cx="91440" cy="91440"/>
              </a:xfrm>
              <a:prstGeom prst="line">
                <a:avLst/>
              </a:prstGeom>
              <a:noFill/>
              <a:ln w="19050" cap="flat" cmpd="sng" algn="ctr">
                <a:solidFill>
                  <a:schemeClr val="bg1">
                    <a:lumMod val="65000"/>
                  </a:schemeClr>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CA9039DD-6125-D9D4-C72D-F21C3ECA4071}"/>
                  </a:ext>
                </a:extLst>
              </p:cNvPr>
              <p:cNvCxnSpPr/>
              <p:nvPr/>
            </p:nvCxnSpPr>
            <p:spPr bwMode="auto">
              <a:xfrm>
                <a:off x="10624481" y="2014139"/>
                <a:ext cx="91440" cy="91440"/>
              </a:xfrm>
              <a:prstGeom prst="line">
                <a:avLst/>
              </a:prstGeom>
              <a:noFill/>
              <a:ln w="19050" cap="flat" cmpd="sng" algn="ctr">
                <a:solidFill>
                  <a:schemeClr val="bg1">
                    <a:lumMod val="65000"/>
                  </a:schemeClr>
                </a:solidFill>
                <a:prstDash val="solid"/>
                <a:round/>
                <a:headEnd type="none" w="med" len="med"/>
                <a:tailEnd type="none" w="med" len="med"/>
              </a:ln>
              <a:effectLst/>
            </p:spPr>
          </p:cxnSp>
        </p:grpSp>
      </p:grpSp>
      <p:grpSp>
        <p:nvGrpSpPr>
          <p:cNvPr id="3" name="Group 2">
            <a:extLst>
              <a:ext uri="{FF2B5EF4-FFF2-40B4-BE49-F238E27FC236}">
                <a16:creationId xmlns:a16="http://schemas.microsoft.com/office/drawing/2014/main" id="{6E2C16A4-3DB2-6FAF-1067-C56851AEA82A}"/>
              </a:ext>
            </a:extLst>
          </p:cNvPr>
          <p:cNvGrpSpPr/>
          <p:nvPr/>
        </p:nvGrpSpPr>
        <p:grpSpPr>
          <a:xfrm>
            <a:off x="1214772" y="2621036"/>
            <a:ext cx="4515769" cy="1134720"/>
            <a:chOff x="1807913" y="2017406"/>
            <a:chExt cx="4515769" cy="733297"/>
          </a:xfrm>
        </p:grpSpPr>
        <p:sp>
          <p:nvSpPr>
            <p:cNvPr id="12" name="TextBox 11">
              <a:extLst>
                <a:ext uri="{FF2B5EF4-FFF2-40B4-BE49-F238E27FC236}">
                  <a16:creationId xmlns:a16="http://schemas.microsoft.com/office/drawing/2014/main" id="{CE398EB5-746E-0216-EC47-0EB124AFE522}"/>
                </a:ext>
              </a:extLst>
            </p:cNvPr>
            <p:cNvSpPr txBox="1"/>
            <p:nvPr/>
          </p:nvSpPr>
          <p:spPr>
            <a:xfrm>
              <a:off x="3461324" y="2262677"/>
              <a:ext cx="2862358" cy="488026"/>
            </a:xfrm>
            <a:prstGeom prst="rect">
              <a:avLst/>
            </a:prstGeom>
            <a:solidFill>
              <a:srgbClr val="009FDD"/>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rebuchet MS" panose="020B0603020202020204" pitchFamily="34" charset="0"/>
                  <a:ea typeface="+mn-ea"/>
                  <a:cs typeface="+mn-cs"/>
                </a:rPr>
                <a:t>LEN SC Q6M </a:t>
              </a:r>
              <a:r>
                <a:rPr kumimoji="0" lang="en-US" sz="1200" b="1" i="0" u="none" strike="noStrike" kern="0" cap="none" spc="0" normalizeH="0" baseline="0" noProof="0" dirty="0">
                  <a:ln>
                    <a:noFill/>
                  </a:ln>
                  <a:solidFill>
                    <a:srgbClr val="FFFF00"/>
                  </a:solidFill>
                  <a:effectLst/>
                  <a:uLnTx/>
                  <a:uFillTx/>
                  <a:latin typeface="Trebuchet MS" panose="020B0603020202020204" pitchFamily="34" charset="0"/>
                  <a:ea typeface="+mn-ea"/>
                  <a:cs typeface="+mn-cs"/>
                </a:rPr>
                <a:t>(oral bridging) </a:t>
              </a:r>
              <a:endParaRPr kumimoji="0" lang="en-US" sz="1200" b="1" i="0" u="none" strike="noStrike" kern="0" cap="none" spc="0" normalizeH="0" baseline="30000" noProof="0" dirty="0">
                <a:ln>
                  <a:noFill/>
                </a:ln>
                <a:solidFill>
                  <a:srgbClr val="FFFF00"/>
                </a:solidFill>
                <a:effectLst/>
                <a:uLnTx/>
                <a:uFillTx/>
                <a:latin typeface="Trebuchet MS" panose="020B0603020202020204" pitchFamily="34" charset="0"/>
                <a:ea typeface="+mn-ea"/>
                <a:cs typeface="+mn-cs"/>
              </a:endParaRPr>
            </a:p>
          </p:txBody>
        </p:sp>
        <p:sp>
          <p:nvSpPr>
            <p:cNvPr id="15" name="TextBox 14">
              <a:extLst>
                <a:ext uri="{FF2B5EF4-FFF2-40B4-BE49-F238E27FC236}">
                  <a16:creationId xmlns:a16="http://schemas.microsoft.com/office/drawing/2014/main" id="{352B3A1E-B91B-A34E-C8F2-43D2F95B6D15}"/>
                </a:ext>
              </a:extLst>
            </p:cNvPr>
            <p:cNvSpPr txBox="1"/>
            <p:nvPr/>
          </p:nvSpPr>
          <p:spPr>
            <a:xfrm>
              <a:off x="2179974" y="2262677"/>
              <a:ext cx="1166983" cy="488026"/>
            </a:xfrm>
            <a:prstGeom prst="rect">
              <a:avLst/>
            </a:prstGeom>
            <a:solidFill>
              <a:schemeClr val="tx1">
                <a:lumMod val="65000"/>
                <a:lumOff val="35000"/>
              </a:schemeClr>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br>
                <a:rPr kumimoji="0" lang="en-US" sz="1200" b="1" i="0" u="none" strike="noStrike" kern="0" cap="none" spc="0" normalizeH="0" baseline="0" noProof="0" dirty="0">
                  <a:ln>
                    <a:noFill/>
                  </a:ln>
                  <a:solidFill>
                    <a:srgbClr val="FFFFFF"/>
                  </a:solidFill>
                  <a:effectLst/>
                  <a:uLnTx/>
                  <a:uFillTx/>
                  <a:latin typeface="Trebuchet MS" panose="020B0603020202020204" pitchFamily="34" charset="0"/>
                  <a:ea typeface="+mn-ea"/>
                  <a:cs typeface="+mn-cs"/>
                </a:rPr>
              </a:br>
              <a:r>
                <a:rPr kumimoji="0" lang="en-US" sz="1200" b="1" i="0" u="none" strike="noStrike" kern="0" cap="none" spc="0" normalizeH="0" baseline="0" noProof="0" dirty="0">
                  <a:ln>
                    <a:noFill/>
                  </a:ln>
                  <a:solidFill>
                    <a:srgbClr val="FFFFFF"/>
                  </a:solidFill>
                  <a:effectLst/>
                  <a:uLnTx/>
                  <a:uFillTx/>
                  <a:latin typeface="Trebuchet MS" panose="020B0603020202020204" pitchFamily="34" charset="0"/>
                  <a:ea typeface="+mn-ea"/>
                  <a:cs typeface="+mn-cs"/>
                </a:rPr>
                <a:t>Oral LEN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36" name="TextBox 35">
              <a:extLst>
                <a:ext uri="{FF2B5EF4-FFF2-40B4-BE49-F238E27FC236}">
                  <a16:creationId xmlns:a16="http://schemas.microsoft.com/office/drawing/2014/main" id="{E5DBE4DC-AACA-BA60-9576-5C2AC5C9E168}"/>
                </a:ext>
              </a:extLst>
            </p:cNvPr>
            <p:cNvSpPr txBox="1"/>
            <p:nvPr/>
          </p:nvSpPr>
          <p:spPr>
            <a:xfrm>
              <a:off x="1807913" y="2017406"/>
              <a:ext cx="734496" cy="169062"/>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Trebuchet MS" panose="020B0603020202020204" pitchFamily="34" charset="0"/>
                  <a:ea typeface="+mn-ea"/>
                  <a:cs typeface="+mn-cs"/>
                </a:rPr>
                <a:t>Baseline</a:t>
              </a:r>
            </a:p>
          </p:txBody>
        </p:sp>
        <p:sp>
          <p:nvSpPr>
            <p:cNvPr id="38" name="TextBox 37">
              <a:extLst>
                <a:ext uri="{FF2B5EF4-FFF2-40B4-BE49-F238E27FC236}">
                  <a16:creationId xmlns:a16="http://schemas.microsoft.com/office/drawing/2014/main" id="{326421DE-DD50-A3D6-F56F-B2D2D8576C9E}"/>
                </a:ext>
              </a:extLst>
            </p:cNvPr>
            <p:cNvSpPr txBox="1"/>
            <p:nvPr/>
          </p:nvSpPr>
          <p:spPr>
            <a:xfrm>
              <a:off x="3085990" y="2017406"/>
              <a:ext cx="636713" cy="169062"/>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Trebuchet MS" panose="020B0603020202020204" pitchFamily="34" charset="0"/>
                  <a:ea typeface="+mn-ea"/>
                  <a:cs typeface="+mn-cs"/>
                </a:rPr>
                <a:t>Day 14</a:t>
              </a:r>
            </a:p>
          </p:txBody>
        </p:sp>
        <p:sp>
          <p:nvSpPr>
            <p:cNvPr id="40" name="Freeform: Shape 39">
              <a:extLst>
                <a:ext uri="{FF2B5EF4-FFF2-40B4-BE49-F238E27FC236}">
                  <a16:creationId xmlns:a16="http://schemas.microsoft.com/office/drawing/2014/main" id="{E0EFF3BF-28C0-A909-23DB-80C057B43344}"/>
                </a:ext>
              </a:extLst>
            </p:cNvPr>
            <p:cNvSpPr/>
            <p:nvPr/>
          </p:nvSpPr>
          <p:spPr bwMode="auto">
            <a:xfrm>
              <a:off x="2179972" y="2141358"/>
              <a:ext cx="4125485" cy="72000"/>
            </a:xfrm>
            <a:custGeom>
              <a:avLst/>
              <a:gdLst>
                <a:gd name="connsiteX0" fmla="*/ 0 w 543208"/>
                <a:gd name="connsiteY0" fmla="*/ 0 h 117695"/>
                <a:gd name="connsiteX1" fmla="*/ 0 w 543208"/>
                <a:gd name="connsiteY1" fmla="*/ 117695 h 117695"/>
                <a:gd name="connsiteX2" fmla="*/ 543208 w 543208"/>
                <a:gd name="connsiteY2" fmla="*/ 117695 h 117695"/>
                <a:gd name="connsiteX3" fmla="*/ 543208 w 543208"/>
                <a:gd name="connsiteY3" fmla="*/ 0 h 117695"/>
                <a:gd name="connsiteX0" fmla="*/ 0 w 543208"/>
                <a:gd name="connsiteY0" fmla="*/ 0 h 117695"/>
                <a:gd name="connsiteX1" fmla="*/ 0 w 543208"/>
                <a:gd name="connsiteY1" fmla="*/ 117695 h 117695"/>
                <a:gd name="connsiteX2" fmla="*/ 543208 w 543208"/>
                <a:gd name="connsiteY2" fmla="*/ 117695 h 117695"/>
              </a:gdLst>
              <a:ahLst/>
              <a:cxnLst>
                <a:cxn ang="0">
                  <a:pos x="connsiteX0" y="connsiteY0"/>
                </a:cxn>
                <a:cxn ang="0">
                  <a:pos x="connsiteX1" y="connsiteY1"/>
                </a:cxn>
                <a:cxn ang="0">
                  <a:pos x="connsiteX2" y="connsiteY2"/>
                </a:cxn>
              </a:cxnLst>
              <a:rect l="l" t="t" r="r" b="b"/>
              <a:pathLst>
                <a:path w="543208" h="117695">
                  <a:moveTo>
                    <a:pt x="0" y="0"/>
                  </a:moveTo>
                  <a:lnTo>
                    <a:pt x="0" y="117695"/>
                  </a:lnTo>
                  <a:lnTo>
                    <a:pt x="543208" y="117695"/>
                  </a:lnTo>
                </a:path>
              </a:pathLst>
            </a:custGeom>
            <a:noFill/>
            <a:ln w="19050" cap="flat" cmpd="sng" algn="ctr">
              <a:solidFill>
                <a:schemeClr val="bg1">
                  <a:lumMod val="6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3200" b="1" i="0" u="none" strike="noStrike" kern="1200" cap="none" spc="0" normalizeH="0" baseline="-25000" noProof="0">
                <a:ln>
                  <a:noFill/>
                </a:ln>
                <a:solidFill>
                  <a:srgbClr val="000000"/>
                </a:solidFill>
                <a:effectLst/>
                <a:uLnTx/>
                <a:uFillTx/>
                <a:latin typeface="Trebuchet MS" panose="020B0603020202020204" pitchFamily="34" charset="0"/>
                <a:ea typeface="+mn-ea"/>
                <a:cs typeface="+mn-cs"/>
              </a:endParaRPr>
            </a:p>
          </p:txBody>
        </p:sp>
        <p:sp>
          <p:nvSpPr>
            <p:cNvPr id="41" name="Freeform: Shape 40">
              <a:extLst>
                <a:ext uri="{FF2B5EF4-FFF2-40B4-BE49-F238E27FC236}">
                  <a16:creationId xmlns:a16="http://schemas.microsoft.com/office/drawing/2014/main" id="{CE7AEF6E-1057-070B-DB63-4E35495D24F7}"/>
                </a:ext>
              </a:extLst>
            </p:cNvPr>
            <p:cNvSpPr/>
            <p:nvPr/>
          </p:nvSpPr>
          <p:spPr bwMode="auto">
            <a:xfrm flipH="1">
              <a:off x="3289793" y="2141327"/>
              <a:ext cx="114366" cy="72000"/>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3200" b="1" i="0" u="none" strike="noStrike" kern="1200" cap="none" spc="0" normalizeH="0" baseline="-25000" noProof="0" dirty="0">
                <a:ln>
                  <a:noFill/>
                </a:ln>
                <a:solidFill>
                  <a:srgbClr val="000000"/>
                </a:solidFill>
                <a:effectLst/>
                <a:uLnTx/>
                <a:uFillTx/>
                <a:latin typeface="Trebuchet MS" panose="020B0603020202020204" pitchFamily="34" charset="0"/>
                <a:ea typeface="+mn-ea"/>
                <a:cs typeface="+mn-cs"/>
              </a:endParaRPr>
            </a:p>
          </p:txBody>
        </p:sp>
      </p:gr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CA4AF4A-55C6-762F-BE2F-33DEDE8392F9}"/>
                  </a:ext>
                </a:extLst>
              </p:cNvPr>
              <p:cNvSpPr/>
              <p:nvPr/>
            </p:nvSpPr>
            <p:spPr bwMode="auto">
              <a:xfrm>
                <a:off x="822739" y="5257268"/>
                <a:ext cx="10549562" cy="617748"/>
              </a:xfrm>
              <a:prstGeom prst="rect">
                <a:avLst/>
              </a:prstGeom>
              <a:solidFill>
                <a:srgbClr val="009FDD"/>
              </a:solidFill>
              <a:ln w="22225" cap="flat" cmpd="sng" algn="ctr">
                <a:solidFill>
                  <a:srgbClr val="009FDD"/>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buClrTx/>
                  <a:buSzTx/>
                  <a:buFontTx/>
                  <a:buNone/>
                  <a:tabLst/>
                  <a:defRPr/>
                </a:pPr>
                <a:r>
                  <a:rPr kumimoji="0" lang="en-GB" sz="1800" b="1" i="0" u="none" strike="noStrike" kern="1200" cap="none" spc="0" normalizeH="0" baseline="0" noProof="0" dirty="0">
                    <a:ln>
                      <a:noFill/>
                    </a:ln>
                    <a:solidFill>
                      <a:srgbClr val="FFFFFF"/>
                    </a:solidFill>
                    <a:effectLst/>
                    <a:uLnTx/>
                    <a:uFillTx/>
                    <a:latin typeface="Trebuchet MS" panose="020B0603020202020204" pitchFamily="34" charset="0"/>
                  </a:rPr>
                  <a:t>Here we report data for all </a:t>
                </a:r>
                <a:r>
                  <a:rPr lang="en-GB" b="1" dirty="0">
                    <a:solidFill>
                      <a:srgbClr val="FFFFFF"/>
                    </a:solidFill>
                    <a:latin typeface="Trebuchet MS" panose="020B0603020202020204" pitchFamily="34" charset="0"/>
                  </a:rPr>
                  <a:t>Participants</a:t>
                </a:r>
                <a:r>
                  <a:rPr kumimoji="0" lang="en-GB" sz="1800" b="1" i="0" u="none" strike="noStrike" kern="1200" cap="none" spc="0" normalizeH="0" baseline="0" noProof="0" dirty="0">
                    <a:ln>
                      <a:noFill/>
                    </a:ln>
                    <a:solidFill>
                      <a:srgbClr val="FFFFFF"/>
                    </a:solidFill>
                    <a:effectLst/>
                    <a:uLnTx/>
                    <a:uFillTx/>
                    <a:latin typeface="Trebuchet MS" panose="020B0603020202020204" pitchFamily="34" charset="0"/>
                  </a:rPr>
                  <a:t> (combined) in CAPELLA and</a:t>
                </a:r>
                <a:br>
                  <a:rPr kumimoji="0" lang="en-GB" sz="1800" b="1" i="0" u="none" strike="noStrike" kern="1200" cap="none" spc="0" normalizeH="0" baseline="0" noProof="0" dirty="0">
                    <a:ln>
                      <a:noFill/>
                    </a:ln>
                    <a:solidFill>
                      <a:srgbClr val="FFFFFF"/>
                    </a:solidFill>
                    <a:effectLst/>
                    <a:uLnTx/>
                    <a:uFillTx/>
                    <a:latin typeface="Trebuchet MS" panose="020B0603020202020204" pitchFamily="34" charset="0"/>
                  </a:rPr>
                </a:br>
                <a:r>
                  <a:rPr kumimoji="0" lang="en-GB" sz="1800" b="1" i="0" u="none" strike="noStrike" kern="1200" cap="none" spc="0" normalizeH="0" baseline="0" noProof="0" dirty="0">
                    <a:ln>
                      <a:noFill/>
                    </a:ln>
                    <a:solidFill>
                      <a:srgbClr val="FFFFFF"/>
                    </a:solidFill>
                    <a:effectLst/>
                    <a:uLnTx/>
                    <a:uFillTx/>
                    <a:latin typeface="Trebuchet MS" panose="020B0603020202020204" pitchFamily="34" charset="0"/>
                  </a:rPr>
                  <a:t>Groups 1 and 2 in CALIBRATE who received </a:t>
                </a:r>
                <a14:m>
                  <m:oMath xmlns:m="http://schemas.openxmlformats.org/officeDocument/2006/math">
                    <m:r>
                      <a:rPr kumimoji="0" lang="en-GB" sz="1800" b="1"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rPr>
                      <m:t>≥</m:t>
                    </m:r>
                  </m:oMath>
                </a14:m>
                <a:r>
                  <a:rPr kumimoji="0" lang="en-GB" sz="1800" b="1" i="0" u="none" strike="noStrike" kern="1200" cap="none" spc="0" normalizeH="0" baseline="0" noProof="0" dirty="0">
                    <a:ln>
                      <a:noFill/>
                    </a:ln>
                    <a:solidFill>
                      <a:srgbClr val="FFFFFF"/>
                    </a:solidFill>
                    <a:effectLst/>
                    <a:uLnTx/>
                    <a:uFillTx/>
                    <a:latin typeface="Trebuchet MS" panose="020B0603020202020204" pitchFamily="34" charset="0"/>
                  </a:rPr>
                  <a:t>1 dose of Oral LEN</a:t>
                </a:r>
              </a:p>
            </p:txBody>
          </p:sp>
        </mc:Choice>
        <mc:Fallback xmlns="">
          <p:sp>
            <p:nvSpPr>
              <p:cNvPr id="45" name="Rectangle 44">
                <a:extLst>
                  <a:ext uri="{FF2B5EF4-FFF2-40B4-BE49-F238E27FC236}">
                    <a16:creationId xmlns:a16="http://schemas.microsoft.com/office/drawing/2014/main" id="{3CA4AF4A-55C6-762F-BE2F-33DEDE8392F9}"/>
                  </a:ext>
                </a:extLst>
              </p:cNvPr>
              <p:cNvSpPr>
                <a:spLocks noRot="1" noChangeAspect="1" noMove="1" noResize="1" noEditPoints="1" noAdjustHandles="1" noChangeArrowheads="1" noChangeShapeType="1" noTextEdit="1"/>
              </p:cNvSpPr>
              <p:nvPr/>
            </p:nvSpPr>
            <p:spPr bwMode="auto">
              <a:xfrm>
                <a:off x="822739" y="5257268"/>
                <a:ext cx="10549562" cy="617748"/>
              </a:xfrm>
              <a:prstGeom prst="rect">
                <a:avLst/>
              </a:prstGeom>
              <a:blipFill>
                <a:blip r:embed="rId5"/>
                <a:stretch>
                  <a:fillRect/>
                </a:stretch>
              </a:blipFill>
              <a:ln w="22225" cap="flat" cmpd="sng" algn="ctr">
                <a:solidFill>
                  <a:srgbClr val="009FDD"/>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r>
                  <a:rPr lang="en-GB">
                    <a:noFill/>
                  </a:rPr>
                  <a:t> </a:t>
                </a:r>
              </a:p>
            </p:txBody>
          </p:sp>
        </mc:Fallback>
      </mc:AlternateContent>
      <p:sp>
        <p:nvSpPr>
          <p:cNvPr id="51" name="Text Placeholder 40">
            <a:extLst>
              <a:ext uri="{FF2B5EF4-FFF2-40B4-BE49-F238E27FC236}">
                <a16:creationId xmlns:a16="http://schemas.microsoft.com/office/drawing/2014/main" id="{D9336BF9-3355-63E4-A971-5B72616950DF}"/>
              </a:ext>
            </a:extLst>
          </p:cNvPr>
          <p:cNvSpPr txBox="1">
            <a:spLocks/>
          </p:cNvSpPr>
          <p:nvPr/>
        </p:nvSpPr>
        <p:spPr bwMode="auto">
          <a:xfrm>
            <a:off x="812799" y="6143188"/>
            <a:ext cx="10877351" cy="55399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lgn="l" rtl="0" eaLnBrk="0" fontAlgn="base" hangingPunct="0">
              <a:spcBef>
                <a:spcPts val="0"/>
              </a:spcBef>
              <a:spcAft>
                <a:spcPct val="0"/>
              </a:spcAft>
              <a:buClr>
                <a:srgbClr val="990000"/>
              </a:buClr>
              <a:buFont typeface="Symbol" pitchFamily="18" charset="2"/>
              <a:buNone/>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l" defTabSz="914400" rtl="0" eaLnBrk="0" fontAlgn="base" latinLnBrk="0" hangingPunct="0">
              <a:lnSpc>
                <a:spcPct val="100000"/>
              </a:lnSpc>
              <a:spcBef>
                <a:spcPts val="0"/>
              </a:spcBef>
              <a:spcAft>
                <a:spcPct val="0"/>
              </a:spcAft>
              <a:buClr>
                <a:srgbClr val="990000"/>
              </a:buClr>
              <a:buSzTx/>
              <a:buFont typeface="Symbol" pitchFamily="18" charset="2"/>
              <a:buNone/>
              <a:tabLst/>
              <a:defRPr/>
            </a:pPr>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Participants received LEN oral loading prior to initiating LEN SC. </a:t>
            </a:r>
            <a:r>
              <a:rPr lang="en-US" sz="900" dirty="0">
                <a:solidFill>
                  <a:srgbClr val="000000"/>
                </a:solidFill>
                <a:latin typeface="Trebuchet MS" panose="020B0603020202020204" pitchFamily="34" charset="0"/>
              </a:rPr>
              <a:t>*</a:t>
            </a:r>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Participants were randomized to Groups 1–4: Group 3, oral LEN QD + oral F/TAF QD; Group 4, </a:t>
            </a:r>
            <a:r>
              <a:rPr kumimoji="0" lang="nl-NL"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Oral B/F/TAF QD (</a:t>
            </a:r>
            <a:r>
              <a:rPr kumimoji="0" lang="nl-NL" sz="9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not</a:t>
            </a:r>
            <a:r>
              <a:rPr kumimoji="0" lang="nl-NL"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r>
              <a:rPr kumimoji="0" lang="nl-NL" sz="9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shown</a:t>
            </a:r>
            <a:r>
              <a:rPr lang="nl-NL" sz="900" dirty="0">
                <a:solidFill>
                  <a:srgbClr val="000000"/>
                </a:solidFill>
                <a:latin typeface="Trebuchet MS" panose="020B0603020202020204" pitchFamily="34" charset="0"/>
              </a:rPr>
              <a:t>)</a:t>
            </a:r>
            <a:r>
              <a:rPr kumimoji="0" lang="nl-NL"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t>
            </a:r>
            <a:endPar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l" defTabSz="914400" rtl="0" eaLnBrk="0" fontAlgn="base" latinLnBrk="0" hangingPunct="0">
              <a:lnSpc>
                <a:spcPct val="100000"/>
              </a:lnSpc>
              <a:spcBef>
                <a:spcPts val="0"/>
              </a:spcBef>
              <a:spcAft>
                <a:spcPct val="0"/>
              </a:spcAft>
              <a:buClr>
                <a:srgbClr val="990000"/>
              </a:buClr>
              <a:buSzTx/>
              <a:buFont typeface="Symbol" pitchFamily="18" charset="2"/>
              <a:buNone/>
              <a:tabLst/>
              <a:defRPr/>
            </a:pPr>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ARV, antiretroviral; BIC, </a:t>
            </a:r>
            <a:r>
              <a:rPr kumimoji="0" lang="en-US" sz="9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bictegravir</a:t>
            </a:r>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B/F/TAF, </a:t>
            </a:r>
            <a:r>
              <a:rPr kumimoji="0" lang="en-US" sz="9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bictegravir</a:t>
            </a:r>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/emtricitabine/tenofovir; c/mL, copies/mL; F/TAF, emtricitabine/tenofovir; HTE, heavily treatment-experienced; LEN, lenacapavir;</a:t>
            </a:r>
            <a:b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br>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MDR, multidrug resistance; Q6M, every 6 months; QD, once daily; QW, once weekly; </a:t>
            </a: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SC, subcutaneous</a:t>
            </a:r>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TAF, tenofovir. </a:t>
            </a:r>
            <a:b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br>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1. </a:t>
            </a: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NCT04150068. Available at: https://clinicaltrials.gov/ct2/show/NCT04150068 (Accessed July 2023)</a:t>
            </a:r>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2. </a:t>
            </a: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NCT04143594. Available at: https://clinicaltrials.gov/ct2/show/NCT04143594 (Accessed July 2023).</a:t>
            </a:r>
            <a:endPar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10" name="TextBox 9">
            <a:extLst>
              <a:ext uri="{FF2B5EF4-FFF2-40B4-BE49-F238E27FC236}">
                <a16:creationId xmlns:a16="http://schemas.microsoft.com/office/drawing/2014/main" id="{F29CBEE4-97BA-D450-8762-A8C58FD87960}"/>
              </a:ext>
            </a:extLst>
          </p:cNvPr>
          <p:cNvSpPr txBox="1"/>
          <p:nvPr/>
        </p:nvSpPr>
        <p:spPr>
          <a:xfrm>
            <a:off x="9805482" y="-1"/>
            <a:ext cx="2386518" cy="562986"/>
          </a:xfrm>
          <a:prstGeom prst="rect">
            <a:avLst/>
          </a:prstGeom>
          <a:solidFill>
            <a:srgbClr val="FFFF00"/>
          </a:solidFill>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Backup – alternative</a:t>
            </a:r>
            <a:br>
              <a:rPr kumimoji="0" lang="en-GB" sz="1600" b="1" i="0" u="none" strike="noStrike" kern="1200" cap="none" spc="0" normalizeH="0" baseline="0" noProof="0" dirty="0">
                <a:ln>
                  <a:noFill/>
                </a:ln>
                <a:solidFill>
                  <a:srgbClr val="000000"/>
                </a:solidFill>
                <a:effectLst/>
                <a:uLnTx/>
                <a:uFillTx/>
                <a:latin typeface="Arial"/>
                <a:ea typeface="+mn-ea"/>
                <a:cs typeface="+mn-cs"/>
              </a:rPr>
            </a:br>
            <a:r>
              <a:rPr kumimoji="0" lang="en-GB" sz="1600" b="1" i="0" u="none" strike="noStrike" kern="1200" cap="none" spc="0" normalizeH="0" baseline="0" noProof="0" dirty="0">
                <a:ln>
                  <a:noFill/>
                </a:ln>
                <a:solidFill>
                  <a:srgbClr val="000000"/>
                </a:solidFill>
                <a:effectLst/>
                <a:uLnTx/>
                <a:uFillTx/>
                <a:latin typeface="Arial"/>
                <a:ea typeface="+mn-ea"/>
                <a:cs typeface="+mn-cs"/>
              </a:rPr>
              <a:t>study design slide</a:t>
            </a:r>
            <a:endParaRPr kumimoji="0" lang="en-GB" sz="16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89501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F2AD-A9E9-F3C6-C671-5A9C88F827FE}"/>
              </a:ext>
            </a:extLst>
          </p:cNvPr>
          <p:cNvSpPr>
            <a:spLocks noGrp="1"/>
          </p:cNvSpPr>
          <p:nvPr>
            <p:ph type="title"/>
          </p:nvPr>
        </p:nvSpPr>
        <p:spPr/>
        <p:txBody>
          <a:bodyPr/>
          <a:lstStyle/>
          <a:p>
            <a:r>
              <a:rPr lang="en-GB" dirty="0"/>
              <a:t>CAPELLA Participant Disposition</a:t>
            </a:r>
          </a:p>
        </p:txBody>
      </p:sp>
      <p:sp>
        <p:nvSpPr>
          <p:cNvPr id="5" name="Slide Number Placeholder 4">
            <a:extLst>
              <a:ext uri="{FF2B5EF4-FFF2-40B4-BE49-F238E27FC236}">
                <a16:creationId xmlns:a16="http://schemas.microsoft.com/office/drawing/2014/main" id="{76E4208B-7905-C02F-2876-E57F3FDCB6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16F37-D63B-443C-96C0-C234F1098F79}"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2" name="Text Placeholder 11">
            <a:extLst>
              <a:ext uri="{FF2B5EF4-FFF2-40B4-BE49-F238E27FC236}">
                <a16:creationId xmlns:a16="http://schemas.microsoft.com/office/drawing/2014/main" id="{14181B7C-15F4-43ED-B652-B30F2A727FB4}"/>
              </a:ext>
            </a:extLst>
          </p:cNvPr>
          <p:cNvSpPr>
            <a:spLocks noGrp="1"/>
          </p:cNvSpPr>
          <p:nvPr>
            <p:ph type="body" sz="quarter" idx="11"/>
          </p:nvPr>
        </p:nvSpPr>
        <p:spPr>
          <a:xfrm>
            <a:off x="812801" y="6249216"/>
            <a:ext cx="10565726" cy="457200"/>
          </a:xfrm>
        </p:spPr>
        <p:txBody>
          <a:bodyPr/>
          <a:lstStyle/>
          <a:p>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S PGothic"/>
              </a:rPr>
              <a:t>Cohort 1: Oral LEN; Cohort 2: Oral LEN with an OBR</a:t>
            </a:r>
          </a:p>
          <a:p>
            <a:r>
              <a:rPr lang="en-US" sz="900" kern="1200" dirty="0">
                <a:solidFill>
                  <a:srgbClr val="000000"/>
                </a:solidFill>
                <a:latin typeface="Trebuchet MS" panose="020B0603020202020204" pitchFamily="34" charset="0"/>
                <a:ea typeface="MS PGothic"/>
              </a:rPr>
              <a:t>LEN, </a:t>
            </a:r>
            <a:r>
              <a:rPr lang="en-US" sz="900" kern="1200" dirty="0" err="1">
                <a:solidFill>
                  <a:srgbClr val="000000"/>
                </a:solidFill>
                <a:latin typeface="Trebuchet MS" panose="020B0603020202020204" pitchFamily="34" charset="0"/>
                <a:ea typeface="MS PGothic"/>
              </a:rPr>
              <a:t>lenacapavir</a:t>
            </a:r>
            <a:r>
              <a:rPr lang="en-US" sz="900" kern="1200" dirty="0">
                <a:solidFill>
                  <a:srgbClr val="000000"/>
                </a:solidFill>
                <a:latin typeface="Trebuchet MS" panose="020B0603020202020204" pitchFamily="34" charset="0"/>
                <a:ea typeface="MS PGothic"/>
              </a:rPr>
              <a:t>; OBR, optimized background regimen; SC, subcutaneous. </a:t>
            </a:r>
            <a:endParaRPr lang="en-GB" dirty="0">
              <a:latin typeface="Trebuchet MS" panose="020B0603020202020204" pitchFamily="34" charset="0"/>
            </a:endParaRPr>
          </a:p>
        </p:txBody>
      </p:sp>
      <p:sp>
        <p:nvSpPr>
          <p:cNvPr id="15" name="Rectangle 14">
            <a:extLst>
              <a:ext uri="{FF2B5EF4-FFF2-40B4-BE49-F238E27FC236}">
                <a16:creationId xmlns:a16="http://schemas.microsoft.com/office/drawing/2014/main" id="{023458C1-B2BC-40FD-6EC7-7D9D700DC727}"/>
              </a:ext>
            </a:extLst>
          </p:cNvPr>
          <p:cNvSpPr/>
          <p:nvPr/>
        </p:nvSpPr>
        <p:spPr bwMode="auto">
          <a:xfrm>
            <a:off x="5206758" y="1441236"/>
            <a:ext cx="901148" cy="497039"/>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Screened (N=144)</a:t>
            </a:r>
          </a:p>
        </p:txBody>
      </p:sp>
      <p:sp>
        <p:nvSpPr>
          <p:cNvPr id="16" name="Rectangle 15">
            <a:extLst>
              <a:ext uri="{FF2B5EF4-FFF2-40B4-BE49-F238E27FC236}">
                <a16:creationId xmlns:a16="http://schemas.microsoft.com/office/drawing/2014/main" id="{75BA68D0-4FBB-655C-F34E-A800E5153DDE}"/>
              </a:ext>
            </a:extLst>
          </p:cNvPr>
          <p:cNvSpPr/>
          <p:nvPr/>
        </p:nvSpPr>
        <p:spPr bwMode="auto">
          <a:xfrm>
            <a:off x="7199083" y="1930225"/>
            <a:ext cx="2056295" cy="489750"/>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Screened but not enrolled (N=72)</a:t>
            </a:r>
          </a:p>
        </p:txBody>
      </p:sp>
      <p:sp>
        <p:nvSpPr>
          <p:cNvPr id="17" name="Rectangle 16">
            <a:extLst>
              <a:ext uri="{FF2B5EF4-FFF2-40B4-BE49-F238E27FC236}">
                <a16:creationId xmlns:a16="http://schemas.microsoft.com/office/drawing/2014/main" id="{39766F80-8D87-0F7A-55C0-248E397C2F4C}"/>
              </a:ext>
            </a:extLst>
          </p:cNvPr>
          <p:cNvSpPr/>
          <p:nvPr/>
        </p:nvSpPr>
        <p:spPr bwMode="auto">
          <a:xfrm>
            <a:off x="6940503" y="2573176"/>
            <a:ext cx="3135045" cy="1138278"/>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Prematurely discontinued study drug on or prior to the date of the clinical hold (N=7)</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Adverse event (n=1)</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Death (n=1)</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Investigator’s discretion (n=1)</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Lost to follow-up (n=4)</a:t>
            </a:r>
          </a:p>
        </p:txBody>
      </p:sp>
      <p:sp>
        <p:nvSpPr>
          <p:cNvPr id="18" name="Rectangle 17">
            <a:extLst>
              <a:ext uri="{FF2B5EF4-FFF2-40B4-BE49-F238E27FC236}">
                <a16:creationId xmlns:a16="http://schemas.microsoft.com/office/drawing/2014/main" id="{593F244E-2B3A-21D6-43F7-904E3649D394}"/>
              </a:ext>
            </a:extLst>
          </p:cNvPr>
          <p:cNvSpPr/>
          <p:nvPr/>
        </p:nvSpPr>
        <p:spPr bwMode="auto">
          <a:xfrm>
            <a:off x="1886277" y="2811562"/>
            <a:ext cx="2400587" cy="661505"/>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Completed the study on or prior to the date of the clinical hold </a:t>
            </a:r>
            <a:b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(N=1)</a:t>
            </a:r>
          </a:p>
        </p:txBody>
      </p:sp>
      <p:sp>
        <p:nvSpPr>
          <p:cNvPr id="19" name="Rectangle 18">
            <a:extLst>
              <a:ext uri="{FF2B5EF4-FFF2-40B4-BE49-F238E27FC236}">
                <a16:creationId xmlns:a16="http://schemas.microsoft.com/office/drawing/2014/main" id="{2C888127-D56A-C1EB-CE47-5019197A59F5}"/>
              </a:ext>
            </a:extLst>
          </p:cNvPr>
          <p:cNvSpPr/>
          <p:nvPr/>
        </p:nvSpPr>
        <p:spPr bwMode="auto">
          <a:xfrm>
            <a:off x="2117722" y="5396893"/>
            <a:ext cx="2260014" cy="661505"/>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Continuing study drug without receiving oral bridging </a:t>
            </a:r>
            <a:b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(N=4)</a:t>
            </a:r>
          </a:p>
        </p:txBody>
      </p:sp>
      <p:sp>
        <p:nvSpPr>
          <p:cNvPr id="20" name="Rectangle 19">
            <a:extLst>
              <a:ext uri="{FF2B5EF4-FFF2-40B4-BE49-F238E27FC236}">
                <a16:creationId xmlns:a16="http://schemas.microsoft.com/office/drawing/2014/main" id="{D845F4FD-8747-27E0-4B54-96850E4D390B}"/>
              </a:ext>
            </a:extLst>
          </p:cNvPr>
          <p:cNvSpPr/>
          <p:nvPr/>
        </p:nvSpPr>
        <p:spPr bwMode="auto">
          <a:xfrm>
            <a:off x="4629184" y="2322020"/>
            <a:ext cx="2056296" cy="661505"/>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Enrolled and received </a:t>
            </a:r>
            <a:b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study drug </a:t>
            </a:r>
            <a:b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(N=72)</a:t>
            </a:r>
          </a:p>
        </p:txBody>
      </p:sp>
      <p:sp>
        <p:nvSpPr>
          <p:cNvPr id="21" name="Rectangle 20">
            <a:extLst>
              <a:ext uri="{FF2B5EF4-FFF2-40B4-BE49-F238E27FC236}">
                <a16:creationId xmlns:a16="http://schemas.microsoft.com/office/drawing/2014/main" id="{33941F00-868F-B905-F5D0-363AEC9EA440}"/>
              </a:ext>
            </a:extLst>
          </p:cNvPr>
          <p:cNvSpPr/>
          <p:nvPr/>
        </p:nvSpPr>
        <p:spPr bwMode="auto">
          <a:xfrm>
            <a:off x="4714512" y="3367270"/>
            <a:ext cx="1885641" cy="661505"/>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Continuing study drug following the clinical hold (N=64)</a:t>
            </a:r>
          </a:p>
        </p:txBody>
      </p:sp>
      <p:sp>
        <p:nvSpPr>
          <p:cNvPr id="22" name="Rectangle 21">
            <a:extLst>
              <a:ext uri="{FF2B5EF4-FFF2-40B4-BE49-F238E27FC236}">
                <a16:creationId xmlns:a16="http://schemas.microsoft.com/office/drawing/2014/main" id="{BB6C938D-FD1E-FC8F-110D-CBA65D94B890}"/>
              </a:ext>
            </a:extLst>
          </p:cNvPr>
          <p:cNvSpPr/>
          <p:nvPr/>
        </p:nvSpPr>
        <p:spPr bwMode="auto">
          <a:xfrm>
            <a:off x="4637871" y="5606732"/>
            <a:ext cx="2038921" cy="658586"/>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Continuing study drug with </a:t>
            </a:r>
            <a:b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SC resumed </a:t>
            </a:r>
            <a:b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(N=54)</a:t>
            </a:r>
          </a:p>
        </p:txBody>
      </p:sp>
      <p:sp>
        <p:nvSpPr>
          <p:cNvPr id="23" name="Rectangle 22">
            <a:extLst>
              <a:ext uri="{FF2B5EF4-FFF2-40B4-BE49-F238E27FC236}">
                <a16:creationId xmlns:a16="http://schemas.microsoft.com/office/drawing/2014/main" id="{CC7707C1-EB8A-8EDE-C659-EF125D7B76FB}"/>
              </a:ext>
            </a:extLst>
          </p:cNvPr>
          <p:cNvSpPr/>
          <p:nvPr/>
        </p:nvSpPr>
        <p:spPr bwMode="auto">
          <a:xfrm>
            <a:off x="6936927" y="3864655"/>
            <a:ext cx="3135045" cy="803925"/>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Prematurely discontinued study drug without receiving oral bridging (N=3)</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Death (n=1)</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Subject decision (n=2)</a:t>
            </a:r>
          </a:p>
        </p:txBody>
      </p:sp>
      <p:sp>
        <p:nvSpPr>
          <p:cNvPr id="24" name="Rectangle 23">
            <a:extLst>
              <a:ext uri="{FF2B5EF4-FFF2-40B4-BE49-F238E27FC236}">
                <a16:creationId xmlns:a16="http://schemas.microsoft.com/office/drawing/2014/main" id="{A75DE098-4ED2-F03E-8550-87E36B2D86E4}"/>
              </a:ext>
            </a:extLst>
          </p:cNvPr>
          <p:cNvSpPr/>
          <p:nvPr/>
        </p:nvSpPr>
        <p:spPr bwMode="auto">
          <a:xfrm>
            <a:off x="6936927" y="5041705"/>
            <a:ext cx="2704030" cy="803925"/>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Prematurely discontinued study drug during oral bridging (N=3)</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Death (n=1)</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Subject decision (n=2)</a:t>
            </a:r>
          </a:p>
        </p:txBody>
      </p:sp>
      <p:sp>
        <p:nvSpPr>
          <p:cNvPr id="25" name="Rectangle 24">
            <a:extLst>
              <a:ext uri="{FF2B5EF4-FFF2-40B4-BE49-F238E27FC236}">
                <a16:creationId xmlns:a16="http://schemas.microsoft.com/office/drawing/2014/main" id="{A7A93590-1D15-50A3-9585-9395A2BDC020}"/>
              </a:ext>
            </a:extLst>
          </p:cNvPr>
          <p:cNvSpPr/>
          <p:nvPr/>
        </p:nvSpPr>
        <p:spPr bwMode="auto">
          <a:xfrm>
            <a:off x="4800651" y="4343070"/>
            <a:ext cx="1713363" cy="934984"/>
          </a:xfrm>
          <a:prstGeom prst="rect">
            <a:avLst/>
          </a:prstGeom>
          <a:solidFill>
            <a:srgbClr val="EAEAEA"/>
          </a:solidFill>
          <a:ln w="50800" cap="flat" cmpd="sng" algn="ctr">
            <a:solidFill>
              <a:srgbClr val="FF0000"/>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Trebuchet MS" panose="020B0603020202020204" pitchFamily="34" charset="0"/>
              </a:rPr>
              <a:t>Received oral bridging </a:t>
            </a:r>
            <a:br>
              <a:rPr kumimoji="0" lang="en-GB" sz="1200" b="1" i="0" u="none" strike="noStrike" kern="1200" cap="none" spc="0" normalizeH="0" baseline="0" noProof="0" dirty="0">
                <a:ln>
                  <a:noFill/>
                </a:ln>
                <a:solidFill>
                  <a:srgbClr val="000000"/>
                </a:solidFill>
                <a:effectLst/>
                <a:uLnTx/>
                <a:uFillTx/>
                <a:latin typeface="Trebuchet MS" panose="020B0603020202020204" pitchFamily="34" charset="0"/>
              </a:rPr>
            </a:br>
            <a:r>
              <a:rPr kumimoji="0" lang="en-GB" sz="1200" b="1" i="0" u="none" strike="noStrike" kern="1200" cap="none" spc="0" normalizeH="0" baseline="0" noProof="0" dirty="0">
                <a:ln>
                  <a:noFill/>
                </a:ln>
                <a:solidFill>
                  <a:srgbClr val="000000"/>
                </a:solidFill>
                <a:effectLst/>
                <a:uLnTx/>
                <a:uFillTx/>
                <a:latin typeface="Trebuchet MS" panose="020B0603020202020204" pitchFamily="34" charset="0"/>
              </a:rPr>
              <a:t>(N=57)</a:t>
            </a:r>
          </a:p>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Trebuchet MS" panose="020B0603020202020204" pitchFamily="34" charset="0"/>
              </a:rPr>
              <a:t>Cohort 1: n=28</a:t>
            </a:r>
          </a:p>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Trebuchet MS" panose="020B0603020202020204" pitchFamily="34" charset="0"/>
              </a:rPr>
              <a:t>Cohort 2: n=29</a:t>
            </a:r>
          </a:p>
        </p:txBody>
      </p:sp>
      <p:cxnSp>
        <p:nvCxnSpPr>
          <p:cNvPr id="29" name="Straight Arrow Connector 28">
            <a:extLst>
              <a:ext uri="{FF2B5EF4-FFF2-40B4-BE49-F238E27FC236}">
                <a16:creationId xmlns:a16="http://schemas.microsoft.com/office/drawing/2014/main" id="{0DAC1D17-1240-E564-8385-E4EE700862D4}"/>
              </a:ext>
            </a:extLst>
          </p:cNvPr>
          <p:cNvCxnSpPr>
            <a:stCxn id="15" idx="2"/>
            <a:endCxn id="20" idx="0"/>
          </p:cNvCxnSpPr>
          <p:nvPr/>
        </p:nvCxnSpPr>
        <p:spPr bwMode="auto">
          <a:xfrm>
            <a:off x="5657332" y="1938275"/>
            <a:ext cx="0" cy="383745"/>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23B86B2C-C28D-C3E8-993B-65B89609438D}"/>
              </a:ext>
            </a:extLst>
          </p:cNvPr>
          <p:cNvCxnSpPr>
            <a:cxnSpLocks/>
            <a:endCxn id="16" idx="1"/>
          </p:cNvCxnSpPr>
          <p:nvPr/>
        </p:nvCxnSpPr>
        <p:spPr bwMode="auto">
          <a:xfrm>
            <a:off x="5657332" y="2175100"/>
            <a:ext cx="1541751" cy="0"/>
          </a:xfrm>
          <a:prstGeom prst="straightConnector1">
            <a:avLst/>
          </a:prstGeom>
          <a:noFill/>
          <a:ln w="9525" cap="flat" cmpd="sng" algn="ctr">
            <a:solidFill>
              <a:schemeClr val="tx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97DA437E-B68F-B621-B015-AA9AFC7F88D2}"/>
              </a:ext>
            </a:extLst>
          </p:cNvPr>
          <p:cNvCxnSpPr>
            <a:stCxn id="20" idx="2"/>
            <a:endCxn id="21" idx="0"/>
          </p:cNvCxnSpPr>
          <p:nvPr/>
        </p:nvCxnSpPr>
        <p:spPr bwMode="auto">
          <a:xfrm>
            <a:off x="5657332" y="2983525"/>
            <a:ext cx="1" cy="383745"/>
          </a:xfrm>
          <a:prstGeom prst="straightConnector1">
            <a:avLst/>
          </a:prstGeom>
          <a:noFill/>
          <a:ln w="9525"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F565A081-19E0-0CE7-6751-3FE665491A1B}"/>
              </a:ext>
            </a:extLst>
          </p:cNvPr>
          <p:cNvCxnSpPr>
            <a:cxnSpLocks/>
            <a:endCxn id="17" idx="1"/>
          </p:cNvCxnSpPr>
          <p:nvPr/>
        </p:nvCxnSpPr>
        <p:spPr bwMode="auto">
          <a:xfrm>
            <a:off x="5657332" y="3142315"/>
            <a:ext cx="1283171" cy="0"/>
          </a:xfrm>
          <a:prstGeom prst="straightConnector1">
            <a:avLst/>
          </a:prstGeom>
          <a:noFill/>
          <a:ln w="9525" cap="flat" cmpd="sng" algn="ctr">
            <a:solidFill>
              <a:schemeClr val="tx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24A81A95-5C32-1D1B-38CB-98376D7F2C96}"/>
              </a:ext>
            </a:extLst>
          </p:cNvPr>
          <p:cNvCxnSpPr>
            <a:cxnSpLocks/>
            <a:stCxn id="21" idx="2"/>
            <a:endCxn id="25" idx="0"/>
          </p:cNvCxnSpPr>
          <p:nvPr/>
        </p:nvCxnSpPr>
        <p:spPr bwMode="auto">
          <a:xfrm>
            <a:off x="5657333" y="4028775"/>
            <a:ext cx="0" cy="314295"/>
          </a:xfrm>
          <a:prstGeom prst="straightConnector1">
            <a:avLst/>
          </a:prstGeom>
          <a:noFill/>
          <a:ln w="9525"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3905D696-01A6-3F94-C0C1-ABAE3E0A8DAF}"/>
              </a:ext>
            </a:extLst>
          </p:cNvPr>
          <p:cNvCxnSpPr>
            <a:cxnSpLocks/>
            <a:endCxn id="23" idx="1"/>
          </p:cNvCxnSpPr>
          <p:nvPr/>
        </p:nvCxnSpPr>
        <p:spPr bwMode="auto">
          <a:xfrm>
            <a:off x="5657332" y="4263575"/>
            <a:ext cx="1279595" cy="3043"/>
          </a:xfrm>
          <a:prstGeom prst="straightConnector1">
            <a:avLst/>
          </a:prstGeom>
          <a:noFill/>
          <a:ln w="9525" cap="flat" cmpd="sng" algn="ctr">
            <a:solidFill>
              <a:schemeClr val="tx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84033342-8F3D-DF43-281A-72DE24511B51}"/>
              </a:ext>
            </a:extLst>
          </p:cNvPr>
          <p:cNvCxnSpPr>
            <a:cxnSpLocks/>
            <a:stCxn id="25" idx="2"/>
            <a:endCxn id="22" idx="0"/>
          </p:cNvCxnSpPr>
          <p:nvPr/>
        </p:nvCxnSpPr>
        <p:spPr bwMode="auto">
          <a:xfrm flipH="1">
            <a:off x="5657332" y="5278054"/>
            <a:ext cx="1" cy="328678"/>
          </a:xfrm>
          <a:prstGeom prst="straightConnector1">
            <a:avLst/>
          </a:prstGeom>
          <a:noFill/>
          <a:ln w="9525" cap="flat" cmpd="sng" algn="ctr">
            <a:solidFill>
              <a:schemeClr val="tx1"/>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4569E84E-7FE2-C68B-4048-CAD2AD7684C4}"/>
              </a:ext>
            </a:extLst>
          </p:cNvPr>
          <p:cNvCxnSpPr>
            <a:cxnSpLocks/>
            <a:endCxn id="24" idx="1"/>
          </p:cNvCxnSpPr>
          <p:nvPr/>
        </p:nvCxnSpPr>
        <p:spPr bwMode="auto">
          <a:xfrm>
            <a:off x="5653574" y="5443668"/>
            <a:ext cx="1283353" cy="0"/>
          </a:xfrm>
          <a:prstGeom prst="straightConnector1">
            <a:avLst/>
          </a:prstGeom>
          <a:noFill/>
          <a:ln w="9525" cap="flat" cmpd="sng" algn="ctr">
            <a:solidFill>
              <a:schemeClr val="tx1"/>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6867BF03-0C30-A918-FE00-F1C75095AA2E}"/>
              </a:ext>
            </a:extLst>
          </p:cNvPr>
          <p:cNvCxnSpPr>
            <a:endCxn id="18" idx="3"/>
          </p:cNvCxnSpPr>
          <p:nvPr/>
        </p:nvCxnSpPr>
        <p:spPr bwMode="auto">
          <a:xfrm flipH="1">
            <a:off x="4286864" y="3142315"/>
            <a:ext cx="1366710" cy="0"/>
          </a:xfrm>
          <a:prstGeom prst="straightConnector1">
            <a:avLst/>
          </a:prstGeom>
          <a:noFill/>
          <a:ln w="9525" cap="flat" cmpd="sng" algn="ctr">
            <a:solidFill>
              <a:schemeClr val="tx1"/>
            </a:solidFill>
            <a:prstDash val="solid"/>
            <a:round/>
            <a:headEnd type="none" w="med" len="med"/>
            <a:tailEnd type="triangle"/>
          </a:ln>
          <a:effectLst/>
        </p:spPr>
      </p:cxnSp>
      <p:cxnSp>
        <p:nvCxnSpPr>
          <p:cNvPr id="56" name="Connector: Elbow 55">
            <a:extLst>
              <a:ext uri="{FF2B5EF4-FFF2-40B4-BE49-F238E27FC236}">
                <a16:creationId xmlns:a16="http://schemas.microsoft.com/office/drawing/2014/main" id="{48686AA5-733D-F8EC-EDC3-8BB63C694D63}"/>
              </a:ext>
            </a:extLst>
          </p:cNvPr>
          <p:cNvCxnSpPr>
            <a:cxnSpLocks/>
            <a:stCxn id="25" idx="1"/>
            <a:endCxn id="19" idx="0"/>
          </p:cNvCxnSpPr>
          <p:nvPr/>
        </p:nvCxnSpPr>
        <p:spPr bwMode="auto">
          <a:xfrm rot="10800000" flipV="1">
            <a:off x="3247729" y="4810561"/>
            <a:ext cx="1552922" cy="586331"/>
          </a:xfrm>
          <a:prstGeom prst="bentConnector2">
            <a:avLst/>
          </a:prstGeom>
          <a:noFill/>
          <a:ln w="9525" cap="flat" cmpd="sng" algn="ctr">
            <a:solidFill>
              <a:schemeClr val="tx1"/>
            </a:solidFill>
            <a:prstDash val="solid"/>
            <a:round/>
            <a:headEnd type="none" w="med" len="med"/>
            <a:tailEnd type="triangle"/>
          </a:ln>
          <a:effectLst/>
        </p:spPr>
      </p:cxnSp>
      <p:sp>
        <p:nvSpPr>
          <p:cNvPr id="3" name="TextBox 2">
            <a:extLst>
              <a:ext uri="{FF2B5EF4-FFF2-40B4-BE49-F238E27FC236}">
                <a16:creationId xmlns:a16="http://schemas.microsoft.com/office/drawing/2014/main" id="{4A592793-7772-D5AA-EC36-5734B412EB83}"/>
              </a:ext>
            </a:extLst>
          </p:cNvPr>
          <p:cNvSpPr txBox="1"/>
          <p:nvPr/>
        </p:nvSpPr>
        <p:spPr>
          <a:xfrm>
            <a:off x="10062084" y="-1"/>
            <a:ext cx="2129915" cy="457200"/>
          </a:xfrm>
          <a:prstGeom prst="rect">
            <a:avLst/>
          </a:prstGeom>
          <a:solidFill>
            <a:srgbClr val="FFFF00"/>
          </a:solidFill>
        </p:spPr>
        <p:txBody>
          <a:bodyPr wrap="none" rtlCol="0" anchor="ctr" anchorCtr="0">
            <a:noAutofit/>
          </a:bodyPr>
          <a:lstStyle/>
          <a:p>
            <a:pPr algn="ctr"/>
            <a:r>
              <a:rPr lang="en-GB" sz="1600" b="1" dirty="0"/>
              <a:t>Backup</a:t>
            </a:r>
            <a:endParaRPr lang="en-GB" sz="1600" b="1" dirty="0">
              <a:solidFill>
                <a:srgbClr val="FF0000"/>
              </a:solidFill>
            </a:endParaRPr>
          </a:p>
        </p:txBody>
      </p:sp>
    </p:spTree>
    <p:extLst>
      <p:ext uri="{BB962C8B-B14F-4D97-AF65-F5344CB8AC3E}">
        <p14:creationId xmlns:p14="http://schemas.microsoft.com/office/powerpoint/2010/main" val="393274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B15A-9518-1576-1838-6479226FD986}"/>
              </a:ext>
            </a:extLst>
          </p:cNvPr>
          <p:cNvSpPr>
            <a:spLocks noGrp="1"/>
          </p:cNvSpPr>
          <p:nvPr>
            <p:ph type="title"/>
          </p:nvPr>
        </p:nvSpPr>
        <p:spPr/>
        <p:txBody>
          <a:bodyPr/>
          <a:lstStyle/>
          <a:p>
            <a:r>
              <a:rPr lang="en-GB" dirty="0"/>
              <a:t>CALIBRATE Participant Disposition</a:t>
            </a:r>
          </a:p>
        </p:txBody>
      </p:sp>
      <p:sp>
        <p:nvSpPr>
          <p:cNvPr id="3" name="Text Placeholder 2">
            <a:extLst>
              <a:ext uri="{FF2B5EF4-FFF2-40B4-BE49-F238E27FC236}">
                <a16:creationId xmlns:a16="http://schemas.microsoft.com/office/drawing/2014/main" id="{97366DC3-B83E-D059-6FC9-36B9E213808F}"/>
              </a:ext>
            </a:extLst>
          </p:cNvPr>
          <p:cNvSpPr>
            <a:spLocks noGrp="1"/>
          </p:cNvSpPr>
          <p:nvPr>
            <p:ph type="body" sz="quarter" idx="11"/>
          </p:nvPr>
        </p:nvSpPr>
        <p:spPr>
          <a:xfrm>
            <a:off x="812801" y="6250032"/>
            <a:ext cx="10565726" cy="457200"/>
          </a:xfrm>
        </p:spPr>
        <p:txBody>
          <a:bodyPr/>
          <a:lstStyle/>
          <a:p>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S PGothic"/>
              </a:rPr>
              <a:t>Group 1: SC LEN + (F/TAF&gt;TAF); Group 2: SC LEN + (F/TAF&gt;BIC); Group 3: Oral LEN + F/TAF.</a:t>
            </a:r>
            <a:b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S PGothic"/>
              </a:rPr>
            </a:br>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S PGothic"/>
              </a:rPr>
              <a:t>BIC, </a:t>
            </a:r>
            <a:r>
              <a:rPr kumimoji="0" lang="en-US" sz="900" b="0" i="0" u="none" strike="noStrike" kern="1200" cap="none" spc="0" normalizeH="0" baseline="0" noProof="0" dirty="0" err="1">
                <a:ln>
                  <a:noFill/>
                </a:ln>
                <a:solidFill>
                  <a:srgbClr val="000000"/>
                </a:solidFill>
                <a:effectLst/>
                <a:uLnTx/>
                <a:uFillTx/>
                <a:latin typeface="Trebuchet MS" panose="020B0603020202020204" pitchFamily="34" charset="0"/>
                <a:ea typeface="MS PGothic"/>
              </a:rPr>
              <a:t>bictegravir</a:t>
            </a:r>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S PGothic"/>
              </a:rPr>
              <a:t>; F/TAF, emtricitabine/tenofovir; LEN, lenacapavir; SC, subcutaneous; TAF, tenofovir.</a:t>
            </a:r>
            <a:endParaRPr lang="en-GB"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E9B9D5C0-23B6-C271-4E61-386E60246D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16F37-D63B-443C-96C0-C234F1098F79}"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Rectangle 4">
            <a:extLst>
              <a:ext uri="{FF2B5EF4-FFF2-40B4-BE49-F238E27FC236}">
                <a16:creationId xmlns:a16="http://schemas.microsoft.com/office/drawing/2014/main" id="{2629F6B6-76C8-E0C7-DC19-D0089838669D}"/>
              </a:ext>
            </a:extLst>
          </p:cNvPr>
          <p:cNvSpPr/>
          <p:nvPr/>
        </p:nvSpPr>
        <p:spPr bwMode="auto">
          <a:xfrm>
            <a:off x="5580298" y="1312442"/>
            <a:ext cx="901148" cy="497039"/>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Screened (N=249)</a:t>
            </a:r>
          </a:p>
        </p:txBody>
      </p:sp>
      <p:sp>
        <p:nvSpPr>
          <p:cNvPr id="7" name="Rectangle 6">
            <a:extLst>
              <a:ext uri="{FF2B5EF4-FFF2-40B4-BE49-F238E27FC236}">
                <a16:creationId xmlns:a16="http://schemas.microsoft.com/office/drawing/2014/main" id="{A8539263-EEDD-9DA7-A840-13FBEB83C72C}"/>
              </a:ext>
            </a:extLst>
          </p:cNvPr>
          <p:cNvSpPr/>
          <p:nvPr/>
        </p:nvSpPr>
        <p:spPr bwMode="auto">
          <a:xfrm>
            <a:off x="7599282" y="1686847"/>
            <a:ext cx="2463692" cy="497039"/>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Screened but not randomized</a:t>
            </a:r>
            <a:b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 (N=66)</a:t>
            </a:r>
          </a:p>
        </p:txBody>
      </p:sp>
      <p:sp>
        <p:nvSpPr>
          <p:cNvPr id="9" name="Rectangle 8">
            <a:extLst>
              <a:ext uri="{FF2B5EF4-FFF2-40B4-BE49-F238E27FC236}">
                <a16:creationId xmlns:a16="http://schemas.microsoft.com/office/drawing/2014/main" id="{4D673CE4-FA5F-7A10-DA65-53B4AC9E67B3}"/>
              </a:ext>
            </a:extLst>
          </p:cNvPr>
          <p:cNvSpPr/>
          <p:nvPr/>
        </p:nvSpPr>
        <p:spPr bwMode="auto">
          <a:xfrm>
            <a:off x="7599282" y="2369064"/>
            <a:ext cx="2463692" cy="628528"/>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Completed study and study drug on or prior to the clinical hold</a:t>
            </a:r>
            <a:b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 (N=12)</a:t>
            </a:r>
          </a:p>
        </p:txBody>
      </p:sp>
      <p:sp>
        <p:nvSpPr>
          <p:cNvPr id="10" name="Rectangle 9">
            <a:extLst>
              <a:ext uri="{FF2B5EF4-FFF2-40B4-BE49-F238E27FC236}">
                <a16:creationId xmlns:a16="http://schemas.microsoft.com/office/drawing/2014/main" id="{04B7FC94-0C45-AFD0-A005-E07EEA0E5D3B}"/>
              </a:ext>
            </a:extLst>
          </p:cNvPr>
          <p:cNvSpPr/>
          <p:nvPr/>
        </p:nvSpPr>
        <p:spPr bwMode="auto">
          <a:xfrm>
            <a:off x="7599281" y="3186030"/>
            <a:ext cx="3249693" cy="628528"/>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Completed the study without receiving oral bridging after the clinical hold </a:t>
            </a:r>
            <a:b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(N=12)</a:t>
            </a:r>
          </a:p>
        </p:txBody>
      </p:sp>
      <p:sp>
        <p:nvSpPr>
          <p:cNvPr id="11" name="Rectangle 10">
            <a:extLst>
              <a:ext uri="{FF2B5EF4-FFF2-40B4-BE49-F238E27FC236}">
                <a16:creationId xmlns:a16="http://schemas.microsoft.com/office/drawing/2014/main" id="{65D2B2EB-35D3-335F-ACDF-4FC705F7D160}"/>
              </a:ext>
            </a:extLst>
          </p:cNvPr>
          <p:cNvSpPr/>
          <p:nvPr/>
        </p:nvSpPr>
        <p:spPr bwMode="auto">
          <a:xfrm>
            <a:off x="7968444" y="3877747"/>
            <a:ext cx="2463692" cy="457200"/>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Continuing SC injection without receiving oral bridging (N=2)</a:t>
            </a:r>
          </a:p>
        </p:txBody>
      </p:sp>
      <p:sp>
        <p:nvSpPr>
          <p:cNvPr id="12" name="Rectangle 11">
            <a:extLst>
              <a:ext uri="{FF2B5EF4-FFF2-40B4-BE49-F238E27FC236}">
                <a16:creationId xmlns:a16="http://schemas.microsoft.com/office/drawing/2014/main" id="{684F1DA6-2821-BA50-F337-BEE914528B0D}"/>
              </a:ext>
            </a:extLst>
          </p:cNvPr>
          <p:cNvSpPr/>
          <p:nvPr/>
        </p:nvSpPr>
        <p:spPr bwMode="auto">
          <a:xfrm>
            <a:off x="7968444" y="4568996"/>
            <a:ext cx="1839529" cy="710286"/>
          </a:xfrm>
          <a:prstGeom prst="rect">
            <a:avLst/>
          </a:prstGeom>
          <a:solidFill>
            <a:srgbClr val="002060"/>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Oral LEN + F/TAF</a:t>
            </a:r>
          </a:p>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Continued oral therapy </a:t>
            </a:r>
            <a:b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(N=39)</a:t>
            </a:r>
          </a:p>
        </p:txBody>
      </p:sp>
      <p:sp>
        <p:nvSpPr>
          <p:cNvPr id="13" name="Rectangle 12">
            <a:extLst>
              <a:ext uri="{FF2B5EF4-FFF2-40B4-BE49-F238E27FC236}">
                <a16:creationId xmlns:a16="http://schemas.microsoft.com/office/drawing/2014/main" id="{83484C5B-578B-C7DF-8BA3-1BCFDA6F872B}"/>
              </a:ext>
            </a:extLst>
          </p:cNvPr>
          <p:cNvSpPr/>
          <p:nvPr/>
        </p:nvSpPr>
        <p:spPr bwMode="auto">
          <a:xfrm>
            <a:off x="7500626" y="5502545"/>
            <a:ext cx="1259677" cy="635962"/>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Continuing study drug </a:t>
            </a:r>
            <a:b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(N=37)</a:t>
            </a:r>
          </a:p>
        </p:txBody>
      </p:sp>
      <p:sp>
        <p:nvSpPr>
          <p:cNvPr id="14" name="Rectangle 13">
            <a:extLst>
              <a:ext uri="{FF2B5EF4-FFF2-40B4-BE49-F238E27FC236}">
                <a16:creationId xmlns:a16="http://schemas.microsoft.com/office/drawing/2014/main" id="{AAB277CF-9DA3-BD26-F483-91567B6F902E}"/>
              </a:ext>
            </a:extLst>
          </p:cNvPr>
          <p:cNvSpPr/>
          <p:nvPr/>
        </p:nvSpPr>
        <p:spPr bwMode="auto">
          <a:xfrm>
            <a:off x="8937248" y="5498590"/>
            <a:ext cx="2003674" cy="803762"/>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Prematurely discontinued study drug during oral bridging period (N=2)</a:t>
            </a:r>
          </a:p>
          <a:p>
            <a:pPr marL="171450" marR="0" lvl="0" indent="-171450" algn="ctr"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Trebuchet MS" panose="020B0603020202020204" pitchFamily="34" charset="0"/>
              </a:rPr>
              <a:t>Subject decision (n=2)</a:t>
            </a:r>
          </a:p>
        </p:txBody>
      </p:sp>
      <p:sp>
        <p:nvSpPr>
          <p:cNvPr id="15" name="Rectangle 14">
            <a:extLst>
              <a:ext uri="{FF2B5EF4-FFF2-40B4-BE49-F238E27FC236}">
                <a16:creationId xmlns:a16="http://schemas.microsoft.com/office/drawing/2014/main" id="{B13ECDB9-D440-B3C4-4FD4-BE0E4D30EBAC}"/>
              </a:ext>
            </a:extLst>
          </p:cNvPr>
          <p:cNvSpPr/>
          <p:nvPr/>
        </p:nvSpPr>
        <p:spPr bwMode="auto">
          <a:xfrm>
            <a:off x="2029376" y="1306614"/>
            <a:ext cx="2003674" cy="457200"/>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Randomized but never dosed (N=1)</a:t>
            </a:r>
            <a:endPar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
        <p:nvSpPr>
          <p:cNvPr id="16" name="Rectangle 15">
            <a:extLst>
              <a:ext uri="{FF2B5EF4-FFF2-40B4-BE49-F238E27FC236}">
                <a16:creationId xmlns:a16="http://schemas.microsoft.com/office/drawing/2014/main" id="{448A2B17-8736-6993-C735-36634C5CC4A1}"/>
              </a:ext>
            </a:extLst>
          </p:cNvPr>
          <p:cNvSpPr/>
          <p:nvPr/>
        </p:nvSpPr>
        <p:spPr bwMode="auto">
          <a:xfrm>
            <a:off x="1668053" y="1814100"/>
            <a:ext cx="2793145" cy="1525499"/>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Trebuchet MS" panose="020B0603020202020204" pitchFamily="34" charset="0"/>
              </a:rPr>
              <a:t>Prematurely discontinued study drug on or prior to the clinical hold (N = 33)</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Lost to follow-up (n=13)</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Subject decision (n=6)</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Investigator’s discretion (n=5)</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Lack of efficacy (n=4)</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Adverse event (n=4)</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Death (n=1)</a:t>
            </a:r>
            <a:endParaRPr kumimoji="0" lang="en-GB" sz="5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
        <p:nvSpPr>
          <p:cNvPr id="17" name="Rectangle 16">
            <a:extLst>
              <a:ext uri="{FF2B5EF4-FFF2-40B4-BE49-F238E27FC236}">
                <a16:creationId xmlns:a16="http://schemas.microsoft.com/office/drawing/2014/main" id="{68924829-36AF-2068-C8C9-299CF969C20B}"/>
              </a:ext>
            </a:extLst>
          </p:cNvPr>
          <p:cNvSpPr/>
          <p:nvPr/>
        </p:nvSpPr>
        <p:spPr bwMode="auto">
          <a:xfrm>
            <a:off x="1654166" y="3429000"/>
            <a:ext cx="2793145" cy="807200"/>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Prematurely discontinued study drug without receiving oral bridging (N=2)</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Pregnancy (n=1)</a:t>
            </a:r>
          </a:p>
          <a:p>
            <a:pPr marL="628650" marR="0" lvl="1" indent="-171450" algn="l"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Trebuchet MS" panose="020B0603020202020204" pitchFamily="34" charset="0"/>
              </a:rPr>
              <a:t>Subject decision (n=1)</a:t>
            </a:r>
            <a:endParaRPr kumimoji="0" lang="en-GB" sz="5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
        <p:nvSpPr>
          <p:cNvPr id="18" name="Rectangle 17">
            <a:extLst>
              <a:ext uri="{FF2B5EF4-FFF2-40B4-BE49-F238E27FC236}">
                <a16:creationId xmlns:a16="http://schemas.microsoft.com/office/drawing/2014/main" id="{ED6371DD-967E-38C8-387B-07E494ADE2A7}"/>
              </a:ext>
            </a:extLst>
          </p:cNvPr>
          <p:cNvSpPr/>
          <p:nvPr/>
        </p:nvSpPr>
        <p:spPr bwMode="auto">
          <a:xfrm>
            <a:off x="2212688" y="4563137"/>
            <a:ext cx="2010869" cy="717145"/>
          </a:xfrm>
          <a:prstGeom prst="rect">
            <a:avLst/>
          </a:prstGeom>
          <a:solidFill>
            <a:srgbClr val="839FD6"/>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SC LEN + (F/TAF&gt;TAF)</a:t>
            </a:r>
          </a:p>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Received oral bridging</a:t>
            </a:r>
          </a:p>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(N=44)</a:t>
            </a:r>
          </a:p>
        </p:txBody>
      </p:sp>
      <p:sp>
        <p:nvSpPr>
          <p:cNvPr id="19" name="Rectangle 18">
            <a:extLst>
              <a:ext uri="{FF2B5EF4-FFF2-40B4-BE49-F238E27FC236}">
                <a16:creationId xmlns:a16="http://schemas.microsoft.com/office/drawing/2014/main" id="{F5FE2DE9-DC56-4D26-DD1E-F4E4B94CDC4C}"/>
              </a:ext>
            </a:extLst>
          </p:cNvPr>
          <p:cNvSpPr/>
          <p:nvPr/>
        </p:nvSpPr>
        <p:spPr bwMode="auto">
          <a:xfrm>
            <a:off x="1051732" y="5494768"/>
            <a:ext cx="1771601" cy="631171"/>
          </a:xfrm>
          <a:prstGeom prst="rect">
            <a:avLst/>
          </a:prstGeom>
          <a:solidFill>
            <a:srgbClr val="839F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Continuing study drug with SC resumed </a:t>
            </a:r>
            <a:b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(N=42)</a:t>
            </a:r>
          </a:p>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ndParaRPr>
          </a:p>
        </p:txBody>
      </p:sp>
      <p:sp>
        <p:nvSpPr>
          <p:cNvPr id="21" name="Rectangle 20">
            <a:extLst>
              <a:ext uri="{FF2B5EF4-FFF2-40B4-BE49-F238E27FC236}">
                <a16:creationId xmlns:a16="http://schemas.microsoft.com/office/drawing/2014/main" id="{1C57286C-377D-841F-8F08-57E8078749C3}"/>
              </a:ext>
            </a:extLst>
          </p:cNvPr>
          <p:cNvSpPr/>
          <p:nvPr/>
        </p:nvSpPr>
        <p:spPr bwMode="auto">
          <a:xfrm>
            <a:off x="5109843" y="2044731"/>
            <a:ext cx="1842059" cy="497040"/>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Participants randomized (N=183)</a:t>
            </a:r>
          </a:p>
        </p:txBody>
      </p:sp>
      <p:sp>
        <p:nvSpPr>
          <p:cNvPr id="22" name="Rectangle 21">
            <a:extLst>
              <a:ext uri="{FF2B5EF4-FFF2-40B4-BE49-F238E27FC236}">
                <a16:creationId xmlns:a16="http://schemas.microsoft.com/office/drawing/2014/main" id="{5EA311F7-CF3F-2C48-A6E3-A07C47A72A49}"/>
              </a:ext>
            </a:extLst>
          </p:cNvPr>
          <p:cNvSpPr/>
          <p:nvPr/>
        </p:nvSpPr>
        <p:spPr bwMode="auto">
          <a:xfrm>
            <a:off x="5111107" y="2777021"/>
            <a:ext cx="1839530" cy="621802"/>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Continuing study drug following clinical hold</a:t>
            </a:r>
            <a:b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(N=137)</a:t>
            </a:r>
          </a:p>
        </p:txBody>
      </p:sp>
      <p:sp>
        <p:nvSpPr>
          <p:cNvPr id="23" name="Rectangle 22">
            <a:extLst>
              <a:ext uri="{FF2B5EF4-FFF2-40B4-BE49-F238E27FC236}">
                <a16:creationId xmlns:a16="http://schemas.microsoft.com/office/drawing/2014/main" id="{CC28DB98-E2D8-63E1-0902-60F8AE4D8359}"/>
              </a:ext>
            </a:extLst>
          </p:cNvPr>
          <p:cNvSpPr/>
          <p:nvPr/>
        </p:nvSpPr>
        <p:spPr bwMode="auto">
          <a:xfrm>
            <a:off x="5060048" y="3760323"/>
            <a:ext cx="1940383" cy="630392"/>
          </a:xfrm>
          <a:prstGeom prst="rect">
            <a:avLst/>
          </a:prstGeom>
          <a:solidFill>
            <a:srgbClr val="EAEA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Received oral bridging or continued oral therapy </a:t>
            </a:r>
            <a:b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000000"/>
                </a:solidFill>
                <a:effectLst/>
                <a:uLnTx/>
                <a:uFillTx/>
                <a:latin typeface="Trebuchet MS" panose="020B0603020202020204" pitchFamily="34" charset="0"/>
              </a:rPr>
              <a:t>(N=121)</a:t>
            </a:r>
          </a:p>
        </p:txBody>
      </p:sp>
      <p:sp>
        <p:nvSpPr>
          <p:cNvPr id="24" name="Rectangle 23">
            <a:extLst>
              <a:ext uri="{FF2B5EF4-FFF2-40B4-BE49-F238E27FC236}">
                <a16:creationId xmlns:a16="http://schemas.microsoft.com/office/drawing/2014/main" id="{8450D0E2-8430-1266-7EA8-71923396024A}"/>
              </a:ext>
            </a:extLst>
          </p:cNvPr>
          <p:cNvSpPr/>
          <p:nvPr/>
        </p:nvSpPr>
        <p:spPr bwMode="auto">
          <a:xfrm>
            <a:off x="5060047" y="4569996"/>
            <a:ext cx="1940383" cy="710286"/>
          </a:xfrm>
          <a:prstGeom prst="rect">
            <a:avLst/>
          </a:prstGeom>
          <a:solidFill>
            <a:srgbClr val="537AC6"/>
          </a:solid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SC LEN + (F/TAF&gt;BIC)</a:t>
            </a:r>
          </a:p>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Received oral bridging</a:t>
            </a:r>
          </a:p>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(N=38)</a:t>
            </a:r>
          </a:p>
        </p:txBody>
      </p:sp>
      <p:sp>
        <p:nvSpPr>
          <p:cNvPr id="25" name="Rectangle 24">
            <a:extLst>
              <a:ext uri="{FF2B5EF4-FFF2-40B4-BE49-F238E27FC236}">
                <a16:creationId xmlns:a16="http://schemas.microsoft.com/office/drawing/2014/main" id="{843F85D0-DA79-5966-1061-D4D2D5178CBA}"/>
              </a:ext>
            </a:extLst>
          </p:cNvPr>
          <p:cNvSpPr/>
          <p:nvPr/>
        </p:nvSpPr>
        <p:spPr bwMode="auto">
          <a:xfrm>
            <a:off x="5179967" y="5495547"/>
            <a:ext cx="1704707" cy="630392"/>
          </a:xfrm>
          <a:prstGeom prst="rect">
            <a:avLst/>
          </a:prstGeom>
          <a:solidFill>
            <a:srgbClr val="537A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Continuing study drug with SC resumed </a:t>
            </a:r>
            <a:b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b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(N=38)</a:t>
            </a:r>
          </a:p>
        </p:txBody>
      </p:sp>
      <p:cxnSp>
        <p:nvCxnSpPr>
          <p:cNvPr id="27" name="Straight Arrow Connector 26">
            <a:extLst>
              <a:ext uri="{FF2B5EF4-FFF2-40B4-BE49-F238E27FC236}">
                <a16:creationId xmlns:a16="http://schemas.microsoft.com/office/drawing/2014/main" id="{BE334506-FC5B-5391-9751-625FAE08BAE0}"/>
              </a:ext>
            </a:extLst>
          </p:cNvPr>
          <p:cNvCxnSpPr>
            <a:stCxn id="5" idx="2"/>
            <a:endCxn id="21" idx="0"/>
          </p:cNvCxnSpPr>
          <p:nvPr/>
        </p:nvCxnSpPr>
        <p:spPr bwMode="auto">
          <a:xfrm>
            <a:off x="6030872" y="1809481"/>
            <a:ext cx="1" cy="235250"/>
          </a:xfrm>
          <a:prstGeom prst="straightConnector1">
            <a:avLst/>
          </a:prstGeom>
          <a:noFill/>
          <a:ln w="9525"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1532525F-2554-7C76-C181-8C881B290658}"/>
              </a:ext>
            </a:extLst>
          </p:cNvPr>
          <p:cNvCxnSpPr>
            <a:stCxn id="21" idx="2"/>
            <a:endCxn id="22" idx="0"/>
          </p:cNvCxnSpPr>
          <p:nvPr/>
        </p:nvCxnSpPr>
        <p:spPr bwMode="auto">
          <a:xfrm flipH="1">
            <a:off x="6030872" y="2541771"/>
            <a:ext cx="1" cy="235250"/>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CE19DF4E-8A5A-8614-30AA-EB2EC2A453B9}"/>
              </a:ext>
            </a:extLst>
          </p:cNvPr>
          <p:cNvCxnSpPr>
            <a:stCxn id="22" idx="2"/>
            <a:endCxn id="23" idx="0"/>
          </p:cNvCxnSpPr>
          <p:nvPr/>
        </p:nvCxnSpPr>
        <p:spPr bwMode="auto">
          <a:xfrm flipH="1">
            <a:off x="6030240" y="3398823"/>
            <a:ext cx="632" cy="361500"/>
          </a:xfrm>
          <a:prstGeom prst="straightConnector1">
            <a:avLst/>
          </a:prstGeom>
          <a:noFill/>
          <a:ln w="952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33626A1B-E998-C2AE-6846-6B8DFAEBFF8F}"/>
              </a:ext>
            </a:extLst>
          </p:cNvPr>
          <p:cNvCxnSpPr>
            <a:stCxn id="23" idx="2"/>
            <a:endCxn id="24" idx="0"/>
          </p:cNvCxnSpPr>
          <p:nvPr/>
        </p:nvCxnSpPr>
        <p:spPr bwMode="auto">
          <a:xfrm flipH="1">
            <a:off x="6030239" y="4390715"/>
            <a:ext cx="1" cy="179281"/>
          </a:xfrm>
          <a:prstGeom prst="straightConnector1">
            <a:avLst/>
          </a:prstGeom>
          <a:noFill/>
          <a:ln w="9525"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59A18CC8-88AC-F6C9-F291-D5D3F7B01C7B}"/>
              </a:ext>
            </a:extLst>
          </p:cNvPr>
          <p:cNvCxnSpPr>
            <a:stCxn id="24" idx="2"/>
            <a:endCxn id="25" idx="0"/>
          </p:cNvCxnSpPr>
          <p:nvPr/>
        </p:nvCxnSpPr>
        <p:spPr bwMode="auto">
          <a:xfrm>
            <a:off x="6030239" y="5280282"/>
            <a:ext cx="2082" cy="215265"/>
          </a:xfrm>
          <a:prstGeom prst="straightConnector1">
            <a:avLst/>
          </a:prstGeom>
          <a:noFill/>
          <a:ln w="9525" cap="flat" cmpd="sng" algn="ctr">
            <a:solidFill>
              <a:schemeClr val="tx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D40808F5-D0B8-0BCC-1F4C-C082750C1759}"/>
              </a:ext>
            </a:extLst>
          </p:cNvPr>
          <p:cNvCxnSpPr>
            <a:cxnSpLocks/>
            <a:endCxn id="7" idx="1"/>
          </p:cNvCxnSpPr>
          <p:nvPr/>
        </p:nvCxnSpPr>
        <p:spPr bwMode="auto">
          <a:xfrm>
            <a:off x="6030237" y="1935367"/>
            <a:ext cx="1569045" cy="0"/>
          </a:xfrm>
          <a:prstGeom prst="straightConnector1">
            <a:avLst/>
          </a:prstGeom>
          <a:noFill/>
          <a:ln w="9525"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1CB7B3CD-8180-5815-160E-F561087DBB9B}"/>
              </a:ext>
            </a:extLst>
          </p:cNvPr>
          <p:cNvCxnSpPr>
            <a:cxnSpLocks/>
            <a:endCxn id="9" idx="1"/>
          </p:cNvCxnSpPr>
          <p:nvPr/>
        </p:nvCxnSpPr>
        <p:spPr bwMode="auto">
          <a:xfrm>
            <a:off x="6030237" y="2680094"/>
            <a:ext cx="1569045" cy="3234"/>
          </a:xfrm>
          <a:prstGeom prst="straightConnector1">
            <a:avLst/>
          </a:prstGeom>
          <a:noFill/>
          <a:ln w="9525" cap="flat" cmpd="sng" algn="ctr">
            <a:solidFill>
              <a:schemeClr val="tx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AB7FA148-9B73-771A-C2C6-B4FC35036345}"/>
              </a:ext>
            </a:extLst>
          </p:cNvPr>
          <p:cNvCxnSpPr>
            <a:cxnSpLocks/>
            <a:endCxn id="10" idx="1"/>
          </p:cNvCxnSpPr>
          <p:nvPr/>
        </p:nvCxnSpPr>
        <p:spPr bwMode="auto">
          <a:xfrm>
            <a:off x="6030237" y="3500294"/>
            <a:ext cx="1569044" cy="0"/>
          </a:xfrm>
          <a:prstGeom prst="straightConnector1">
            <a:avLst/>
          </a:prstGeom>
          <a:noFill/>
          <a:ln w="9525" cap="flat" cmpd="sng" algn="ctr">
            <a:solidFill>
              <a:schemeClr val="tx1"/>
            </a:solidFill>
            <a:prstDash val="solid"/>
            <a:round/>
            <a:headEnd type="none" w="med" len="med"/>
            <a:tailEnd type="triangle"/>
          </a:ln>
          <a:effectLst/>
        </p:spPr>
      </p:cxnSp>
      <p:cxnSp>
        <p:nvCxnSpPr>
          <p:cNvPr id="48" name="Connector: Elbow 47">
            <a:extLst>
              <a:ext uri="{FF2B5EF4-FFF2-40B4-BE49-F238E27FC236}">
                <a16:creationId xmlns:a16="http://schemas.microsoft.com/office/drawing/2014/main" id="{59A17CC7-DC4A-CF79-8833-98D221362512}"/>
              </a:ext>
            </a:extLst>
          </p:cNvPr>
          <p:cNvCxnSpPr>
            <a:endCxn id="11" idx="1"/>
          </p:cNvCxnSpPr>
          <p:nvPr/>
        </p:nvCxnSpPr>
        <p:spPr bwMode="auto">
          <a:xfrm>
            <a:off x="6030237" y="3579573"/>
            <a:ext cx="1938207" cy="526774"/>
          </a:xfrm>
          <a:prstGeom prst="bentConnector3">
            <a:avLst>
              <a:gd name="adj1" fmla="val 66119"/>
            </a:avLst>
          </a:prstGeom>
          <a:noFill/>
          <a:ln w="9525" cap="flat" cmpd="sng" algn="ctr">
            <a:solidFill>
              <a:schemeClr val="tx1"/>
            </a:solidFill>
            <a:prstDash val="solid"/>
            <a:round/>
            <a:headEnd type="none" w="med" len="med"/>
            <a:tailEnd type="triangle"/>
          </a:ln>
          <a:effectLst/>
        </p:spPr>
      </p:cxnSp>
      <p:cxnSp>
        <p:nvCxnSpPr>
          <p:cNvPr id="51" name="Connector: Elbow 50">
            <a:extLst>
              <a:ext uri="{FF2B5EF4-FFF2-40B4-BE49-F238E27FC236}">
                <a16:creationId xmlns:a16="http://schemas.microsoft.com/office/drawing/2014/main" id="{95382A7A-FACD-F775-07E1-1D220123299A}"/>
              </a:ext>
            </a:extLst>
          </p:cNvPr>
          <p:cNvCxnSpPr>
            <a:stCxn id="23" idx="2"/>
            <a:endCxn id="12" idx="0"/>
          </p:cNvCxnSpPr>
          <p:nvPr/>
        </p:nvCxnSpPr>
        <p:spPr bwMode="auto">
          <a:xfrm rot="16200000" flipH="1">
            <a:off x="7370084" y="3050870"/>
            <a:ext cx="178281" cy="2857969"/>
          </a:xfrm>
          <a:prstGeom prst="bentConnector3">
            <a:avLst/>
          </a:prstGeom>
          <a:noFill/>
          <a:ln w="9525" cap="flat" cmpd="sng" algn="ctr">
            <a:solidFill>
              <a:schemeClr val="tx1"/>
            </a:solidFill>
            <a:prstDash val="solid"/>
            <a:round/>
            <a:headEnd type="none" w="med" len="med"/>
            <a:tailEnd type="triangle"/>
          </a:ln>
          <a:effectLst/>
        </p:spPr>
      </p:cxnSp>
      <p:cxnSp>
        <p:nvCxnSpPr>
          <p:cNvPr id="53" name="Connector: Elbow 52">
            <a:extLst>
              <a:ext uri="{FF2B5EF4-FFF2-40B4-BE49-F238E27FC236}">
                <a16:creationId xmlns:a16="http://schemas.microsoft.com/office/drawing/2014/main" id="{52D5665A-6DF9-AB3B-035C-8EB598A5D3AA}"/>
              </a:ext>
            </a:extLst>
          </p:cNvPr>
          <p:cNvCxnSpPr>
            <a:stCxn id="12" idx="2"/>
            <a:endCxn id="14" idx="0"/>
          </p:cNvCxnSpPr>
          <p:nvPr/>
        </p:nvCxnSpPr>
        <p:spPr bwMode="auto">
          <a:xfrm rot="16200000" flipH="1">
            <a:off x="9303993" y="4863498"/>
            <a:ext cx="219308" cy="1050876"/>
          </a:xfrm>
          <a:prstGeom prst="bentConnector3">
            <a:avLst>
              <a:gd name="adj1" fmla="val 48915"/>
            </a:avLst>
          </a:prstGeom>
          <a:noFill/>
          <a:ln w="9525" cap="flat" cmpd="sng" algn="ctr">
            <a:solidFill>
              <a:schemeClr val="tx1"/>
            </a:solidFill>
            <a:prstDash val="solid"/>
            <a:round/>
            <a:headEnd type="none" w="med" len="med"/>
            <a:tailEnd type="triangle"/>
          </a:ln>
          <a:effectLst/>
        </p:spPr>
      </p:cxnSp>
      <p:cxnSp>
        <p:nvCxnSpPr>
          <p:cNvPr id="55" name="Connector: Elbow 54">
            <a:extLst>
              <a:ext uri="{FF2B5EF4-FFF2-40B4-BE49-F238E27FC236}">
                <a16:creationId xmlns:a16="http://schemas.microsoft.com/office/drawing/2014/main" id="{931A6DB9-A9C6-572D-EF94-F82316E25E9C}"/>
              </a:ext>
            </a:extLst>
          </p:cNvPr>
          <p:cNvCxnSpPr>
            <a:stCxn id="12" idx="2"/>
            <a:endCxn id="13" idx="0"/>
          </p:cNvCxnSpPr>
          <p:nvPr/>
        </p:nvCxnSpPr>
        <p:spPr bwMode="auto">
          <a:xfrm rot="5400000">
            <a:off x="8397706" y="5012041"/>
            <a:ext cx="223263" cy="757744"/>
          </a:xfrm>
          <a:prstGeom prst="bentConnector3">
            <a:avLst>
              <a:gd name="adj1" fmla="val 47866"/>
            </a:avLst>
          </a:prstGeom>
          <a:noFill/>
          <a:ln w="9525" cap="flat" cmpd="sng" algn="ctr">
            <a:solidFill>
              <a:schemeClr val="tx1"/>
            </a:solidFill>
            <a:prstDash val="solid"/>
            <a:round/>
            <a:headEnd type="none" w="med" len="med"/>
            <a:tailEnd type="triangle"/>
          </a:ln>
          <a:effectLst/>
        </p:spPr>
      </p:cxnSp>
      <p:sp>
        <p:nvSpPr>
          <p:cNvPr id="57" name="Rectangle 56">
            <a:extLst>
              <a:ext uri="{FF2B5EF4-FFF2-40B4-BE49-F238E27FC236}">
                <a16:creationId xmlns:a16="http://schemas.microsoft.com/office/drawing/2014/main" id="{E9DE0043-778C-5E0A-E001-8D6EEF235CEB}"/>
              </a:ext>
            </a:extLst>
          </p:cNvPr>
          <p:cNvSpPr/>
          <p:nvPr/>
        </p:nvSpPr>
        <p:spPr bwMode="auto">
          <a:xfrm>
            <a:off x="3000278" y="5502545"/>
            <a:ext cx="2003674" cy="803762"/>
          </a:xfrm>
          <a:prstGeom prst="rect">
            <a:avLst/>
          </a:prstGeom>
          <a:solidFill>
            <a:srgbClr val="839F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rPr>
              <a:t>Prematurely discontinued study drug during oral bridging (N=2)</a:t>
            </a:r>
          </a:p>
          <a:p>
            <a:pPr marL="171450" marR="0" lvl="0" indent="-171450" algn="ctr" defTabSz="914400" rtl="0" eaLnBrk="1" fontAlgn="base" latinLnBrk="0" hangingPunct="1">
              <a:lnSpc>
                <a:spcPct val="100000"/>
              </a:lnSpc>
              <a:spcBef>
                <a:spcPct val="0"/>
              </a:spcBef>
              <a:spcAft>
                <a:spcPct val="250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FFFFFF"/>
                </a:solidFill>
                <a:effectLst/>
                <a:uLnTx/>
                <a:uFillTx/>
                <a:latin typeface="Trebuchet MS" panose="020B0603020202020204" pitchFamily="34" charset="0"/>
              </a:rPr>
              <a:t>Subject decision (n=2)</a:t>
            </a:r>
          </a:p>
        </p:txBody>
      </p:sp>
      <p:cxnSp>
        <p:nvCxnSpPr>
          <p:cNvPr id="59" name="Connector: Elbow 58">
            <a:extLst>
              <a:ext uri="{FF2B5EF4-FFF2-40B4-BE49-F238E27FC236}">
                <a16:creationId xmlns:a16="http://schemas.microsoft.com/office/drawing/2014/main" id="{3E38CAA0-7C30-1847-1F1F-71C626A00606}"/>
              </a:ext>
            </a:extLst>
          </p:cNvPr>
          <p:cNvCxnSpPr>
            <a:stCxn id="18" idx="2"/>
            <a:endCxn id="57" idx="0"/>
          </p:cNvCxnSpPr>
          <p:nvPr/>
        </p:nvCxnSpPr>
        <p:spPr bwMode="auto">
          <a:xfrm rot="16200000" flipH="1">
            <a:off x="3498988" y="4999417"/>
            <a:ext cx="222263" cy="783992"/>
          </a:xfrm>
          <a:prstGeom prst="bentConnector3">
            <a:avLst/>
          </a:prstGeom>
          <a:noFill/>
          <a:ln w="9525" cap="flat" cmpd="sng" algn="ctr">
            <a:solidFill>
              <a:schemeClr val="tx1"/>
            </a:solidFill>
            <a:prstDash val="solid"/>
            <a:round/>
            <a:headEnd type="none" w="med" len="med"/>
            <a:tailEnd type="triangle"/>
          </a:ln>
          <a:effectLst/>
        </p:spPr>
      </p:cxnSp>
      <p:cxnSp>
        <p:nvCxnSpPr>
          <p:cNvPr id="61" name="Connector: Elbow 60">
            <a:extLst>
              <a:ext uri="{FF2B5EF4-FFF2-40B4-BE49-F238E27FC236}">
                <a16:creationId xmlns:a16="http://schemas.microsoft.com/office/drawing/2014/main" id="{EAD8DF20-5F82-58AF-BA78-94CD3B7851BF}"/>
              </a:ext>
            </a:extLst>
          </p:cNvPr>
          <p:cNvCxnSpPr>
            <a:stCxn id="18" idx="2"/>
            <a:endCxn id="19" idx="0"/>
          </p:cNvCxnSpPr>
          <p:nvPr/>
        </p:nvCxnSpPr>
        <p:spPr bwMode="auto">
          <a:xfrm rot="5400000">
            <a:off x="2470585" y="4747230"/>
            <a:ext cx="214486" cy="1280590"/>
          </a:xfrm>
          <a:prstGeom prst="bentConnector3">
            <a:avLst>
              <a:gd name="adj1" fmla="val 52221"/>
            </a:avLst>
          </a:prstGeom>
          <a:noFill/>
          <a:ln w="9525" cap="flat" cmpd="sng" algn="ctr">
            <a:solidFill>
              <a:schemeClr val="tx1"/>
            </a:solidFill>
            <a:prstDash val="solid"/>
            <a:round/>
            <a:headEnd type="none" w="med" len="med"/>
            <a:tailEnd type="triangle"/>
          </a:ln>
          <a:effectLst/>
        </p:spPr>
      </p:cxnSp>
      <p:cxnSp>
        <p:nvCxnSpPr>
          <p:cNvPr id="63" name="Connector: Elbow 62">
            <a:extLst>
              <a:ext uri="{FF2B5EF4-FFF2-40B4-BE49-F238E27FC236}">
                <a16:creationId xmlns:a16="http://schemas.microsoft.com/office/drawing/2014/main" id="{537C68B6-A589-C26B-45DD-E1B7748B9BA8}"/>
              </a:ext>
            </a:extLst>
          </p:cNvPr>
          <p:cNvCxnSpPr>
            <a:stCxn id="23" idx="2"/>
            <a:endCxn id="18" idx="0"/>
          </p:cNvCxnSpPr>
          <p:nvPr/>
        </p:nvCxnSpPr>
        <p:spPr bwMode="auto">
          <a:xfrm rot="5400000">
            <a:off x="4537971" y="3070868"/>
            <a:ext cx="172422" cy="2812117"/>
          </a:xfrm>
          <a:prstGeom prst="bentConnector3">
            <a:avLst>
              <a:gd name="adj1" fmla="val 51657"/>
            </a:avLst>
          </a:prstGeom>
          <a:noFill/>
          <a:ln w="9525" cap="flat" cmpd="sng" algn="ctr">
            <a:solidFill>
              <a:schemeClr val="tx1"/>
            </a:solidFill>
            <a:prstDash val="solid"/>
            <a:round/>
            <a:headEnd type="none" w="med" len="med"/>
            <a:tailEnd type="triangle"/>
          </a:ln>
          <a:effectLst/>
        </p:spPr>
      </p:cxnSp>
      <p:cxnSp>
        <p:nvCxnSpPr>
          <p:cNvPr id="66" name="Connector: Elbow 65">
            <a:extLst>
              <a:ext uri="{FF2B5EF4-FFF2-40B4-BE49-F238E27FC236}">
                <a16:creationId xmlns:a16="http://schemas.microsoft.com/office/drawing/2014/main" id="{87590C3A-7F4B-2F48-3127-7584A69061BA}"/>
              </a:ext>
            </a:extLst>
          </p:cNvPr>
          <p:cNvCxnSpPr>
            <a:cxnSpLocks/>
            <a:endCxn id="15" idx="3"/>
          </p:cNvCxnSpPr>
          <p:nvPr/>
        </p:nvCxnSpPr>
        <p:spPr bwMode="auto">
          <a:xfrm rot="10800000">
            <a:off x="4033051" y="1535215"/>
            <a:ext cx="1997187" cy="1086849"/>
          </a:xfrm>
          <a:prstGeom prst="bentConnector3">
            <a:avLst/>
          </a:prstGeom>
          <a:noFill/>
          <a:ln w="9525" cap="flat" cmpd="sng" algn="ctr">
            <a:solidFill>
              <a:schemeClr val="tx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220EFE4B-87E8-B42C-5A31-78C8F0FA9279}"/>
              </a:ext>
            </a:extLst>
          </p:cNvPr>
          <p:cNvCxnSpPr>
            <a:cxnSpLocks/>
          </p:cNvCxnSpPr>
          <p:nvPr/>
        </p:nvCxnSpPr>
        <p:spPr bwMode="auto">
          <a:xfrm flipH="1">
            <a:off x="4457708" y="2680094"/>
            <a:ext cx="1620000" cy="0"/>
          </a:xfrm>
          <a:prstGeom prst="straightConnector1">
            <a:avLst/>
          </a:prstGeom>
          <a:noFill/>
          <a:ln w="9525" cap="flat" cmpd="sng" algn="ctr">
            <a:solidFill>
              <a:schemeClr val="tx1"/>
            </a:solidFill>
            <a:prstDash val="solid"/>
            <a:round/>
            <a:headEnd type="none" w="med" len="med"/>
            <a:tailEnd type="triangle"/>
          </a:ln>
          <a:effectLst/>
        </p:spPr>
      </p:cxnSp>
      <p:cxnSp>
        <p:nvCxnSpPr>
          <p:cNvPr id="73" name="Straight Arrow Connector 72">
            <a:extLst>
              <a:ext uri="{FF2B5EF4-FFF2-40B4-BE49-F238E27FC236}">
                <a16:creationId xmlns:a16="http://schemas.microsoft.com/office/drawing/2014/main" id="{C228BC4C-8606-4197-5113-568ACE7D43DC}"/>
              </a:ext>
            </a:extLst>
          </p:cNvPr>
          <p:cNvCxnSpPr/>
          <p:nvPr/>
        </p:nvCxnSpPr>
        <p:spPr bwMode="auto">
          <a:xfrm flipH="1">
            <a:off x="4447311" y="3579573"/>
            <a:ext cx="1582926" cy="0"/>
          </a:xfrm>
          <a:prstGeom prst="straightConnector1">
            <a:avLst/>
          </a:prstGeom>
          <a:noFill/>
          <a:ln w="9525" cap="flat" cmpd="sng" algn="ctr">
            <a:solidFill>
              <a:schemeClr val="tx1"/>
            </a:solidFill>
            <a:prstDash val="solid"/>
            <a:round/>
            <a:headEnd type="none" w="med" len="med"/>
            <a:tailEnd type="triangle"/>
          </a:ln>
          <a:effectLst/>
        </p:spPr>
      </p:cxnSp>
      <p:sp>
        <p:nvSpPr>
          <p:cNvPr id="8" name="TextBox 7">
            <a:extLst>
              <a:ext uri="{FF2B5EF4-FFF2-40B4-BE49-F238E27FC236}">
                <a16:creationId xmlns:a16="http://schemas.microsoft.com/office/drawing/2014/main" id="{FF2AB0A6-8783-B838-AAE2-747649DCE0C5}"/>
              </a:ext>
            </a:extLst>
          </p:cNvPr>
          <p:cNvSpPr txBox="1"/>
          <p:nvPr/>
        </p:nvSpPr>
        <p:spPr>
          <a:xfrm>
            <a:off x="10062084" y="-1"/>
            <a:ext cx="2129915" cy="457200"/>
          </a:xfrm>
          <a:prstGeom prst="rect">
            <a:avLst/>
          </a:prstGeom>
          <a:solidFill>
            <a:srgbClr val="FFFF00"/>
          </a:solidFill>
        </p:spPr>
        <p:txBody>
          <a:bodyPr wrap="none" rtlCol="0" anchor="ctr" anchorCtr="0">
            <a:noAutofit/>
          </a:bodyPr>
          <a:lstStyle/>
          <a:p>
            <a:pPr algn="ctr"/>
            <a:r>
              <a:rPr lang="en-GB" sz="1600" b="1" dirty="0"/>
              <a:t>Backup</a:t>
            </a:r>
            <a:endParaRPr lang="en-GB" sz="1600" b="1" dirty="0">
              <a:solidFill>
                <a:srgbClr val="FF0000"/>
              </a:solidFill>
            </a:endParaRPr>
          </a:p>
        </p:txBody>
      </p:sp>
    </p:spTree>
    <p:extLst>
      <p:ext uri="{BB962C8B-B14F-4D97-AF65-F5344CB8AC3E}">
        <p14:creationId xmlns:p14="http://schemas.microsoft.com/office/powerpoint/2010/main" val="353195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0989-C113-4842-8946-0089BBC04735}"/>
              </a:ext>
            </a:extLst>
          </p:cNvPr>
          <p:cNvSpPr>
            <a:spLocks noGrp="1"/>
          </p:cNvSpPr>
          <p:nvPr>
            <p:ph type="title"/>
          </p:nvPr>
        </p:nvSpPr>
        <p:spPr/>
        <p:txBody>
          <a:bodyPr/>
          <a:lstStyle/>
          <a:p>
            <a:r>
              <a:rPr lang="en-GB" dirty="0"/>
              <a:t>Duration of Exposure and Adherence</a:t>
            </a:r>
            <a:endParaRPr lang="en-GB" strike="sngStrike" dirty="0">
              <a:solidFill>
                <a:srgbClr val="FF0000"/>
              </a:solidFill>
            </a:endParaRPr>
          </a:p>
        </p:txBody>
      </p:sp>
      <p:sp>
        <p:nvSpPr>
          <p:cNvPr id="27" name="Slide Number Placeholder 3">
            <a:extLst>
              <a:ext uri="{FF2B5EF4-FFF2-40B4-BE49-F238E27FC236}">
                <a16:creationId xmlns:a16="http://schemas.microsoft.com/office/drawing/2014/main" id="{E49F7545-74C9-42FC-895E-D1D0525CC8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34844-BF8C-48C5-ADF0-8D663D5097A1}" type="slidenum">
              <a:rPr kumimoji="0" lang="en-US" alt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graphicFrame>
        <p:nvGraphicFramePr>
          <p:cNvPr id="3" name="Chart 2">
            <a:extLst>
              <a:ext uri="{FF2B5EF4-FFF2-40B4-BE49-F238E27FC236}">
                <a16:creationId xmlns:a16="http://schemas.microsoft.com/office/drawing/2014/main" id="{1C9773C4-8516-AC5A-9D3C-4FB4FD74119F}"/>
              </a:ext>
            </a:extLst>
          </p:cNvPr>
          <p:cNvGraphicFramePr/>
          <p:nvPr/>
        </p:nvGraphicFramePr>
        <p:xfrm>
          <a:off x="6457459" y="2459694"/>
          <a:ext cx="4828093" cy="41184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1">
            <a:extLst>
              <a:ext uri="{FF2B5EF4-FFF2-40B4-BE49-F238E27FC236}">
                <a16:creationId xmlns:a16="http://schemas.microsoft.com/office/drawing/2014/main" id="{D2D9CB17-981E-87E2-CF5B-30F41E872D61}"/>
              </a:ext>
            </a:extLst>
          </p:cNvPr>
          <p:cNvGraphicFramePr>
            <a:graphicFrameLocks noGrp="1"/>
          </p:cNvGraphicFramePr>
          <p:nvPr/>
        </p:nvGraphicFramePr>
        <p:xfrm>
          <a:off x="812800" y="2364570"/>
          <a:ext cx="5153470" cy="2784428"/>
        </p:xfrm>
        <a:graphic>
          <a:graphicData uri="http://schemas.openxmlformats.org/drawingml/2006/table">
            <a:tbl>
              <a:tblPr firstRow="1" bandRow="1">
                <a:tableStyleId>{5C22544A-7EE6-4342-B048-85BDC9FD1C3A}</a:tableStyleId>
              </a:tblPr>
              <a:tblGrid>
                <a:gridCol w="1667641">
                  <a:extLst>
                    <a:ext uri="{9D8B030D-6E8A-4147-A177-3AD203B41FA5}">
                      <a16:colId xmlns:a16="http://schemas.microsoft.com/office/drawing/2014/main" val="2671416073"/>
                    </a:ext>
                  </a:extLst>
                </a:gridCol>
                <a:gridCol w="1161943">
                  <a:extLst>
                    <a:ext uri="{9D8B030D-6E8A-4147-A177-3AD203B41FA5}">
                      <a16:colId xmlns:a16="http://schemas.microsoft.com/office/drawing/2014/main" val="3239155182"/>
                    </a:ext>
                  </a:extLst>
                </a:gridCol>
                <a:gridCol w="1161943">
                  <a:extLst>
                    <a:ext uri="{9D8B030D-6E8A-4147-A177-3AD203B41FA5}">
                      <a16:colId xmlns:a16="http://schemas.microsoft.com/office/drawing/2014/main" val="2804047752"/>
                    </a:ext>
                  </a:extLst>
                </a:gridCol>
                <a:gridCol w="1161943">
                  <a:extLst>
                    <a:ext uri="{9D8B030D-6E8A-4147-A177-3AD203B41FA5}">
                      <a16:colId xmlns:a16="http://schemas.microsoft.com/office/drawing/2014/main" val="4140834983"/>
                    </a:ext>
                  </a:extLst>
                </a:gridCol>
              </a:tblGrid>
              <a:tr h="393623">
                <a:tc rowSpan="2">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600" b="1" kern="1200" dirty="0">
                          <a:solidFill>
                            <a:schemeClr val="dk1"/>
                          </a:solidFill>
                          <a:latin typeface="Trebuchet MS" panose="020B0603020202020204" pitchFamily="34" charset="0"/>
                          <a:ea typeface="+mn-ea"/>
                          <a:cs typeface="+mn-cs"/>
                        </a:rPr>
                        <a:t>Duration of exposure to</a:t>
                      </a:r>
                    </a:p>
                    <a:p>
                      <a:pPr marL="0" marR="0" lvl="0" indent="0" algn="l" defTabSz="914422" rtl="0" eaLnBrk="1" fontAlgn="auto" latinLnBrk="0" hangingPunct="1">
                        <a:lnSpc>
                          <a:spcPct val="100000"/>
                        </a:lnSpc>
                        <a:spcBef>
                          <a:spcPts val="0"/>
                        </a:spcBef>
                        <a:spcAft>
                          <a:spcPts val="0"/>
                        </a:spcAft>
                        <a:buClrTx/>
                        <a:buSzTx/>
                        <a:buFontTx/>
                        <a:buNone/>
                        <a:tabLst/>
                        <a:defRPr/>
                      </a:pPr>
                      <a:r>
                        <a:rPr lang="en-GB" sz="1600" b="1" kern="1200" dirty="0">
                          <a:solidFill>
                            <a:schemeClr val="dk1"/>
                          </a:solidFill>
                          <a:latin typeface="Trebuchet MS" panose="020B0603020202020204" pitchFamily="34" charset="0"/>
                          <a:ea typeface="+mn-ea"/>
                          <a:cs typeface="+mn-cs"/>
                        </a:rPr>
                        <a:t>oral LEN </a:t>
                      </a:r>
                      <a:br>
                        <a:rPr lang="en-GB" sz="1600" b="1" kern="1200" dirty="0">
                          <a:solidFill>
                            <a:schemeClr val="dk1"/>
                          </a:solidFill>
                          <a:latin typeface="Trebuchet MS" panose="020B0603020202020204" pitchFamily="34" charset="0"/>
                          <a:ea typeface="+mn-ea"/>
                          <a:cs typeface="+mn-cs"/>
                        </a:rPr>
                      </a:br>
                      <a:r>
                        <a:rPr lang="en-GB" sz="1600" b="1" kern="1200" dirty="0">
                          <a:solidFill>
                            <a:schemeClr val="dk1"/>
                          </a:solidFill>
                          <a:latin typeface="Trebuchet MS" panose="020B0603020202020204" pitchFamily="34" charset="0"/>
                          <a:ea typeface="+mn-ea"/>
                          <a:cs typeface="+mn-cs"/>
                        </a:rPr>
                        <a:t>(weeks)</a:t>
                      </a:r>
                      <a:endParaRPr lang="en-US" sz="1600" b="1" kern="1200" dirty="0">
                        <a:solidFill>
                          <a:schemeClr val="dk1"/>
                        </a:solidFill>
                        <a:latin typeface="Trebuchet MS" panose="020B0603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rowSpan="2">
                  <a:txBody>
                    <a:bodyPr/>
                    <a:lstStyle/>
                    <a:p>
                      <a:pPr algn="ctr">
                        <a:spcBef>
                          <a:spcPts val="600"/>
                        </a:spcBef>
                      </a:pPr>
                      <a:r>
                        <a:rPr lang="en-US" sz="1600" dirty="0">
                          <a:solidFill>
                            <a:sysClr val="windowText" lastClr="000000"/>
                          </a:solidFill>
                          <a:latin typeface="Trebuchet MS" panose="020B0603020202020204" pitchFamily="34" charset="0"/>
                        </a:rPr>
                        <a:t>CAPELLA</a:t>
                      </a:r>
                      <a:endParaRPr lang="en-US" sz="1600" b="0" dirty="0">
                        <a:solidFill>
                          <a:sysClr val="windowText" lastClr="000000"/>
                        </a:solidFill>
                        <a:latin typeface="Trebuchet MS" panose="020B0603020202020204" pitchFamily="34" charset="0"/>
                      </a:endParaRPr>
                    </a:p>
                    <a:p>
                      <a:pPr algn="ctr">
                        <a:spcBef>
                          <a:spcPts val="600"/>
                        </a:spcBef>
                      </a:pPr>
                      <a:r>
                        <a:rPr lang="en-GB" sz="1400" b="0" dirty="0">
                          <a:solidFill>
                            <a:schemeClr val="tx1"/>
                          </a:solidFill>
                          <a:latin typeface="Trebuchet MS" panose="020B0603020202020204" pitchFamily="34" charset="0"/>
                        </a:rPr>
                        <a:t>(N=57)</a:t>
                      </a:r>
                      <a:endParaRPr lang="en-US" sz="1400" b="0" dirty="0">
                        <a:solidFill>
                          <a:sysClr val="windowText" lastClr="000000"/>
                        </a:solidFill>
                        <a:latin typeface="Trebuchet MS" panose="020B0603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AC6"/>
                    </a:solidFill>
                  </a:tcPr>
                </a:tc>
                <a:tc gridSpan="2">
                  <a:txBody>
                    <a:bodyPr/>
                    <a:lstStyle/>
                    <a:p>
                      <a:pPr algn="ctr"/>
                      <a:r>
                        <a:rPr lang="en-US" sz="1600" b="1" kern="1200" dirty="0">
                          <a:solidFill>
                            <a:sysClr val="windowText" lastClr="000000"/>
                          </a:solidFill>
                          <a:latin typeface="Trebuchet MS" panose="020B0603020202020204" pitchFamily="34" charset="0"/>
                          <a:ea typeface="+mn-ea"/>
                          <a:cs typeface="+mn-cs"/>
                        </a:rPr>
                        <a:t>CALIBRATE</a:t>
                      </a: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pPr algn="ctr"/>
                      <a:endParaRPr lang="en-US" sz="1400" dirty="0">
                        <a:latin typeface="Trebuchet MS" panose="020B0603020202020204" pitchFamily="34" charset="0"/>
                      </a:endParaRPr>
                    </a:p>
                  </a:txBody>
                  <a:tcPr>
                    <a:solidFill>
                      <a:srgbClr val="537AC6"/>
                    </a:solidFill>
                  </a:tcPr>
                </a:tc>
                <a:extLst>
                  <a:ext uri="{0D108BD9-81ED-4DB2-BD59-A6C34878D82A}">
                    <a16:rowId xmlns:a16="http://schemas.microsoft.com/office/drawing/2014/main" val="1513657093"/>
                  </a:ext>
                </a:extLst>
              </a:tr>
              <a:tr h="627806">
                <a:tc vMerge="1">
                  <a:txBody>
                    <a:bodyPr/>
                    <a:lstStyle/>
                    <a:p>
                      <a:endParaRPr lang="en-US" sz="1400" dirty="0">
                        <a:latin typeface="Trebuchet MS" panose="020B0603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vMerge="1">
                  <a:txBody>
                    <a:bodyPr/>
                    <a:lstStyle/>
                    <a:p>
                      <a:endParaRPr lang="en-GB"/>
                    </a:p>
                  </a:txBody>
                  <a:tcPr/>
                </a:tc>
                <a:tc>
                  <a:txBody>
                    <a:bodyPr/>
                    <a:lstStyle/>
                    <a:p>
                      <a:pPr algn="ctr">
                        <a:lnSpc>
                          <a:spcPct val="100000"/>
                        </a:lnSpc>
                      </a:pPr>
                      <a:r>
                        <a:rPr lang="nl-NL" sz="1400" b="1" dirty="0">
                          <a:solidFill>
                            <a:schemeClr val="bg1"/>
                          </a:solidFill>
                          <a:latin typeface="Trebuchet MS" panose="020B0603020202020204" pitchFamily="34" charset="0"/>
                        </a:rPr>
                        <a:t>Group 1</a:t>
                      </a:r>
                      <a:br>
                        <a:rPr lang="nl-NL" sz="1400" b="1" dirty="0">
                          <a:solidFill>
                            <a:schemeClr val="bg1"/>
                          </a:solidFill>
                          <a:latin typeface="Trebuchet MS" panose="020B0603020202020204" pitchFamily="34" charset="0"/>
                        </a:rPr>
                      </a:br>
                      <a:r>
                        <a:rPr lang="nl-NL" sz="1400" b="0" dirty="0">
                          <a:solidFill>
                            <a:schemeClr val="bg1"/>
                          </a:solidFill>
                          <a:latin typeface="Trebuchet MS" panose="020B0603020202020204" pitchFamily="34" charset="0"/>
                        </a:rPr>
                        <a:t> (N=44)</a:t>
                      </a:r>
                      <a:endParaRPr lang="en-US" sz="1600" b="0" dirty="0">
                        <a:solidFill>
                          <a:schemeClr val="bg1"/>
                        </a:solidFill>
                        <a:latin typeface="Trebuchet MS" panose="020B060302020202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9FD6"/>
                    </a:solidFill>
                  </a:tcPr>
                </a:tc>
                <a:tc>
                  <a:txBody>
                    <a:bodyPr/>
                    <a:lstStyle/>
                    <a:p>
                      <a:pPr algn="ctr">
                        <a:lnSpc>
                          <a:spcPct val="100000"/>
                        </a:lnSpc>
                      </a:pPr>
                      <a:r>
                        <a:rPr lang="pt-BR" sz="1400" b="1" dirty="0" err="1">
                          <a:solidFill>
                            <a:schemeClr val="bg1"/>
                          </a:solidFill>
                          <a:latin typeface="Trebuchet MS" panose="020B0603020202020204" pitchFamily="34" charset="0"/>
                        </a:rPr>
                        <a:t>Group</a:t>
                      </a:r>
                      <a:r>
                        <a:rPr lang="pt-BR" sz="1400" b="1" dirty="0">
                          <a:solidFill>
                            <a:schemeClr val="bg1"/>
                          </a:solidFill>
                          <a:latin typeface="Trebuchet MS" panose="020B0603020202020204" pitchFamily="34" charset="0"/>
                        </a:rPr>
                        <a:t> 2</a:t>
                      </a:r>
                      <a:br>
                        <a:rPr lang="pt-BR" sz="1400" b="1" dirty="0">
                          <a:solidFill>
                            <a:schemeClr val="bg1"/>
                          </a:solidFill>
                          <a:latin typeface="Trebuchet MS" panose="020B0603020202020204" pitchFamily="34" charset="0"/>
                        </a:rPr>
                      </a:br>
                      <a:r>
                        <a:rPr lang="pt-BR" sz="1400" b="0" dirty="0">
                          <a:solidFill>
                            <a:schemeClr val="bg1"/>
                          </a:solidFill>
                          <a:latin typeface="Trebuchet MS" panose="020B0603020202020204" pitchFamily="34" charset="0"/>
                        </a:rPr>
                        <a:t>(N=38)</a:t>
                      </a:r>
                      <a:endParaRPr lang="en-GB" sz="18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37AC6"/>
                    </a:solidFill>
                  </a:tcPr>
                </a:tc>
                <a:extLst>
                  <a:ext uri="{0D108BD9-81ED-4DB2-BD59-A6C34878D82A}">
                    <a16:rowId xmlns:a16="http://schemas.microsoft.com/office/drawing/2014/main" val="3476135346"/>
                  </a:ext>
                </a:extLst>
              </a:tr>
              <a:tr h="858814">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600" b="1" dirty="0">
                          <a:latin typeface="Trebuchet MS" panose="020B0603020202020204" pitchFamily="34" charset="0"/>
                        </a:rPr>
                        <a:t>Mean </a:t>
                      </a:r>
                      <a:br>
                        <a:rPr lang="en-GB" sz="1600" b="1" dirty="0">
                          <a:latin typeface="Trebuchet MS" panose="020B0603020202020204" pitchFamily="34" charset="0"/>
                        </a:rPr>
                      </a:br>
                      <a:r>
                        <a:rPr lang="en-GB" sz="1600" b="1" dirty="0">
                          <a:latin typeface="Trebuchet MS" panose="020B0603020202020204" pitchFamily="34" charset="0"/>
                        </a:rPr>
                        <a:t>(SD)</a:t>
                      </a: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n-GB" sz="1600" dirty="0">
                          <a:latin typeface="Trebuchet MS" panose="020B0603020202020204" pitchFamily="34" charset="0"/>
                        </a:rPr>
                        <a:t>17.8 </a:t>
                      </a:r>
                      <a:br>
                        <a:rPr lang="en-GB" sz="1600" dirty="0">
                          <a:latin typeface="Trebuchet MS" panose="020B0603020202020204" pitchFamily="34" charset="0"/>
                        </a:rPr>
                      </a:br>
                      <a:r>
                        <a:rPr lang="en-GB" sz="1600" dirty="0">
                          <a:latin typeface="Trebuchet MS" panose="020B0603020202020204" pitchFamily="34" charset="0"/>
                        </a:rPr>
                        <a:t>(7.66)</a:t>
                      </a:r>
                      <a:endParaRPr lang="en-US" sz="1600" dirty="0">
                        <a:latin typeface="Trebuchet MS" panose="020B0603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n-US" sz="1600" dirty="0">
                          <a:latin typeface="Trebuchet MS" panose="020B0603020202020204" pitchFamily="34" charset="0"/>
                        </a:rPr>
                        <a:t>18.1 </a:t>
                      </a:r>
                      <a:br>
                        <a:rPr lang="en-US" sz="1600" dirty="0">
                          <a:latin typeface="Trebuchet MS" panose="020B0603020202020204" pitchFamily="34" charset="0"/>
                        </a:rPr>
                      </a:br>
                      <a:r>
                        <a:rPr lang="en-US" sz="1600" dirty="0">
                          <a:latin typeface="Trebuchet MS" panose="020B0603020202020204" pitchFamily="34" charset="0"/>
                        </a:rPr>
                        <a:t>(5.27)</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n-US" sz="1600" dirty="0">
                          <a:latin typeface="Trebuchet MS" panose="020B0603020202020204" pitchFamily="34" charset="0"/>
                        </a:rPr>
                        <a:t>18.2 </a:t>
                      </a:r>
                      <a:br>
                        <a:rPr lang="en-US" sz="1600" dirty="0">
                          <a:latin typeface="Trebuchet MS" panose="020B0603020202020204" pitchFamily="34" charset="0"/>
                        </a:rPr>
                      </a:br>
                      <a:r>
                        <a:rPr lang="en-US" sz="1600" dirty="0">
                          <a:latin typeface="Trebuchet MS" panose="020B0603020202020204" pitchFamily="34" charset="0"/>
                        </a:rPr>
                        <a:t>(5.18)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4815169"/>
                  </a:ext>
                </a:extLst>
              </a:tr>
              <a:tr h="858814">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600" b="1" kern="1200" dirty="0">
                          <a:solidFill>
                            <a:schemeClr val="dk1"/>
                          </a:solidFill>
                          <a:latin typeface="Trebuchet MS" panose="020B0603020202020204" pitchFamily="34" charset="0"/>
                          <a:ea typeface="+mn-ea"/>
                          <a:cs typeface="+mn-cs"/>
                        </a:rPr>
                        <a:t>Min; </a:t>
                      </a:r>
                      <a:br>
                        <a:rPr lang="en-GB" sz="1600" b="1" kern="1200" dirty="0">
                          <a:solidFill>
                            <a:schemeClr val="dk1"/>
                          </a:solidFill>
                          <a:latin typeface="Trebuchet MS" panose="020B0603020202020204" pitchFamily="34" charset="0"/>
                          <a:ea typeface="+mn-ea"/>
                          <a:cs typeface="+mn-cs"/>
                        </a:rPr>
                      </a:br>
                      <a:r>
                        <a:rPr lang="en-GB" sz="1600" b="1" kern="1200" dirty="0">
                          <a:solidFill>
                            <a:schemeClr val="dk1"/>
                          </a:solidFill>
                          <a:latin typeface="Trebuchet MS" panose="020B0603020202020204" pitchFamily="34" charset="0"/>
                          <a:ea typeface="+mn-ea"/>
                          <a:cs typeface="+mn-cs"/>
                        </a:rPr>
                        <a:t>Max</a:t>
                      </a: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n-US" sz="1600" dirty="0">
                          <a:latin typeface="Trebuchet MS" panose="020B0603020202020204" pitchFamily="34" charset="0"/>
                        </a:rPr>
                        <a:t>2.1;</a:t>
                      </a:r>
                      <a:br>
                        <a:rPr lang="en-US" sz="1600" dirty="0">
                          <a:latin typeface="Trebuchet MS" panose="020B0603020202020204" pitchFamily="34" charset="0"/>
                        </a:rPr>
                      </a:br>
                      <a:r>
                        <a:rPr lang="en-US" sz="1600" dirty="0">
                          <a:latin typeface="Trebuchet MS" panose="020B0603020202020204" pitchFamily="34" charset="0"/>
                        </a:rPr>
                        <a:t>31.3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n-US" sz="1600" dirty="0">
                          <a:latin typeface="Trebuchet MS" panose="020B0603020202020204" pitchFamily="34" charset="0"/>
                        </a:rPr>
                        <a:t>6.0;</a:t>
                      </a:r>
                      <a:br>
                        <a:rPr lang="en-US" sz="1600" dirty="0">
                          <a:latin typeface="Trebuchet MS" panose="020B0603020202020204" pitchFamily="34" charset="0"/>
                        </a:rPr>
                      </a:br>
                      <a:r>
                        <a:rPr lang="en-US" sz="1600" dirty="0">
                          <a:latin typeface="Trebuchet MS" panose="020B0603020202020204" pitchFamily="34" charset="0"/>
                        </a:rPr>
                        <a:t>31.0</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n-US" sz="1600" dirty="0">
                          <a:latin typeface="Trebuchet MS" panose="020B0603020202020204" pitchFamily="34" charset="0"/>
                        </a:rPr>
                        <a:t>4.7;</a:t>
                      </a:r>
                      <a:br>
                        <a:rPr lang="en-US" sz="1600" dirty="0">
                          <a:latin typeface="Trebuchet MS" panose="020B0603020202020204" pitchFamily="34" charset="0"/>
                        </a:rPr>
                      </a:br>
                      <a:r>
                        <a:rPr lang="en-US" sz="1600" dirty="0">
                          <a:latin typeface="Trebuchet MS" panose="020B0603020202020204" pitchFamily="34" charset="0"/>
                        </a:rPr>
                        <a:t>26.9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449448"/>
                  </a:ext>
                </a:extLst>
              </a:tr>
            </a:tbl>
          </a:graphicData>
        </a:graphic>
      </p:graphicFrame>
      <p:sp>
        <p:nvSpPr>
          <p:cNvPr id="5" name="TextBox 4">
            <a:extLst>
              <a:ext uri="{FF2B5EF4-FFF2-40B4-BE49-F238E27FC236}">
                <a16:creationId xmlns:a16="http://schemas.microsoft.com/office/drawing/2014/main" id="{D2D9E4E5-6DC2-CA5B-7197-281737B1D2C6}"/>
              </a:ext>
            </a:extLst>
          </p:cNvPr>
          <p:cNvSpPr txBox="1"/>
          <p:nvPr/>
        </p:nvSpPr>
        <p:spPr>
          <a:xfrm>
            <a:off x="7581233" y="3561249"/>
            <a:ext cx="315097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CALIBRATE</a:t>
            </a:r>
            <a:endParaRPr kumimoji="0" lang="en-GB" sz="2000" b="1" i="0" u="none" strike="noStrike" kern="1200" cap="none" spc="0" normalizeH="0" baseline="30000" noProof="0" dirty="0">
              <a:ln>
                <a:noFill/>
              </a:ln>
              <a:solidFill>
                <a:srgbClr val="000000"/>
              </a:solidFill>
              <a:effectLst/>
              <a:uLnTx/>
              <a:uFillTx/>
              <a:latin typeface="Trebuchet MS" panose="020B0603020202020204" pitchFamily="34" charset="0"/>
              <a:ea typeface="+mn-ea"/>
              <a:cs typeface="+mn-cs"/>
            </a:endParaRPr>
          </a:p>
        </p:txBody>
      </p:sp>
      <p:sp>
        <p:nvSpPr>
          <p:cNvPr id="12" name="TextBox 11">
            <a:extLst>
              <a:ext uri="{FF2B5EF4-FFF2-40B4-BE49-F238E27FC236}">
                <a16:creationId xmlns:a16="http://schemas.microsoft.com/office/drawing/2014/main" id="{DB3548AB-85D0-E762-F79F-ECAA0531A4A7}"/>
              </a:ext>
            </a:extLst>
          </p:cNvPr>
          <p:cNvSpPr txBox="1"/>
          <p:nvPr/>
        </p:nvSpPr>
        <p:spPr>
          <a:xfrm>
            <a:off x="7581233" y="2291913"/>
            <a:ext cx="315097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CAPELLA</a:t>
            </a:r>
            <a:endParaRPr kumimoji="0" lang="en-GB"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13" name="TextBox 12">
            <a:extLst>
              <a:ext uri="{FF2B5EF4-FFF2-40B4-BE49-F238E27FC236}">
                <a16:creationId xmlns:a16="http://schemas.microsoft.com/office/drawing/2014/main" id="{915EC776-CE4B-92EE-01DD-21B985A747B6}"/>
              </a:ext>
            </a:extLst>
          </p:cNvPr>
          <p:cNvSpPr txBox="1"/>
          <p:nvPr/>
        </p:nvSpPr>
        <p:spPr>
          <a:xfrm>
            <a:off x="812800" y="1524254"/>
            <a:ext cx="5153470" cy="461665"/>
          </a:xfrm>
          <a:prstGeom prst="rect">
            <a:avLst/>
          </a:prstGeom>
          <a:noFill/>
        </p:spPr>
        <p:txBody>
          <a:bodyPr wrap="square">
            <a:spAutoFit/>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Exposure to oral QW LEN</a:t>
            </a:r>
          </a:p>
        </p:txBody>
      </p:sp>
      <p:sp>
        <p:nvSpPr>
          <p:cNvPr id="14" name="TextBox 13">
            <a:extLst>
              <a:ext uri="{FF2B5EF4-FFF2-40B4-BE49-F238E27FC236}">
                <a16:creationId xmlns:a16="http://schemas.microsoft.com/office/drawing/2014/main" id="{9DD64D33-073E-665F-94DC-921B06EA9DE4}"/>
              </a:ext>
            </a:extLst>
          </p:cNvPr>
          <p:cNvSpPr txBox="1"/>
          <p:nvPr/>
        </p:nvSpPr>
        <p:spPr>
          <a:xfrm>
            <a:off x="6625897" y="1339589"/>
            <a:ext cx="432359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Trebuchet MS" panose="020B0603020202020204" pitchFamily="34" charset="0"/>
                <a:ea typeface="+mn-ea"/>
                <a:cs typeface="+mn-cs"/>
              </a:defRPr>
            </a:pPr>
            <a:r>
              <a:rPr kumimoji="0" lang="en-US" sz="2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Mean (%) adherence to</a:t>
            </a:r>
            <a:br>
              <a:rPr kumimoji="0" lang="en-US" sz="2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br>
            <a:r>
              <a:rPr kumimoji="0" lang="en-US" sz="2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oral QW LEN (pill count)</a:t>
            </a:r>
          </a:p>
        </p:txBody>
      </p:sp>
      <p:sp>
        <p:nvSpPr>
          <p:cNvPr id="9" name="Text Placeholder 19">
            <a:extLst>
              <a:ext uri="{FF2B5EF4-FFF2-40B4-BE49-F238E27FC236}">
                <a16:creationId xmlns:a16="http://schemas.microsoft.com/office/drawing/2014/main" id="{578FB90F-DC52-5DB6-2BE9-AE0435D9782B}"/>
              </a:ext>
            </a:extLst>
          </p:cNvPr>
          <p:cNvSpPr>
            <a:spLocks noGrp="1"/>
          </p:cNvSpPr>
          <p:nvPr>
            <p:ph type="body" sz="quarter" idx="11"/>
          </p:nvPr>
        </p:nvSpPr>
        <p:spPr>
          <a:xfrm>
            <a:off x="812801" y="6248400"/>
            <a:ext cx="10697882" cy="457200"/>
          </a:xfrm>
        </p:spPr>
        <p:txBody>
          <a:bodyPr/>
          <a:lstStyle/>
          <a:p>
            <a:r>
              <a:rPr lang="en-US" sz="900" dirty="0">
                <a:latin typeface="Trebuchet MS" panose="020B0603020202020204" pitchFamily="34" charset="0"/>
              </a:rPr>
              <a:t>*% adherence calculated as: [total number of pills taken / total number of pills prescribed] x 100; calculated based on pill count of LEN for each treatment group. </a:t>
            </a:r>
            <a:r>
              <a:rPr lang="en-GB" sz="900" dirty="0">
                <a:latin typeface="Trebuchet MS" panose="020B0603020202020204" pitchFamily="34" charset="0"/>
              </a:rPr>
              <a:t>Adherence level denominator was the number of participants who returned at least 1 bottle and had calculable drug adherence. Data presented as mean (SD).</a:t>
            </a:r>
            <a:endParaRPr lang="en-US" sz="900" dirty="0">
              <a:latin typeface="Trebuchet MS" panose="020B0603020202020204" pitchFamily="34" charset="0"/>
            </a:endParaRPr>
          </a:p>
          <a:p>
            <a:r>
              <a:rPr lang="en-US" sz="900" dirty="0">
                <a:latin typeface="Trebuchet MS" panose="020B0603020202020204" pitchFamily="34" charset="0"/>
              </a:rPr>
              <a:t>LEN, lenacapavir; max, maximum; min, minimum; QW, weekly; SD, standard deviation.</a:t>
            </a:r>
          </a:p>
        </p:txBody>
      </p:sp>
      <p:sp>
        <p:nvSpPr>
          <p:cNvPr id="7" name="TextBox 6">
            <a:extLst>
              <a:ext uri="{FF2B5EF4-FFF2-40B4-BE49-F238E27FC236}">
                <a16:creationId xmlns:a16="http://schemas.microsoft.com/office/drawing/2014/main" id="{B358CFCF-D3E4-1266-0054-5DF46277F59F}"/>
              </a:ext>
            </a:extLst>
          </p:cNvPr>
          <p:cNvSpPr txBox="1"/>
          <p:nvPr/>
        </p:nvSpPr>
        <p:spPr>
          <a:xfrm>
            <a:off x="6702502" y="5746508"/>
            <a:ext cx="480818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mn-cs"/>
              </a:rPr>
              <a:t>During oral bridging, LEN was dispensed at monthly visits</a:t>
            </a:r>
            <a:endParaRPr kumimoji="0" lang="en-GB" sz="1400" b="0" i="0" u="none" strike="noStrike" kern="1200" cap="none" spc="0" normalizeH="0" baseline="0" noProof="0" dirty="0">
              <a:ln>
                <a:noFill/>
              </a:ln>
              <a:solidFill>
                <a:srgbClr val="000000"/>
              </a:solidFill>
              <a:effectLst/>
              <a:uLnTx/>
              <a:uFillTx/>
              <a:latin typeface="Trebuchet MS" panose="020B0603020202020204" pitchFamily="34" charset="0"/>
              <a:ea typeface="Yu Gothic" panose="020B0400000000000000" pitchFamily="34" charset="-128"/>
              <a:cs typeface="+mn-cs"/>
            </a:endParaRPr>
          </a:p>
        </p:txBody>
      </p:sp>
      <p:sp>
        <p:nvSpPr>
          <p:cNvPr id="6" name="TextBox 5">
            <a:extLst>
              <a:ext uri="{FF2B5EF4-FFF2-40B4-BE49-F238E27FC236}">
                <a16:creationId xmlns:a16="http://schemas.microsoft.com/office/drawing/2014/main" id="{1487DCC1-05B7-1613-0C55-37A2423C66C0}"/>
              </a:ext>
            </a:extLst>
          </p:cNvPr>
          <p:cNvSpPr txBox="1"/>
          <p:nvPr/>
        </p:nvSpPr>
        <p:spPr>
          <a:xfrm>
            <a:off x="10062084" y="-1"/>
            <a:ext cx="2129915" cy="457200"/>
          </a:xfrm>
          <a:prstGeom prst="rect">
            <a:avLst/>
          </a:prstGeom>
          <a:solidFill>
            <a:srgbClr val="FFFF00"/>
          </a:solidFill>
        </p:spPr>
        <p:txBody>
          <a:bodyPr wrap="none" rtlCol="0" anchor="ctr" anchorCtr="0">
            <a:noAutofit/>
          </a:bodyPr>
          <a:lstStyle/>
          <a:p>
            <a:pPr algn="ctr"/>
            <a:r>
              <a:rPr lang="en-GB" sz="1600" b="1" dirty="0"/>
              <a:t>Backup</a:t>
            </a:r>
            <a:endParaRPr lang="en-GB" sz="1600" b="1" dirty="0">
              <a:solidFill>
                <a:srgbClr val="FF0000"/>
              </a:solidFill>
            </a:endParaRPr>
          </a:p>
        </p:txBody>
      </p:sp>
    </p:spTree>
    <p:extLst>
      <p:ext uri="{BB962C8B-B14F-4D97-AF65-F5344CB8AC3E}">
        <p14:creationId xmlns:p14="http://schemas.microsoft.com/office/powerpoint/2010/main" val="354674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B1BC-EF51-411D-8073-4CE7A796821F}"/>
              </a:ext>
            </a:extLst>
          </p:cNvPr>
          <p:cNvSpPr>
            <a:spLocks noGrp="1"/>
          </p:cNvSpPr>
          <p:nvPr>
            <p:ph type="title"/>
          </p:nvPr>
        </p:nvSpPr>
        <p:spPr>
          <a:xfrm>
            <a:off x="812799" y="167640"/>
            <a:ext cx="10931181" cy="787400"/>
          </a:xfrm>
        </p:spPr>
        <p:txBody>
          <a:bodyPr/>
          <a:lstStyle/>
          <a:p>
            <a:r>
              <a:rPr lang="en-GB" sz="2800" dirty="0">
                <a:latin typeface="+mn-lt"/>
              </a:rPr>
              <a:t>Absolute CD4 </a:t>
            </a:r>
            <a:r>
              <a:rPr lang="en-GB" dirty="0">
                <a:latin typeface="+mn-lt"/>
              </a:rPr>
              <a:t>C</a:t>
            </a:r>
            <a:r>
              <a:rPr lang="en-GB" sz="2800" dirty="0">
                <a:latin typeface="+mn-lt"/>
              </a:rPr>
              <a:t>ount </a:t>
            </a:r>
            <a:r>
              <a:rPr lang="en-GB" dirty="0">
                <a:latin typeface="+mn-lt"/>
              </a:rPr>
              <a:t>D</a:t>
            </a:r>
            <a:r>
              <a:rPr lang="en-GB" sz="2800" dirty="0">
                <a:latin typeface="+mn-lt"/>
              </a:rPr>
              <a:t>uring Oral Bridging</a:t>
            </a:r>
            <a:endParaRPr lang="en-US" dirty="0">
              <a:solidFill>
                <a:schemeClr val="tx1">
                  <a:lumMod val="50000"/>
                  <a:lumOff val="50000"/>
                </a:schemeClr>
              </a:solidFill>
            </a:endParaRPr>
          </a:p>
        </p:txBody>
      </p:sp>
      <p:sp>
        <p:nvSpPr>
          <p:cNvPr id="7" name="Text Placeholder 6">
            <a:extLst>
              <a:ext uri="{FF2B5EF4-FFF2-40B4-BE49-F238E27FC236}">
                <a16:creationId xmlns:a16="http://schemas.microsoft.com/office/drawing/2014/main" id="{63081EAC-25DE-4850-BA09-D7BA89F48029}"/>
              </a:ext>
            </a:extLst>
          </p:cNvPr>
          <p:cNvSpPr>
            <a:spLocks noGrp="1"/>
          </p:cNvSpPr>
          <p:nvPr>
            <p:ph type="body" sz="quarter" idx="11"/>
          </p:nvPr>
        </p:nvSpPr>
        <p:spPr>
          <a:xfrm>
            <a:off x="812801" y="6238875"/>
            <a:ext cx="10565726" cy="457200"/>
          </a:xfrm>
        </p:spPr>
        <p:txBody>
          <a:bodyPr/>
          <a:lstStyle/>
          <a:p>
            <a:r>
              <a:rPr lang="en-US" sz="900" dirty="0">
                <a:latin typeface="Trebuchet MS" panose="020B0603020202020204" pitchFamily="34" charset="0"/>
              </a:rPr>
              <a:t>*Baseline value was the last available value collected on or prior to the first dose date of oral bridging. </a:t>
            </a:r>
          </a:p>
        </p:txBody>
      </p:sp>
      <p:sp>
        <p:nvSpPr>
          <p:cNvPr id="4" name="Slide Number Placeholder 3">
            <a:extLst>
              <a:ext uri="{FF2B5EF4-FFF2-40B4-BE49-F238E27FC236}">
                <a16:creationId xmlns:a16="http://schemas.microsoft.com/office/drawing/2014/main" id="{D96A89D0-9F72-4D87-897D-B1DE136E6CF9}"/>
              </a:ext>
            </a:extLst>
          </p:cNvPr>
          <p:cNvSpPr>
            <a:spLocks noGrp="1"/>
          </p:cNvSpPr>
          <p:nvPr>
            <p:ph type="sldNum" sz="quarter" idx="12"/>
          </p:nvPr>
        </p:nvSpPr>
        <p:spPr/>
        <p:txBody>
          <a:bodyPr/>
          <a:lstStyle/>
          <a:p>
            <a:pPr lvl="0"/>
            <a:fld id="{2BE16F37-D63B-443C-96C0-C234F1098F79}" type="slidenum">
              <a:rPr lang="en-US" noProof="0" smtClean="0"/>
              <a:pPr lvl="0"/>
              <a:t>17</a:t>
            </a:fld>
            <a:endParaRPr lang="en-US" noProof="0"/>
          </a:p>
        </p:txBody>
      </p:sp>
      <p:grpSp>
        <p:nvGrpSpPr>
          <p:cNvPr id="10" name="Group 9">
            <a:extLst>
              <a:ext uri="{FF2B5EF4-FFF2-40B4-BE49-F238E27FC236}">
                <a16:creationId xmlns:a16="http://schemas.microsoft.com/office/drawing/2014/main" id="{2BF9906D-30EA-0DB6-12A1-5E1515855528}"/>
              </a:ext>
            </a:extLst>
          </p:cNvPr>
          <p:cNvGrpSpPr/>
          <p:nvPr/>
        </p:nvGrpSpPr>
        <p:grpSpPr>
          <a:xfrm>
            <a:off x="746237" y="1553288"/>
            <a:ext cx="10889052" cy="4584756"/>
            <a:chOff x="746237" y="1636411"/>
            <a:chExt cx="10889052" cy="3863089"/>
          </a:xfrm>
        </p:grpSpPr>
        <p:sp>
          <p:nvSpPr>
            <p:cNvPr id="8" name="TextBox 7">
              <a:extLst>
                <a:ext uri="{FF2B5EF4-FFF2-40B4-BE49-F238E27FC236}">
                  <a16:creationId xmlns:a16="http://schemas.microsoft.com/office/drawing/2014/main" id="{A376ECB7-FB37-DCDB-950F-8B372406E061}"/>
                </a:ext>
              </a:extLst>
            </p:cNvPr>
            <p:cNvSpPr txBox="1"/>
            <p:nvPr/>
          </p:nvSpPr>
          <p:spPr>
            <a:xfrm>
              <a:off x="1590055" y="1636411"/>
              <a:ext cx="4519924" cy="461665"/>
            </a:xfrm>
            <a:prstGeom prst="rect">
              <a:avLst/>
            </a:prstGeom>
            <a:solidFill>
              <a:schemeClr val="bg1"/>
            </a:solidFill>
          </p:spPr>
          <p:txBody>
            <a:bodyPr wrap="square">
              <a:spAutoFit/>
            </a:bodyPr>
            <a:lstStyle/>
            <a:p>
              <a:pPr algn="ctr"/>
              <a:r>
                <a:rPr lang="en-GB" sz="2400" b="1" dirty="0">
                  <a:latin typeface="Trebuchet MS" panose="020B0603020202020204" pitchFamily="34" charset="0"/>
                </a:rPr>
                <a:t>CAPELLA</a:t>
              </a:r>
            </a:p>
          </p:txBody>
        </p:sp>
        <p:graphicFrame>
          <p:nvGraphicFramePr>
            <p:cNvPr id="5" name="Chart 4">
              <a:extLst>
                <a:ext uri="{FF2B5EF4-FFF2-40B4-BE49-F238E27FC236}">
                  <a16:creationId xmlns:a16="http://schemas.microsoft.com/office/drawing/2014/main" id="{DA2B3977-D6DA-AD59-A6EE-46DFF571086D}"/>
                </a:ext>
              </a:extLst>
            </p:cNvPr>
            <p:cNvGraphicFramePr/>
            <p:nvPr>
              <p:extLst>
                <p:ext uri="{D42A27DB-BD31-4B8C-83A1-F6EECF244321}">
                  <p14:modId xmlns:p14="http://schemas.microsoft.com/office/powerpoint/2010/main" val="2011394906"/>
                </p:ext>
              </p:extLst>
            </p:nvPr>
          </p:nvGraphicFramePr>
          <p:xfrm>
            <a:off x="1321628" y="2268546"/>
            <a:ext cx="5030528" cy="3091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5C2313E-AD19-6AE7-C966-C0991A98B771}"/>
                </a:ext>
              </a:extLst>
            </p:cNvPr>
            <p:cNvGraphicFramePr/>
            <p:nvPr>
              <p:extLst>
                <p:ext uri="{D42A27DB-BD31-4B8C-83A1-F6EECF244321}">
                  <p14:modId xmlns:p14="http://schemas.microsoft.com/office/powerpoint/2010/main" val="2828353707"/>
                </p:ext>
              </p:extLst>
            </p:nvPr>
          </p:nvGraphicFramePr>
          <p:xfrm>
            <a:off x="6109524" y="2132619"/>
            <a:ext cx="5486400" cy="336688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B4521A6F-31A3-0535-23A9-466A145228E7}"/>
                </a:ext>
              </a:extLst>
            </p:cNvPr>
            <p:cNvSpPr txBox="1"/>
            <p:nvPr/>
          </p:nvSpPr>
          <p:spPr>
            <a:xfrm>
              <a:off x="6925441" y="1636411"/>
              <a:ext cx="4453086" cy="461665"/>
            </a:xfrm>
            <a:prstGeom prst="rect">
              <a:avLst/>
            </a:prstGeom>
            <a:noFill/>
          </p:spPr>
          <p:txBody>
            <a:bodyPr wrap="square">
              <a:spAutoFit/>
            </a:bodyPr>
            <a:lstStyle/>
            <a:p>
              <a:pPr algn="ctr"/>
              <a:r>
                <a:rPr lang="en-GB" sz="2400" b="1" dirty="0">
                  <a:latin typeface="Trebuchet MS" panose="020B0603020202020204" pitchFamily="34" charset="0"/>
                </a:rPr>
                <a:t>CALIBRATE</a:t>
              </a:r>
              <a:endParaRPr lang="en-GB" sz="2400" b="1" baseline="30000" dirty="0">
                <a:latin typeface="Trebuchet MS" panose="020B0603020202020204" pitchFamily="34" charset="0"/>
              </a:endParaRPr>
            </a:p>
          </p:txBody>
        </p:sp>
        <p:sp>
          <p:nvSpPr>
            <p:cNvPr id="11" name="TextBox 10">
              <a:extLst>
                <a:ext uri="{FF2B5EF4-FFF2-40B4-BE49-F238E27FC236}">
                  <a16:creationId xmlns:a16="http://schemas.microsoft.com/office/drawing/2014/main" id="{8CCDBE28-3BA0-DCB8-756E-6AB70F43D27E}"/>
                </a:ext>
              </a:extLst>
            </p:cNvPr>
            <p:cNvSpPr txBox="1"/>
            <p:nvPr/>
          </p:nvSpPr>
          <p:spPr>
            <a:xfrm>
              <a:off x="6540464" y="4823465"/>
              <a:ext cx="914400" cy="300282"/>
            </a:xfrm>
            <a:prstGeom prst="rect">
              <a:avLst/>
            </a:prstGeom>
            <a:noFill/>
          </p:spPr>
          <p:txBody>
            <a:bodyPr wrap="none" rtlCol="0" anchor="b">
              <a:noAutofit/>
            </a:bodyPr>
            <a:lstStyle/>
            <a:p>
              <a:r>
                <a:rPr lang="en-GB" sz="1200" dirty="0">
                  <a:latin typeface="Trebuchet MS" panose="020B0603020202020204" pitchFamily="34" charset="0"/>
                </a:rPr>
                <a:t>Group 1</a:t>
              </a:r>
            </a:p>
            <a:p>
              <a:r>
                <a:rPr lang="en-GB" sz="1200" dirty="0">
                  <a:latin typeface="Trebuchet MS" panose="020B0603020202020204" pitchFamily="34" charset="0"/>
                </a:rPr>
                <a:t>Group 2</a:t>
              </a:r>
            </a:p>
          </p:txBody>
        </p:sp>
        <p:sp>
          <p:nvSpPr>
            <p:cNvPr id="12" name="TextBox 11">
              <a:extLst>
                <a:ext uri="{FF2B5EF4-FFF2-40B4-BE49-F238E27FC236}">
                  <a16:creationId xmlns:a16="http://schemas.microsoft.com/office/drawing/2014/main" id="{98E9545B-9ADB-BFD0-CE48-5148C2BEAA4C}"/>
                </a:ext>
              </a:extLst>
            </p:cNvPr>
            <p:cNvSpPr txBox="1"/>
            <p:nvPr/>
          </p:nvSpPr>
          <p:spPr>
            <a:xfrm>
              <a:off x="7673207" y="4731643"/>
              <a:ext cx="914400" cy="374932"/>
            </a:xfrm>
            <a:prstGeom prst="rect">
              <a:avLst/>
            </a:prstGeom>
            <a:noFill/>
          </p:spPr>
          <p:txBody>
            <a:bodyPr wrap="none" rtlCol="0" anchor="t">
              <a:noAutofit/>
            </a:bodyPr>
            <a:lstStyle/>
            <a:p>
              <a:r>
                <a:rPr lang="en-GB" sz="1200" dirty="0">
                  <a:latin typeface="Trebuchet MS" panose="020B0603020202020204" pitchFamily="34" charset="0"/>
                </a:rPr>
                <a:t>44</a:t>
              </a:r>
            </a:p>
            <a:p>
              <a:r>
                <a:rPr lang="en-GB" sz="1200" dirty="0">
                  <a:latin typeface="Trebuchet MS" panose="020B0603020202020204" pitchFamily="34" charset="0"/>
                </a:rPr>
                <a:t>38</a:t>
              </a:r>
            </a:p>
          </p:txBody>
        </p:sp>
        <p:sp>
          <p:nvSpPr>
            <p:cNvPr id="14" name="TextBox 13">
              <a:extLst>
                <a:ext uri="{FF2B5EF4-FFF2-40B4-BE49-F238E27FC236}">
                  <a16:creationId xmlns:a16="http://schemas.microsoft.com/office/drawing/2014/main" id="{C105411B-6FAE-58E5-F811-00659FBB10C5}"/>
                </a:ext>
              </a:extLst>
            </p:cNvPr>
            <p:cNvSpPr txBox="1"/>
            <p:nvPr/>
          </p:nvSpPr>
          <p:spPr>
            <a:xfrm>
              <a:off x="9184372" y="4731643"/>
              <a:ext cx="914400" cy="374932"/>
            </a:xfrm>
            <a:prstGeom prst="rect">
              <a:avLst/>
            </a:prstGeom>
            <a:noFill/>
          </p:spPr>
          <p:txBody>
            <a:bodyPr wrap="none" rtlCol="0" anchor="t">
              <a:noAutofit/>
            </a:bodyPr>
            <a:lstStyle/>
            <a:p>
              <a:r>
                <a:rPr lang="en-GB" sz="1200" dirty="0">
                  <a:latin typeface="Trebuchet MS" panose="020B0603020202020204" pitchFamily="34" charset="0"/>
                </a:rPr>
                <a:t>44</a:t>
              </a:r>
            </a:p>
            <a:p>
              <a:r>
                <a:rPr lang="en-GB" sz="1200" dirty="0">
                  <a:latin typeface="Trebuchet MS" panose="020B0603020202020204" pitchFamily="34" charset="0"/>
                </a:rPr>
                <a:t>38</a:t>
              </a:r>
            </a:p>
          </p:txBody>
        </p:sp>
        <p:sp>
          <p:nvSpPr>
            <p:cNvPr id="15" name="TextBox 14">
              <a:extLst>
                <a:ext uri="{FF2B5EF4-FFF2-40B4-BE49-F238E27FC236}">
                  <a16:creationId xmlns:a16="http://schemas.microsoft.com/office/drawing/2014/main" id="{4AEA0F20-F918-61C7-B884-CEE576E82544}"/>
                </a:ext>
              </a:extLst>
            </p:cNvPr>
            <p:cNvSpPr txBox="1"/>
            <p:nvPr/>
          </p:nvSpPr>
          <p:spPr>
            <a:xfrm>
              <a:off x="10720889" y="4731643"/>
              <a:ext cx="914400" cy="374932"/>
            </a:xfrm>
            <a:prstGeom prst="rect">
              <a:avLst/>
            </a:prstGeom>
            <a:noFill/>
          </p:spPr>
          <p:txBody>
            <a:bodyPr wrap="none" rtlCol="0" anchor="t">
              <a:noAutofit/>
            </a:bodyPr>
            <a:lstStyle/>
            <a:p>
              <a:r>
                <a:rPr lang="en-GB" sz="1200" dirty="0">
                  <a:latin typeface="Trebuchet MS" panose="020B0603020202020204" pitchFamily="34" charset="0"/>
                </a:rPr>
                <a:t>33</a:t>
              </a:r>
            </a:p>
            <a:p>
              <a:r>
                <a:rPr lang="en-GB" sz="1200" dirty="0">
                  <a:latin typeface="Trebuchet MS" panose="020B0603020202020204" pitchFamily="34" charset="0"/>
                </a:rPr>
                <a:t>28</a:t>
              </a:r>
            </a:p>
          </p:txBody>
        </p:sp>
        <p:sp>
          <p:nvSpPr>
            <p:cNvPr id="3" name="TextBox 2">
              <a:extLst>
                <a:ext uri="{FF2B5EF4-FFF2-40B4-BE49-F238E27FC236}">
                  <a16:creationId xmlns:a16="http://schemas.microsoft.com/office/drawing/2014/main" id="{D78A5494-342B-41C5-831A-00711D42D7FC}"/>
                </a:ext>
              </a:extLst>
            </p:cNvPr>
            <p:cNvSpPr txBox="1"/>
            <p:nvPr/>
          </p:nvSpPr>
          <p:spPr>
            <a:xfrm rot="16200000">
              <a:off x="-106608" y="3100798"/>
              <a:ext cx="2228909" cy="523220"/>
            </a:xfrm>
            <a:prstGeom prst="rect">
              <a:avLst/>
            </a:prstGeom>
            <a:noFill/>
          </p:spPr>
          <p:txBody>
            <a:bodyPr wrap="square">
              <a:spAutoFit/>
            </a:bodyPr>
            <a:lstStyle/>
            <a:p>
              <a:pPr algn="ctr"/>
              <a:r>
                <a:rPr lang="en-US" sz="1400" b="1" dirty="0">
                  <a:effectLst/>
                  <a:latin typeface="Trebuchet MS" panose="020B0603020202020204" pitchFamily="34" charset="0"/>
                  <a:ea typeface="SimSun" panose="02010600030101010101" pitchFamily="2" charset="-122"/>
                  <a:cs typeface="Times New Roman" panose="02020603050405020304" pitchFamily="18" charset="0"/>
                </a:rPr>
                <a:t> Mean absolute CD4 count (cells/mm</a:t>
              </a:r>
              <a:r>
                <a:rPr lang="en-US" sz="1400" b="1" baseline="30000" dirty="0">
                  <a:effectLst/>
                  <a:latin typeface="Trebuchet MS" panose="020B0603020202020204" pitchFamily="34" charset="0"/>
                  <a:ea typeface="SimSun" panose="02010600030101010101" pitchFamily="2" charset="-122"/>
                  <a:cs typeface="Times New Roman" panose="02020603050405020304" pitchFamily="18" charset="0"/>
                </a:rPr>
                <a:t>3</a:t>
              </a:r>
              <a:r>
                <a:rPr lang="en-US" sz="1400" b="1" dirty="0">
                  <a:effectLst/>
                  <a:latin typeface="Trebuchet MS" panose="020B0603020202020204" pitchFamily="34" charset="0"/>
                  <a:ea typeface="SimSun" panose="02010600030101010101" pitchFamily="2" charset="-122"/>
                  <a:cs typeface="Times New Roman" panose="02020603050405020304" pitchFamily="18" charset="0"/>
                </a:rPr>
                <a:t>)</a:t>
              </a:r>
              <a:endParaRPr lang="en-US" sz="1400" dirty="0">
                <a:latin typeface="Trebuchet MS" panose="020B0603020202020204" pitchFamily="34" charset="0"/>
              </a:endParaRPr>
            </a:p>
          </p:txBody>
        </p:sp>
        <p:sp>
          <p:nvSpPr>
            <p:cNvPr id="17" name="TextBox 16">
              <a:extLst>
                <a:ext uri="{FF2B5EF4-FFF2-40B4-BE49-F238E27FC236}">
                  <a16:creationId xmlns:a16="http://schemas.microsoft.com/office/drawing/2014/main" id="{18370BA5-8CA5-4C82-A942-DE401D276464}"/>
                </a:ext>
              </a:extLst>
            </p:cNvPr>
            <p:cNvSpPr txBox="1"/>
            <p:nvPr/>
          </p:nvSpPr>
          <p:spPr>
            <a:xfrm>
              <a:off x="2159783" y="4687365"/>
              <a:ext cx="440285" cy="300282"/>
            </a:xfrm>
            <a:prstGeom prst="rect">
              <a:avLst/>
            </a:prstGeom>
            <a:noFill/>
          </p:spPr>
          <p:txBody>
            <a:bodyPr wrap="none" rtlCol="0" anchor="ctr">
              <a:noAutofit/>
            </a:bodyPr>
            <a:lstStyle/>
            <a:p>
              <a:r>
                <a:rPr lang="en-GB" sz="1200" dirty="0">
                  <a:latin typeface="Trebuchet MS" panose="020B0603020202020204" pitchFamily="34" charset="0"/>
                </a:rPr>
                <a:t>57</a:t>
              </a:r>
            </a:p>
          </p:txBody>
        </p:sp>
        <p:sp>
          <p:nvSpPr>
            <p:cNvPr id="18" name="TextBox 17">
              <a:extLst>
                <a:ext uri="{FF2B5EF4-FFF2-40B4-BE49-F238E27FC236}">
                  <a16:creationId xmlns:a16="http://schemas.microsoft.com/office/drawing/2014/main" id="{EB4CDC2C-CC7E-19F2-CDE5-CFF94070A1AF}"/>
                </a:ext>
              </a:extLst>
            </p:cNvPr>
            <p:cNvSpPr txBox="1"/>
            <p:nvPr/>
          </p:nvSpPr>
          <p:spPr>
            <a:xfrm>
              <a:off x="3268822" y="4687365"/>
              <a:ext cx="994057" cy="300282"/>
            </a:xfrm>
            <a:prstGeom prst="rect">
              <a:avLst/>
            </a:prstGeom>
            <a:noFill/>
          </p:spPr>
          <p:txBody>
            <a:bodyPr wrap="none" rtlCol="0" anchor="ctr">
              <a:noAutofit/>
            </a:bodyPr>
            <a:lstStyle/>
            <a:p>
              <a:r>
                <a:rPr lang="en-GB" sz="1200" dirty="0">
                  <a:latin typeface="Trebuchet MS" panose="020B0603020202020204" pitchFamily="34" charset="0"/>
                </a:rPr>
                <a:t>55</a:t>
              </a:r>
            </a:p>
          </p:txBody>
        </p:sp>
        <p:sp>
          <p:nvSpPr>
            <p:cNvPr id="19" name="TextBox 18">
              <a:extLst>
                <a:ext uri="{FF2B5EF4-FFF2-40B4-BE49-F238E27FC236}">
                  <a16:creationId xmlns:a16="http://schemas.microsoft.com/office/drawing/2014/main" id="{ECE03AA2-8635-CC52-3450-B4D23B766CBA}"/>
                </a:ext>
              </a:extLst>
            </p:cNvPr>
            <p:cNvSpPr txBox="1"/>
            <p:nvPr/>
          </p:nvSpPr>
          <p:spPr>
            <a:xfrm>
              <a:off x="4487902" y="4687365"/>
              <a:ext cx="994057" cy="300282"/>
            </a:xfrm>
            <a:prstGeom prst="rect">
              <a:avLst/>
            </a:prstGeom>
            <a:noFill/>
          </p:spPr>
          <p:txBody>
            <a:bodyPr wrap="none" rtlCol="0" anchor="ctr">
              <a:noAutofit/>
            </a:bodyPr>
            <a:lstStyle/>
            <a:p>
              <a:r>
                <a:rPr lang="en-GB" sz="1200" dirty="0">
                  <a:latin typeface="Trebuchet MS" panose="020B0603020202020204" pitchFamily="34" charset="0"/>
                </a:rPr>
                <a:t>37</a:t>
              </a:r>
            </a:p>
          </p:txBody>
        </p:sp>
        <p:sp>
          <p:nvSpPr>
            <p:cNvPr id="20" name="TextBox 19">
              <a:extLst>
                <a:ext uri="{FF2B5EF4-FFF2-40B4-BE49-F238E27FC236}">
                  <a16:creationId xmlns:a16="http://schemas.microsoft.com/office/drawing/2014/main" id="{B4154B66-D05A-09E3-F9D5-01FE9A60B9C9}"/>
                </a:ext>
              </a:extLst>
            </p:cNvPr>
            <p:cNvSpPr txBox="1"/>
            <p:nvPr/>
          </p:nvSpPr>
          <p:spPr>
            <a:xfrm>
              <a:off x="5557055" y="4687365"/>
              <a:ext cx="994057" cy="300282"/>
            </a:xfrm>
            <a:prstGeom prst="rect">
              <a:avLst/>
            </a:prstGeom>
            <a:noFill/>
          </p:spPr>
          <p:txBody>
            <a:bodyPr wrap="none" rtlCol="0" anchor="ctr">
              <a:noAutofit/>
            </a:bodyPr>
            <a:lstStyle/>
            <a:p>
              <a:r>
                <a:rPr lang="en-GB" sz="1200" dirty="0">
                  <a:latin typeface="Trebuchet MS" panose="020B0603020202020204" pitchFamily="34" charset="0"/>
                </a:rPr>
                <a:t>11</a:t>
              </a:r>
            </a:p>
          </p:txBody>
        </p:sp>
        <p:sp>
          <p:nvSpPr>
            <p:cNvPr id="23" name="TextBox 22">
              <a:extLst>
                <a:ext uri="{FF2B5EF4-FFF2-40B4-BE49-F238E27FC236}">
                  <a16:creationId xmlns:a16="http://schemas.microsoft.com/office/drawing/2014/main" id="{FBC237E2-0402-C393-16D7-36C7F46B7DBC}"/>
                </a:ext>
              </a:extLst>
            </p:cNvPr>
            <p:cNvSpPr txBox="1"/>
            <p:nvPr/>
          </p:nvSpPr>
          <p:spPr>
            <a:xfrm>
              <a:off x="1405202" y="4750078"/>
              <a:ext cx="440285" cy="203253"/>
            </a:xfrm>
            <a:prstGeom prst="rect">
              <a:avLst/>
            </a:prstGeom>
            <a:noFill/>
          </p:spPr>
          <p:txBody>
            <a:bodyPr wrap="square" rtlCol="0" anchor="b">
              <a:noAutofit/>
            </a:bodyPr>
            <a:lstStyle/>
            <a:p>
              <a:r>
                <a:rPr lang="en-GB" sz="1200" dirty="0">
                  <a:latin typeface="Trebuchet MS" panose="020B0603020202020204" pitchFamily="34" charset="0"/>
                </a:rPr>
                <a:t>N=</a:t>
              </a:r>
            </a:p>
          </p:txBody>
        </p:sp>
      </p:grpSp>
      <p:sp>
        <p:nvSpPr>
          <p:cNvPr id="13" name="TextBox 12">
            <a:extLst>
              <a:ext uri="{FF2B5EF4-FFF2-40B4-BE49-F238E27FC236}">
                <a16:creationId xmlns:a16="http://schemas.microsoft.com/office/drawing/2014/main" id="{69E97DCE-3692-F8C4-43C7-06F8A0FDD470}"/>
              </a:ext>
            </a:extLst>
          </p:cNvPr>
          <p:cNvSpPr txBox="1"/>
          <p:nvPr/>
        </p:nvSpPr>
        <p:spPr>
          <a:xfrm>
            <a:off x="10062084" y="-1"/>
            <a:ext cx="2129915" cy="457200"/>
          </a:xfrm>
          <a:prstGeom prst="rect">
            <a:avLst/>
          </a:prstGeom>
          <a:solidFill>
            <a:srgbClr val="FFFF00"/>
          </a:solidFill>
        </p:spPr>
        <p:txBody>
          <a:bodyPr wrap="none" rtlCol="0" anchor="ctr" anchorCtr="0">
            <a:noAutofit/>
          </a:bodyPr>
          <a:lstStyle/>
          <a:p>
            <a:pPr algn="ctr"/>
            <a:r>
              <a:rPr lang="en-GB" sz="1600" b="1" dirty="0"/>
              <a:t>Backup</a:t>
            </a:r>
            <a:endParaRPr lang="en-GB" sz="1600" b="1" dirty="0">
              <a:solidFill>
                <a:srgbClr val="FF0000"/>
              </a:solidFill>
            </a:endParaRPr>
          </a:p>
        </p:txBody>
      </p:sp>
    </p:spTree>
    <p:extLst>
      <p:ext uri="{BB962C8B-B14F-4D97-AF65-F5344CB8AC3E}">
        <p14:creationId xmlns:p14="http://schemas.microsoft.com/office/powerpoint/2010/main" val="793312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3C19-CF9D-4EF1-B2A4-C471E4775284}"/>
              </a:ext>
            </a:extLst>
          </p:cNvPr>
          <p:cNvSpPr>
            <a:spLocks noGrp="1"/>
          </p:cNvSpPr>
          <p:nvPr>
            <p:ph type="title"/>
          </p:nvPr>
        </p:nvSpPr>
        <p:spPr/>
        <p:txBody>
          <a:bodyPr/>
          <a:lstStyle/>
          <a:p>
            <a:r>
              <a:rPr lang="en-GB" altLang="en-US" dirty="0"/>
              <a:t>Laboratory Abnormalities During Oral Bridging</a:t>
            </a:r>
            <a:endParaRPr lang="en-US" dirty="0"/>
          </a:p>
        </p:txBody>
      </p:sp>
      <p:sp>
        <p:nvSpPr>
          <p:cNvPr id="12" name="Text Placeholder 11">
            <a:extLst>
              <a:ext uri="{FF2B5EF4-FFF2-40B4-BE49-F238E27FC236}">
                <a16:creationId xmlns:a16="http://schemas.microsoft.com/office/drawing/2014/main" id="{6D6A7BC3-887E-42F2-D322-A9450F633466}"/>
              </a:ext>
            </a:extLst>
          </p:cNvPr>
          <p:cNvSpPr>
            <a:spLocks noGrp="1"/>
          </p:cNvSpPr>
          <p:nvPr>
            <p:ph type="body" sz="quarter" idx="11"/>
          </p:nvPr>
        </p:nvSpPr>
        <p:spPr>
          <a:xfrm>
            <a:off x="812801" y="6248400"/>
            <a:ext cx="10565726" cy="457200"/>
          </a:xfrm>
        </p:spPr>
        <p:txBody>
          <a:bodyPr/>
          <a:lstStyle/>
          <a:p>
            <a:r>
              <a:rPr lang="en-GB" sz="900" dirty="0">
                <a:latin typeface="Trebuchet MS" panose="020B0603020202020204" pitchFamily="34" charset="0"/>
              </a:rPr>
              <a:t>Severity grades were defined by Division of AIDS (DAIDS) Table for Grading the Severity of Adult and </a:t>
            </a:r>
            <a:r>
              <a:rPr lang="en-GB" sz="900" dirty="0" err="1">
                <a:latin typeface="Trebuchet MS" panose="020B0603020202020204" pitchFamily="34" charset="0"/>
              </a:rPr>
              <a:t>Pediatric</a:t>
            </a:r>
            <a:r>
              <a:rPr lang="en-GB" sz="900" dirty="0">
                <a:latin typeface="Trebuchet MS" panose="020B0603020202020204" pitchFamily="34" charset="0"/>
              </a:rPr>
              <a:t> Adverse Events (corrected Version 2.1, July 2017). Percentage denominators are the number of participants with a post-baseline value.</a:t>
            </a:r>
          </a:p>
          <a:p>
            <a:r>
              <a:rPr lang="en-GB" sz="900" dirty="0">
                <a:latin typeface="Trebuchet MS" panose="020B0603020202020204" pitchFamily="34" charset="0"/>
              </a:rPr>
              <a:t>AST, aspartate aminotransferase; CrCl, creatinine clearance; eGFR, estimated glomerular filtration rate; LDL, low density lipoprotein; LEN, lenacapavir; SGOT, serum </a:t>
            </a:r>
            <a:r>
              <a:rPr lang="en-GB" sz="900" dirty="0" err="1">
                <a:latin typeface="Trebuchet MS" panose="020B0603020202020204" pitchFamily="34" charset="0"/>
              </a:rPr>
              <a:t>glutamicoxaloacetic</a:t>
            </a:r>
            <a:r>
              <a:rPr lang="en-GB" sz="900" dirty="0">
                <a:latin typeface="Trebuchet MS" panose="020B0603020202020204" pitchFamily="34" charset="0"/>
              </a:rPr>
              <a:t> transaminase</a:t>
            </a:r>
            <a:endParaRPr lang="en-US" sz="9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F8556A1E-538F-4B1C-80F8-8EC084B825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34844-BF8C-48C5-ADF0-8D663D5097A1}" type="slidenum">
              <a:rPr kumimoji="0" lang="en-US" alt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13" name="TextBox 12">
            <a:extLst>
              <a:ext uri="{FF2B5EF4-FFF2-40B4-BE49-F238E27FC236}">
                <a16:creationId xmlns:a16="http://schemas.microsoft.com/office/drawing/2014/main" id="{9C8DC6E2-A604-27BB-8DE1-8011B6021D3A}"/>
              </a:ext>
            </a:extLst>
          </p:cNvPr>
          <p:cNvSpPr txBox="1"/>
          <p:nvPr/>
        </p:nvSpPr>
        <p:spPr>
          <a:xfrm>
            <a:off x="812799" y="1535373"/>
            <a:ext cx="10575925" cy="430887"/>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Groups receiving oral LEN (oral bridging analysis set)</a:t>
            </a:r>
          </a:p>
        </p:txBody>
      </p:sp>
      <p:graphicFrame>
        <p:nvGraphicFramePr>
          <p:cNvPr id="3" name="Table 31">
            <a:extLst>
              <a:ext uri="{FF2B5EF4-FFF2-40B4-BE49-F238E27FC236}">
                <a16:creationId xmlns:a16="http://schemas.microsoft.com/office/drawing/2014/main" id="{80F9C425-09B7-E7E9-C8A9-E6E2751A87D7}"/>
              </a:ext>
            </a:extLst>
          </p:cNvPr>
          <p:cNvGraphicFramePr>
            <a:graphicFrameLocks noGrp="1"/>
          </p:cNvGraphicFramePr>
          <p:nvPr>
            <p:extLst>
              <p:ext uri="{D42A27DB-BD31-4B8C-83A1-F6EECF244321}">
                <p14:modId xmlns:p14="http://schemas.microsoft.com/office/powerpoint/2010/main" val="3775521481"/>
              </p:ext>
            </p:extLst>
          </p:nvPr>
        </p:nvGraphicFramePr>
        <p:xfrm>
          <a:off x="6001384" y="2231705"/>
          <a:ext cx="5387340" cy="3459480"/>
        </p:xfrm>
        <a:graphic>
          <a:graphicData uri="http://schemas.openxmlformats.org/drawingml/2006/table">
            <a:tbl>
              <a:tblPr firstRow="1" bandRow="1">
                <a:tableStyleId>{5C22544A-7EE6-4342-B048-85BDC9FD1C3A}</a:tableStyleId>
              </a:tblPr>
              <a:tblGrid>
                <a:gridCol w="3173730">
                  <a:extLst>
                    <a:ext uri="{9D8B030D-6E8A-4147-A177-3AD203B41FA5}">
                      <a16:colId xmlns:a16="http://schemas.microsoft.com/office/drawing/2014/main" val="2671416073"/>
                    </a:ext>
                  </a:extLst>
                </a:gridCol>
                <a:gridCol w="1106805">
                  <a:extLst>
                    <a:ext uri="{9D8B030D-6E8A-4147-A177-3AD203B41FA5}">
                      <a16:colId xmlns:a16="http://schemas.microsoft.com/office/drawing/2014/main" val="2804047752"/>
                    </a:ext>
                  </a:extLst>
                </a:gridCol>
                <a:gridCol w="1106805">
                  <a:extLst>
                    <a:ext uri="{9D8B030D-6E8A-4147-A177-3AD203B41FA5}">
                      <a16:colId xmlns:a16="http://schemas.microsoft.com/office/drawing/2014/main" val="4140834983"/>
                    </a:ext>
                  </a:extLst>
                </a:gridCol>
              </a:tblGrid>
              <a:tr h="348114">
                <a:tc rowSpan="2">
                  <a:txBody>
                    <a:bodyPr/>
                    <a:lstStyle/>
                    <a:p>
                      <a:r>
                        <a:rPr lang="en-US" sz="1400" b="1" kern="1200" dirty="0">
                          <a:solidFill>
                            <a:schemeClr val="tx1"/>
                          </a:solidFill>
                          <a:latin typeface="Trebuchet MS" panose="020B0603020202020204" pitchFamily="34" charset="0"/>
                          <a:ea typeface="+mn-ea"/>
                          <a:cs typeface="+mn-cs"/>
                        </a:rPr>
                        <a:t>Grade ≥3 treatment-emergent</a:t>
                      </a:r>
                    </a:p>
                    <a:p>
                      <a:r>
                        <a:rPr lang="en-US" sz="1400" b="1" kern="1200" dirty="0">
                          <a:solidFill>
                            <a:schemeClr val="tx1"/>
                          </a:solidFill>
                          <a:latin typeface="Trebuchet MS" panose="020B0603020202020204" pitchFamily="34" charset="0"/>
                          <a:ea typeface="+mn-ea"/>
                          <a:cs typeface="+mn-cs"/>
                        </a:rPr>
                        <a:t>laboratory abnormalities, n/N </a:t>
                      </a:r>
                      <a:r>
                        <a:rPr lang="en-US" sz="1400" b="1" dirty="0">
                          <a:solidFill>
                            <a:schemeClr val="tx1"/>
                          </a:solidFill>
                          <a:latin typeface="Trebuchet MS" panose="020B0603020202020204" pitchFamily="34" charset="0"/>
                        </a:rPr>
                        <a:t>(%)</a:t>
                      </a: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AEAEA"/>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ysClr val="windowText" lastClr="000000"/>
                          </a:solidFill>
                          <a:latin typeface="Trebuchet MS" panose="020B0603020202020204" pitchFamily="34" charset="0"/>
                          <a:ea typeface="+mn-ea"/>
                          <a:cs typeface="+mn-cs"/>
                        </a:rPr>
                        <a:t>CALIBRATE</a:t>
                      </a:r>
                    </a:p>
                  </a:txBody>
                  <a:tcPr anchor="ct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AEAEA"/>
                    </a:solidFill>
                  </a:tcPr>
                </a:tc>
                <a:tc hMerge="1">
                  <a:txBody>
                    <a:bodyPr/>
                    <a:lstStyle/>
                    <a:p>
                      <a:pPr algn="ctr"/>
                      <a:endParaRPr lang="en-US" sz="1500" baseline="30000" dirty="0">
                        <a:latin typeface="Trebuchet MS" panose="020B0603020202020204" pitchFamily="34" charset="0"/>
                      </a:endParaRPr>
                    </a:p>
                  </a:txBody>
                  <a:tcPr anchor="ctr">
                    <a:solidFill>
                      <a:srgbClr val="537AC6"/>
                    </a:solidFill>
                  </a:tcPr>
                </a:tc>
                <a:extLst>
                  <a:ext uri="{0D108BD9-81ED-4DB2-BD59-A6C34878D82A}">
                    <a16:rowId xmlns:a16="http://schemas.microsoft.com/office/drawing/2014/main" val="1793259920"/>
                  </a:ext>
                </a:extLst>
              </a:tr>
              <a:tr h="291788">
                <a:tc vMerge="1">
                  <a:txBody>
                    <a:bodyPr/>
                    <a:lstStyle/>
                    <a:p>
                      <a:r>
                        <a:rPr lang="en-US" sz="1500" b="1" kern="1200" dirty="0">
                          <a:solidFill>
                            <a:schemeClr val="tx1"/>
                          </a:solidFill>
                          <a:latin typeface="Trebuchet MS" panose="020B0603020202020204" pitchFamily="34" charset="0"/>
                          <a:ea typeface="+mn-ea"/>
                          <a:cs typeface="+mn-cs"/>
                        </a:rPr>
                        <a:t>TEAE, n </a:t>
                      </a:r>
                      <a:r>
                        <a:rPr lang="en-US" sz="1500" b="1" dirty="0">
                          <a:solidFill>
                            <a:schemeClr val="tx1"/>
                          </a:solidFill>
                          <a:latin typeface="Trebuchet MS" panose="020B0603020202020204" pitchFamily="34" charset="0"/>
                        </a:rPr>
                        <a:t>(%)</a:t>
                      </a: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nl-NL" sz="1400" dirty="0">
                          <a:latin typeface="Trebuchet MS" panose="020B0603020202020204" pitchFamily="34" charset="0"/>
                        </a:rPr>
                        <a:t>Group 1</a:t>
                      </a:r>
                      <a:br>
                        <a:rPr lang="nl-NL" sz="1400" dirty="0">
                          <a:latin typeface="Trebuchet MS" panose="020B0603020202020204" pitchFamily="34" charset="0"/>
                        </a:rPr>
                      </a:br>
                      <a:r>
                        <a:rPr lang="nl-NL" sz="1500" dirty="0">
                          <a:latin typeface="Trebuchet MS" panose="020B0603020202020204" pitchFamily="34" charset="0"/>
                        </a:rPr>
                        <a:t>(N=44)</a:t>
                      </a:r>
                      <a:endParaRPr lang="en-US" sz="1500" baseline="30000" dirty="0">
                        <a:latin typeface="Trebuchet MS" panose="020B0603020202020204" pitchFamily="34" charset="0"/>
                      </a:endParaRPr>
                    </a:p>
                  </a:txBody>
                  <a:tcPr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39FD6"/>
                    </a:solidFill>
                  </a:tcPr>
                </a:tc>
                <a:tc>
                  <a:txBody>
                    <a:bodyPr/>
                    <a:lstStyle/>
                    <a:p>
                      <a:pPr algn="ctr"/>
                      <a:r>
                        <a:rPr lang="pt-BR" sz="1400" dirty="0" err="1">
                          <a:latin typeface="Trebuchet MS" panose="020B0603020202020204" pitchFamily="34" charset="0"/>
                        </a:rPr>
                        <a:t>Group</a:t>
                      </a:r>
                      <a:r>
                        <a:rPr lang="pt-BR" sz="1400" dirty="0">
                          <a:latin typeface="Trebuchet MS" panose="020B0603020202020204" pitchFamily="34" charset="0"/>
                        </a:rPr>
                        <a:t> 2</a:t>
                      </a:r>
                      <a:br>
                        <a:rPr lang="pt-BR" sz="1400" dirty="0">
                          <a:latin typeface="Trebuchet MS" panose="020B0603020202020204" pitchFamily="34" charset="0"/>
                        </a:rPr>
                      </a:br>
                      <a:r>
                        <a:rPr lang="pt-BR" sz="1500" dirty="0">
                          <a:latin typeface="Trebuchet MS" panose="020B0603020202020204" pitchFamily="34" charset="0"/>
                        </a:rPr>
                        <a:t>(N=38)</a:t>
                      </a:r>
                      <a:endParaRPr lang="en-US" sz="1500" baseline="30000" dirty="0">
                        <a:latin typeface="Trebuchet MS" panose="020B0603020202020204" pitchFamily="34" charset="0"/>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37AC6"/>
                    </a:solidFill>
                  </a:tcPr>
                </a:tc>
                <a:extLst>
                  <a:ext uri="{0D108BD9-81ED-4DB2-BD59-A6C34878D82A}">
                    <a16:rowId xmlns:a16="http://schemas.microsoft.com/office/drawing/2014/main" val="3157915973"/>
                  </a:ext>
                </a:extLst>
              </a:tr>
              <a:tr h="201748">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latin typeface="Trebuchet MS" panose="020B0603020202020204" pitchFamily="34" charset="0"/>
                          <a:ea typeface="+mn-ea"/>
                          <a:cs typeface="+mn-cs"/>
                        </a:rPr>
                        <a:t>Absolute neutrophil count, low</a:t>
                      </a:r>
                      <a:endParaRPr lang="en-US" sz="1500" kern="1200" dirty="0">
                        <a:solidFill>
                          <a:schemeClr val="dk1"/>
                        </a:solidFill>
                        <a:latin typeface="Trebuchet MS" panose="020B0603020202020204" pitchFamily="34" charset="0"/>
                        <a:ea typeface="+mn-ea"/>
                        <a:cs typeface="+mn-cs"/>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GB" sz="1500" dirty="0">
                          <a:latin typeface="Trebuchet MS" panose="020B0603020202020204" pitchFamily="34" charset="0"/>
                        </a:rPr>
                        <a:t>1/43 (2.3)</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a:r>
                        <a:rPr lang="en-US" sz="1500" dirty="0">
                          <a:latin typeface="Trebuchet MS" panose="020B0603020202020204" pitchFamily="34" charset="0"/>
                        </a:rPr>
                        <a:t>0</a:t>
                      </a:r>
                    </a:p>
                  </a:txBody>
                  <a:tcPr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14800292"/>
                  </a:ext>
                </a:extLst>
              </a:tr>
              <a:tr h="201748">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latin typeface="Trebuchet MS" panose="020B0603020202020204" pitchFamily="34" charset="0"/>
                          <a:ea typeface="+mn-ea"/>
                          <a:cs typeface="+mn-cs"/>
                        </a:rPr>
                        <a:t>Creatine kinase, high</a:t>
                      </a:r>
                      <a:endParaRPr lang="en-US" sz="1500" kern="1200" dirty="0">
                        <a:solidFill>
                          <a:schemeClr val="dk1"/>
                        </a:solidFill>
                        <a:latin typeface="Trebuchet MS" panose="020B0603020202020204" pitchFamily="34" charset="0"/>
                        <a:ea typeface="+mn-ea"/>
                        <a:cs typeface="+mn-cs"/>
                      </a:endParaRPr>
                    </a:p>
                  </a:txBody>
                  <a:tcPr anchor="ctr">
                    <a:lnR w="28575" cap="flat" cmpd="sng" algn="ctr">
                      <a:solidFill>
                        <a:schemeClr val="bg1"/>
                      </a:solidFill>
                      <a:prstDash val="solid"/>
                      <a:round/>
                      <a:headEnd type="none" w="med" len="med"/>
                      <a:tailEnd type="none" w="med" len="med"/>
                    </a:lnR>
                  </a:tcPr>
                </a:tc>
                <a:tc>
                  <a:txBody>
                    <a:bodyPr/>
                    <a:lstStyle/>
                    <a:p>
                      <a:pPr algn="ctr"/>
                      <a:r>
                        <a:rPr lang="en-GB" sz="1500" dirty="0">
                          <a:latin typeface="Trebuchet MS" panose="020B0603020202020204" pitchFamily="34" charset="0"/>
                        </a:rPr>
                        <a:t>1/44 (2.3)</a:t>
                      </a:r>
                    </a:p>
                  </a:txBody>
                  <a:tcPr anchor="ctr">
                    <a:lnL w="28575" cap="flat" cmpd="sng" algn="ctr">
                      <a:solidFill>
                        <a:schemeClr val="bg1"/>
                      </a:solidFill>
                      <a:prstDash val="solid"/>
                      <a:round/>
                      <a:headEnd type="none" w="med" len="med"/>
                      <a:tailEnd type="none" w="med" len="med"/>
                    </a:lnL>
                  </a:tcPr>
                </a:tc>
                <a:tc>
                  <a:txBody>
                    <a:bodyPr/>
                    <a:lstStyle/>
                    <a:p>
                      <a:pPr algn="ctr"/>
                      <a:r>
                        <a:rPr lang="en-US" sz="1500" dirty="0">
                          <a:latin typeface="Trebuchet MS" panose="020B0603020202020204" pitchFamily="34" charset="0"/>
                        </a:rPr>
                        <a:t>0</a:t>
                      </a:r>
                    </a:p>
                  </a:txBody>
                  <a:tcPr anchor="ctr"/>
                </a:tc>
                <a:extLst>
                  <a:ext uri="{0D108BD9-81ED-4DB2-BD59-A6C34878D82A}">
                    <a16:rowId xmlns:a16="http://schemas.microsoft.com/office/drawing/2014/main" val="1136679002"/>
                  </a:ext>
                </a:extLst>
              </a:tr>
              <a:tr h="291788">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latin typeface="Trebuchet MS" panose="020B0603020202020204" pitchFamily="34" charset="0"/>
                          <a:ea typeface="+mn-ea"/>
                          <a:cs typeface="+mn-cs"/>
                        </a:rPr>
                        <a:t>Creatinine</a:t>
                      </a:r>
                      <a:endParaRPr lang="en-US" sz="1500" kern="1200" dirty="0">
                        <a:solidFill>
                          <a:schemeClr val="dk1"/>
                        </a:solidFill>
                        <a:latin typeface="Trebuchet MS" panose="020B0603020202020204" pitchFamily="34" charset="0"/>
                        <a:ea typeface="+mn-ea"/>
                        <a:cs typeface="+mn-cs"/>
                      </a:endParaRPr>
                    </a:p>
                  </a:txBody>
                  <a:tcPr anchor="ctr">
                    <a:lnR w="28575" cap="flat" cmpd="sng" algn="ctr">
                      <a:solidFill>
                        <a:schemeClr val="bg1"/>
                      </a:solidFill>
                      <a:prstDash val="solid"/>
                      <a:round/>
                      <a:headEnd type="none" w="med" len="med"/>
                      <a:tailEnd type="none" w="med" len="med"/>
                    </a:lnR>
                  </a:tcPr>
                </a:tc>
                <a:tc>
                  <a:txBody>
                    <a:bodyPr/>
                    <a:lstStyle/>
                    <a:p>
                      <a:pPr algn="ctr"/>
                      <a:r>
                        <a:rPr lang="en-GB" sz="1500" dirty="0">
                          <a:latin typeface="Trebuchet MS" panose="020B0603020202020204" pitchFamily="34" charset="0"/>
                        </a:rPr>
                        <a:t>1/44 (2.3)</a:t>
                      </a:r>
                    </a:p>
                  </a:txBody>
                  <a:tcPr anchor="ctr">
                    <a:lnL w="28575" cap="flat" cmpd="sng" algn="ctr">
                      <a:solidFill>
                        <a:schemeClr val="bg1"/>
                      </a:solidFill>
                      <a:prstDash val="solid"/>
                      <a:round/>
                      <a:headEnd type="none" w="med" len="med"/>
                      <a:tailEnd type="none" w="med" len="med"/>
                    </a:lnL>
                  </a:tcPr>
                </a:tc>
                <a:tc>
                  <a:txBody>
                    <a:bodyPr/>
                    <a:lstStyle/>
                    <a:p>
                      <a:pPr algn="ctr"/>
                      <a:r>
                        <a:rPr lang="en-US" sz="1500" dirty="0">
                          <a:latin typeface="Trebuchet MS" panose="020B0603020202020204" pitchFamily="34" charset="0"/>
                        </a:rPr>
                        <a:t>0</a:t>
                      </a:r>
                    </a:p>
                  </a:txBody>
                  <a:tcPr anchor="ctr"/>
                </a:tc>
                <a:extLst>
                  <a:ext uri="{0D108BD9-81ED-4DB2-BD59-A6C34878D82A}">
                    <a16:rowId xmlns:a16="http://schemas.microsoft.com/office/drawing/2014/main" val="3309375502"/>
                  </a:ext>
                </a:extLst>
              </a:tr>
              <a:tr h="201748">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latin typeface="Trebuchet MS" panose="020B0603020202020204" pitchFamily="34" charset="0"/>
                          <a:ea typeface="+mn-ea"/>
                          <a:cs typeface="+mn-cs"/>
                        </a:rPr>
                        <a:t>CrCl or eGFR, low</a:t>
                      </a:r>
                    </a:p>
                  </a:txBody>
                  <a:tcPr anchor="ctr">
                    <a:lnR w="28575" cap="flat" cmpd="sng" algn="ctr">
                      <a:solidFill>
                        <a:schemeClr val="bg1"/>
                      </a:solidFill>
                      <a:prstDash val="solid"/>
                      <a:round/>
                      <a:headEnd type="none" w="med" len="med"/>
                      <a:tailEnd type="none" w="med" len="med"/>
                    </a:lnR>
                  </a:tcPr>
                </a:tc>
                <a:tc>
                  <a:txBody>
                    <a:bodyPr/>
                    <a:lstStyle/>
                    <a:p>
                      <a:pPr algn="ctr"/>
                      <a:r>
                        <a:rPr lang="en-US" sz="1500" dirty="0">
                          <a:latin typeface="Trebuchet MS" panose="020B0603020202020204" pitchFamily="34" charset="0"/>
                        </a:rPr>
                        <a:t>0</a:t>
                      </a:r>
                    </a:p>
                  </a:txBody>
                  <a:tcPr anchor="ctr">
                    <a:lnL w="28575" cap="flat" cmpd="sng" algn="ctr">
                      <a:solidFill>
                        <a:schemeClr val="bg1"/>
                      </a:solidFill>
                      <a:prstDash val="solid"/>
                      <a:round/>
                      <a:headEnd type="none" w="med" len="med"/>
                      <a:tailEnd type="none" w="med" len="med"/>
                    </a:lnL>
                  </a:tcPr>
                </a:tc>
                <a:tc>
                  <a:txBody>
                    <a:bodyPr/>
                    <a:lstStyle/>
                    <a:p>
                      <a:pPr algn="ctr"/>
                      <a:r>
                        <a:rPr lang="en-GB" sz="1500" dirty="0">
                          <a:latin typeface="Trebuchet MS" panose="020B0603020202020204" pitchFamily="34" charset="0"/>
                        </a:rPr>
                        <a:t>3/38 (7.9)</a:t>
                      </a:r>
                    </a:p>
                  </a:txBody>
                  <a:tcPr anchor="ctr"/>
                </a:tc>
                <a:extLst>
                  <a:ext uri="{0D108BD9-81ED-4DB2-BD59-A6C34878D82A}">
                    <a16:rowId xmlns:a16="http://schemas.microsoft.com/office/drawing/2014/main" val="3747486689"/>
                  </a:ext>
                </a:extLst>
              </a:tr>
              <a:tr h="201748">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latin typeface="Trebuchet MS" panose="020B0603020202020204" pitchFamily="34" charset="0"/>
                          <a:ea typeface="+mn-ea"/>
                          <a:cs typeface="+mn-cs"/>
                        </a:rPr>
                        <a:t>Direct bilirubin, high</a:t>
                      </a:r>
                      <a:endParaRPr lang="en-US" sz="1500" kern="1200" dirty="0">
                        <a:solidFill>
                          <a:schemeClr val="dk1"/>
                        </a:solidFill>
                        <a:latin typeface="Trebuchet MS" panose="020B0603020202020204" pitchFamily="34" charset="0"/>
                        <a:ea typeface="+mn-ea"/>
                        <a:cs typeface="+mn-cs"/>
                      </a:endParaRPr>
                    </a:p>
                  </a:txBody>
                  <a:tcPr anchor="ctr">
                    <a:lnR w="28575" cap="flat" cmpd="sng" algn="ctr">
                      <a:solidFill>
                        <a:schemeClr val="bg1"/>
                      </a:solidFill>
                      <a:prstDash val="solid"/>
                      <a:round/>
                      <a:headEnd type="none" w="med" len="med"/>
                      <a:tailEnd type="none" w="med" len="med"/>
                    </a:lnR>
                  </a:tcPr>
                </a:tc>
                <a:tc>
                  <a:txBody>
                    <a:bodyPr/>
                    <a:lstStyle/>
                    <a:p>
                      <a:pPr algn="ctr"/>
                      <a:r>
                        <a:rPr lang="en-US" sz="1500" dirty="0">
                          <a:latin typeface="Trebuchet MS" panose="020B0603020202020204" pitchFamily="34" charset="0"/>
                        </a:rPr>
                        <a:t>0</a:t>
                      </a:r>
                    </a:p>
                  </a:txBody>
                  <a:tcPr anchor="ctr">
                    <a:lnL w="28575" cap="flat" cmpd="sng" algn="ctr">
                      <a:solidFill>
                        <a:schemeClr val="bg1"/>
                      </a:solidFill>
                      <a:prstDash val="solid"/>
                      <a:round/>
                      <a:headEnd type="none" w="med" len="med"/>
                      <a:tailEnd type="none" w="med" len="med"/>
                    </a:lnL>
                  </a:tcPr>
                </a:tc>
                <a:tc>
                  <a:txBody>
                    <a:bodyPr/>
                    <a:lstStyle/>
                    <a:p>
                      <a:pPr algn="ctr"/>
                      <a:r>
                        <a:rPr lang="en-US" sz="1500" dirty="0">
                          <a:latin typeface="Trebuchet MS" panose="020B0603020202020204" pitchFamily="34" charset="0"/>
                        </a:rPr>
                        <a:t>1/38 (2.6)</a:t>
                      </a:r>
                    </a:p>
                  </a:txBody>
                  <a:tcPr anchor="ctr"/>
                </a:tc>
                <a:extLst>
                  <a:ext uri="{0D108BD9-81ED-4DB2-BD59-A6C34878D82A}">
                    <a16:rowId xmlns:a16="http://schemas.microsoft.com/office/drawing/2014/main" val="7726219"/>
                  </a:ext>
                </a:extLst>
              </a:tr>
              <a:tr h="201748">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latin typeface="Trebuchet MS" panose="020B0603020202020204" pitchFamily="34" charset="0"/>
                          <a:ea typeface="+mn-ea"/>
                          <a:cs typeface="+mn-cs"/>
                        </a:rPr>
                        <a:t>LDL fourth gen (fasting), high</a:t>
                      </a:r>
                      <a:endParaRPr lang="en-US" sz="1500" kern="1200" dirty="0">
                        <a:solidFill>
                          <a:schemeClr val="dk1"/>
                        </a:solidFill>
                        <a:latin typeface="Trebuchet MS" panose="020B0603020202020204" pitchFamily="34" charset="0"/>
                        <a:ea typeface="+mn-ea"/>
                        <a:cs typeface="+mn-cs"/>
                      </a:endParaRPr>
                    </a:p>
                  </a:txBody>
                  <a:tcPr anchor="ctr">
                    <a:lnR w="28575" cap="flat" cmpd="sng" algn="ctr">
                      <a:solidFill>
                        <a:schemeClr val="bg1"/>
                      </a:solidFill>
                      <a:prstDash val="solid"/>
                      <a:round/>
                      <a:headEnd type="none" w="med" len="med"/>
                      <a:tailEnd type="none" w="med" len="med"/>
                    </a:lnR>
                  </a:tcPr>
                </a:tc>
                <a:tc>
                  <a:txBody>
                    <a:bodyPr/>
                    <a:lstStyle/>
                    <a:p>
                      <a:pPr algn="ctr"/>
                      <a:r>
                        <a:rPr lang="en-US" sz="1500" dirty="0">
                          <a:latin typeface="Trebuchet MS" panose="020B0603020202020204" pitchFamily="34" charset="0"/>
                        </a:rPr>
                        <a:t>0</a:t>
                      </a:r>
                    </a:p>
                  </a:txBody>
                  <a:tcPr anchor="ctr">
                    <a:lnL w="28575" cap="flat" cmpd="sng" algn="ctr">
                      <a:solidFill>
                        <a:schemeClr val="bg1"/>
                      </a:solidFill>
                      <a:prstDash val="solid"/>
                      <a:round/>
                      <a:headEnd type="none" w="med" len="med"/>
                      <a:tailEnd type="none" w="med" len="med"/>
                    </a:lnL>
                  </a:tcPr>
                </a:tc>
                <a:tc>
                  <a:txBody>
                    <a:bodyPr/>
                    <a:lstStyle/>
                    <a:p>
                      <a:pPr algn="ctr"/>
                      <a:r>
                        <a:rPr lang="en-US" sz="1500" dirty="0">
                          <a:latin typeface="Trebuchet MS" panose="020B0603020202020204" pitchFamily="34" charset="0"/>
                        </a:rPr>
                        <a:t>1/29 (3.4)</a:t>
                      </a:r>
                    </a:p>
                  </a:txBody>
                  <a:tcPr anchor="ctr"/>
                </a:tc>
                <a:extLst>
                  <a:ext uri="{0D108BD9-81ED-4DB2-BD59-A6C34878D82A}">
                    <a16:rowId xmlns:a16="http://schemas.microsoft.com/office/drawing/2014/main" val="3069926515"/>
                  </a:ext>
                </a:extLst>
              </a:tr>
              <a:tr h="201748">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latin typeface="Trebuchet MS" panose="020B0603020202020204" pitchFamily="34" charset="0"/>
                          <a:ea typeface="+mn-ea"/>
                          <a:cs typeface="+mn-cs"/>
                        </a:rPr>
                        <a:t>Triglycerides (fasting)</a:t>
                      </a:r>
                      <a:endParaRPr lang="en-US" sz="1500" kern="1200" dirty="0">
                        <a:solidFill>
                          <a:schemeClr val="dk1"/>
                        </a:solidFill>
                        <a:latin typeface="Trebuchet MS" panose="020B0603020202020204" pitchFamily="34" charset="0"/>
                        <a:ea typeface="+mn-ea"/>
                        <a:cs typeface="+mn-cs"/>
                      </a:endParaRPr>
                    </a:p>
                  </a:txBody>
                  <a:tcPr anchor="ctr">
                    <a:lnR w="28575" cap="flat" cmpd="sng" algn="ctr">
                      <a:solidFill>
                        <a:schemeClr val="bg1"/>
                      </a:solidFill>
                      <a:prstDash val="solid"/>
                      <a:round/>
                      <a:headEnd type="none" w="med" len="med"/>
                      <a:tailEnd type="none" w="med" len="med"/>
                    </a:lnR>
                  </a:tcPr>
                </a:tc>
                <a:tc>
                  <a:txBody>
                    <a:bodyPr/>
                    <a:lstStyle/>
                    <a:p>
                      <a:pPr algn="ctr"/>
                      <a:r>
                        <a:rPr lang="en-US" sz="1500" dirty="0">
                          <a:latin typeface="Trebuchet MS" panose="020B0603020202020204" pitchFamily="34" charset="0"/>
                        </a:rPr>
                        <a:t>0</a:t>
                      </a:r>
                    </a:p>
                  </a:txBody>
                  <a:tcPr anchor="ctr">
                    <a:lnL w="28575" cap="flat" cmpd="sng" algn="ctr">
                      <a:solidFill>
                        <a:schemeClr val="bg1"/>
                      </a:solidFill>
                      <a:prstDash val="solid"/>
                      <a:round/>
                      <a:headEnd type="none" w="med" len="med"/>
                      <a:tailEnd type="none" w="med" len="med"/>
                    </a:lnL>
                  </a:tcPr>
                </a:tc>
                <a:tc>
                  <a:txBody>
                    <a:bodyPr/>
                    <a:lstStyle/>
                    <a:p>
                      <a:pPr algn="ctr"/>
                      <a:r>
                        <a:rPr lang="en-US" sz="1500" dirty="0">
                          <a:latin typeface="Trebuchet MS" panose="020B0603020202020204" pitchFamily="34" charset="0"/>
                        </a:rPr>
                        <a:t>2/29 (6.9)</a:t>
                      </a:r>
                    </a:p>
                  </a:txBody>
                  <a:tcPr anchor="ctr"/>
                </a:tc>
                <a:extLst>
                  <a:ext uri="{0D108BD9-81ED-4DB2-BD59-A6C34878D82A}">
                    <a16:rowId xmlns:a16="http://schemas.microsoft.com/office/drawing/2014/main" val="2721847769"/>
                  </a:ext>
                </a:extLst>
              </a:tr>
              <a:tr h="201748">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err="1">
                          <a:solidFill>
                            <a:schemeClr val="dk1"/>
                          </a:solidFill>
                          <a:latin typeface="Trebuchet MS" panose="020B0603020202020204" pitchFamily="34" charset="0"/>
                          <a:ea typeface="+mn-ea"/>
                          <a:cs typeface="+mn-cs"/>
                        </a:rPr>
                        <a:t>Hyperglycemia</a:t>
                      </a:r>
                      <a:r>
                        <a:rPr lang="en-GB" sz="1500" kern="1200" dirty="0">
                          <a:solidFill>
                            <a:schemeClr val="dk1"/>
                          </a:solidFill>
                          <a:latin typeface="Trebuchet MS" panose="020B0603020202020204" pitchFamily="34" charset="0"/>
                          <a:ea typeface="+mn-ea"/>
                          <a:cs typeface="+mn-cs"/>
                        </a:rPr>
                        <a:t>, </a:t>
                      </a:r>
                      <a:r>
                        <a:rPr lang="en-GB" sz="1500" kern="1200" dirty="0" err="1">
                          <a:solidFill>
                            <a:schemeClr val="dk1"/>
                          </a:solidFill>
                          <a:latin typeface="Trebuchet MS" panose="020B0603020202020204" pitchFamily="34" charset="0"/>
                          <a:ea typeface="+mn-ea"/>
                          <a:cs typeface="+mn-cs"/>
                        </a:rPr>
                        <a:t>nonfasting</a:t>
                      </a:r>
                      <a:endParaRPr lang="en-US" sz="1500" kern="1200" dirty="0">
                        <a:solidFill>
                          <a:schemeClr val="dk1"/>
                        </a:solidFill>
                        <a:latin typeface="Trebuchet MS" panose="020B0603020202020204" pitchFamily="34" charset="0"/>
                        <a:ea typeface="+mn-ea"/>
                        <a:cs typeface="+mn-cs"/>
                      </a:endParaRPr>
                    </a:p>
                  </a:txBody>
                  <a:tcPr anchor="ctr">
                    <a:lnR w="28575" cap="flat" cmpd="sng" algn="ctr">
                      <a:solidFill>
                        <a:schemeClr val="bg1"/>
                      </a:solidFill>
                      <a:prstDash val="solid"/>
                      <a:round/>
                      <a:headEnd type="none" w="med" len="med"/>
                      <a:tailEnd type="none" w="med" len="med"/>
                    </a:lnR>
                  </a:tcPr>
                </a:tc>
                <a:tc>
                  <a:txBody>
                    <a:bodyPr/>
                    <a:lstStyle/>
                    <a:p>
                      <a:pPr algn="ctr"/>
                      <a:r>
                        <a:rPr lang="en-US" sz="1500" dirty="0">
                          <a:latin typeface="Trebuchet MS" panose="020B0603020202020204" pitchFamily="34" charset="0"/>
                        </a:rPr>
                        <a:t>1/23 (4.3)</a:t>
                      </a:r>
                    </a:p>
                  </a:txBody>
                  <a:tcPr anchor="ctr">
                    <a:lnL w="28575" cap="flat" cmpd="sng" algn="ctr">
                      <a:solidFill>
                        <a:schemeClr val="bg1"/>
                      </a:solidFill>
                      <a:prstDash val="solid"/>
                      <a:round/>
                      <a:headEnd type="none" w="med" len="med"/>
                      <a:tailEnd type="none" w="med" len="med"/>
                    </a:lnL>
                  </a:tcPr>
                </a:tc>
                <a:tc>
                  <a:txBody>
                    <a:bodyPr/>
                    <a:lstStyle/>
                    <a:p>
                      <a:pPr algn="ctr"/>
                      <a:r>
                        <a:rPr lang="en-US" sz="1500" dirty="0">
                          <a:latin typeface="Trebuchet MS" panose="020B0603020202020204" pitchFamily="34" charset="0"/>
                        </a:rPr>
                        <a:t>0</a:t>
                      </a:r>
                    </a:p>
                  </a:txBody>
                  <a:tcPr anchor="ctr"/>
                </a:tc>
                <a:extLst>
                  <a:ext uri="{0D108BD9-81ED-4DB2-BD59-A6C34878D82A}">
                    <a16:rowId xmlns:a16="http://schemas.microsoft.com/office/drawing/2014/main" val="894080817"/>
                  </a:ext>
                </a:extLst>
              </a:tr>
            </a:tbl>
          </a:graphicData>
        </a:graphic>
      </p:graphicFrame>
      <p:graphicFrame>
        <p:nvGraphicFramePr>
          <p:cNvPr id="5" name="Table 31">
            <a:extLst>
              <a:ext uri="{FF2B5EF4-FFF2-40B4-BE49-F238E27FC236}">
                <a16:creationId xmlns:a16="http://schemas.microsoft.com/office/drawing/2014/main" id="{A87EAB8B-55DC-D297-A74C-0C3CCE511EE5}"/>
              </a:ext>
            </a:extLst>
          </p:cNvPr>
          <p:cNvGraphicFramePr>
            <a:graphicFrameLocks noGrp="1"/>
          </p:cNvGraphicFramePr>
          <p:nvPr>
            <p:extLst>
              <p:ext uri="{D42A27DB-BD31-4B8C-83A1-F6EECF244321}">
                <p14:modId xmlns:p14="http://schemas.microsoft.com/office/powerpoint/2010/main" val="2325852606"/>
              </p:ext>
            </p:extLst>
          </p:nvPr>
        </p:nvGraphicFramePr>
        <p:xfrm>
          <a:off x="803276" y="2231704"/>
          <a:ext cx="4787485" cy="3459478"/>
        </p:xfrm>
        <a:graphic>
          <a:graphicData uri="http://schemas.openxmlformats.org/drawingml/2006/table">
            <a:tbl>
              <a:tblPr firstRow="1" bandRow="1">
                <a:tableStyleId>{5C22544A-7EE6-4342-B048-85BDC9FD1C3A}</a:tableStyleId>
              </a:tblPr>
              <a:tblGrid>
                <a:gridCol w="3173730">
                  <a:extLst>
                    <a:ext uri="{9D8B030D-6E8A-4147-A177-3AD203B41FA5}">
                      <a16:colId xmlns:a16="http://schemas.microsoft.com/office/drawing/2014/main" val="2671416073"/>
                    </a:ext>
                  </a:extLst>
                </a:gridCol>
                <a:gridCol w="1613755">
                  <a:extLst>
                    <a:ext uri="{9D8B030D-6E8A-4147-A177-3AD203B41FA5}">
                      <a16:colId xmlns:a16="http://schemas.microsoft.com/office/drawing/2014/main" val="2804047752"/>
                    </a:ext>
                  </a:extLst>
                </a:gridCol>
              </a:tblGrid>
              <a:tr h="896718">
                <a:tc>
                  <a:txBody>
                    <a:bodyPr/>
                    <a:lstStyle/>
                    <a:p>
                      <a:r>
                        <a:rPr lang="en-US" sz="1400" b="1" kern="1200" dirty="0">
                          <a:solidFill>
                            <a:schemeClr val="tx1"/>
                          </a:solidFill>
                          <a:latin typeface="Trebuchet MS" panose="020B0603020202020204" pitchFamily="34" charset="0"/>
                          <a:ea typeface="+mn-ea"/>
                          <a:cs typeface="+mn-cs"/>
                        </a:rPr>
                        <a:t>Grade ≥3 treatment-emergent</a:t>
                      </a:r>
                    </a:p>
                    <a:p>
                      <a:r>
                        <a:rPr lang="en-US" sz="1400" b="1" kern="1200" dirty="0">
                          <a:solidFill>
                            <a:schemeClr val="tx1"/>
                          </a:solidFill>
                          <a:latin typeface="Trebuchet MS" panose="020B0603020202020204" pitchFamily="34" charset="0"/>
                          <a:ea typeface="+mn-ea"/>
                          <a:cs typeface="+mn-cs"/>
                        </a:rPr>
                        <a:t>laboratory abnormalities, n/N </a:t>
                      </a:r>
                      <a:r>
                        <a:rPr lang="en-US" sz="1400" b="1" dirty="0">
                          <a:solidFill>
                            <a:schemeClr val="tx1"/>
                          </a:solidFill>
                          <a:latin typeface="Trebuchet MS" panose="020B0603020202020204" pitchFamily="34" charset="0"/>
                        </a:rPr>
                        <a:t>(%)</a:t>
                      </a: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AEAEA"/>
                    </a:solidFill>
                  </a:tcPr>
                </a:tc>
                <a:tc>
                  <a:txBody>
                    <a:bodyPr/>
                    <a:lstStyle/>
                    <a:p>
                      <a:pPr algn="ctr"/>
                      <a:r>
                        <a:rPr lang="nl-NL" sz="1800" dirty="0">
                          <a:solidFill>
                            <a:schemeClr val="tx1"/>
                          </a:solidFill>
                          <a:latin typeface="Trebuchet MS" panose="020B0603020202020204" pitchFamily="34" charset="0"/>
                        </a:rPr>
                        <a:t>CAPELLA</a:t>
                      </a:r>
                      <a:br>
                        <a:rPr lang="nl-NL" sz="1400" dirty="0">
                          <a:solidFill>
                            <a:schemeClr val="tx1"/>
                          </a:solidFill>
                          <a:latin typeface="Trebuchet MS" panose="020B0603020202020204" pitchFamily="34" charset="0"/>
                        </a:rPr>
                      </a:br>
                      <a:r>
                        <a:rPr lang="nl-NL" sz="1500" dirty="0">
                          <a:solidFill>
                            <a:schemeClr val="tx1"/>
                          </a:solidFill>
                          <a:latin typeface="Trebuchet MS" panose="020B0603020202020204" pitchFamily="34" charset="0"/>
                        </a:rPr>
                        <a:t>(N=57)</a:t>
                      </a:r>
                      <a:endParaRPr lang="en-US" sz="1500" baseline="30000" dirty="0">
                        <a:solidFill>
                          <a:schemeClr val="tx1"/>
                        </a:solidFill>
                        <a:latin typeface="Trebuchet MS" panose="020B0603020202020204" pitchFamily="34" charset="0"/>
                      </a:endParaRPr>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A2BAC6"/>
                    </a:solidFill>
                  </a:tcPr>
                </a:tc>
                <a:extLst>
                  <a:ext uri="{0D108BD9-81ED-4DB2-BD59-A6C34878D82A}">
                    <a16:rowId xmlns:a16="http://schemas.microsoft.com/office/drawing/2014/main" val="1793259920"/>
                  </a:ext>
                </a:extLst>
              </a:tr>
              <a:tr h="512552">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latin typeface="Trebuchet MS" panose="020B0603020202020204" pitchFamily="34" charset="0"/>
                          <a:ea typeface="+mn-ea"/>
                          <a:cs typeface="+mn-cs"/>
                        </a:rPr>
                        <a:t>AST (SGOT), high</a:t>
                      </a:r>
                      <a:endParaRPr lang="en-US" sz="1500" kern="1200" dirty="0">
                        <a:solidFill>
                          <a:schemeClr val="dk1"/>
                        </a:solidFill>
                        <a:latin typeface="Trebuchet MS" panose="020B0603020202020204" pitchFamily="34" charset="0"/>
                        <a:ea typeface="+mn-ea"/>
                        <a:cs typeface="+mn-cs"/>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GB" sz="1500" dirty="0">
                          <a:latin typeface="Trebuchet MS" panose="020B0603020202020204" pitchFamily="34" charset="0"/>
                        </a:rPr>
                        <a:t>1/57 (1.8)</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14800292"/>
                  </a:ext>
                </a:extLst>
              </a:tr>
              <a:tr h="512552">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latin typeface="Trebuchet MS" panose="020B0603020202020204" pitchFamily="34" charset="0"/>
                          <a:ea typeface="+mn-ea"/>
                          <a:cs typeface="+mn-cs"/>
                        </a:rPr>
                        <a:t>Creatine kinase, high</a:t>
                      </a:r>
                      <a:endParaRPr lang="en-US" sz="1500" kern="1200" dirty="0">
                        <a:solidFill>
                          <a:schemeClr val="dk1"/>
                        </a:solidFill>
                        <a:latin typeface="Trebuchet MS" panose="020B0603020202020204" pitchFamily="34" charset="0"/>
                        <a:ea typeface="+mn-ea"/>
                        <a:cs typeface="+mn-cs"/>
                      </a:endParaRPr>
                    </a:p>
                  </a:txBody>
                  <a:tcPr anchor="ctr">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latin typeface="Trebuchet MS" panose="020B0603020202020204" pitchFamily="34" charset="0"/>
                        </a:rPr>
                        <a:t>1/57 (1.8)</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36679002"/>
                  </a:ext>
                </a:extLst>
              </a:tr>
              <a:tr h="512552">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latin typeface="Trebuchet MS" panose="020B0603020202020204" pitchFamily="34" charset="0"/>
                          <a:ea typeface="+mn-ea"/>
                          <a:cs typeface="+mn-cs"/>
                        </a:rPr>
                        <a:t>Creatinine, high</a:t>
                      </a:r>
                      <a:endParaRPr lang="en-US" sz="1500" kern="1200" dirty="0">
                        <a:solidFill>
                          <a:schemeClr val="dk1"/>
                        </a:solidFill>
                        <a:latin typeface="Trebuchet MS" panose="020B0603020202020204" pitchFamily="34" charset="0"/>
                        <a:ea typeface="+mn-ea"/>
                        <a:cs typeface="+mn-cs"/>
                      </a:endParaRPr>
                    </a:p>
                  </a:txBody>
                  <a:tcPr anchor="ctr">
                    <a:lnR w="28575"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latin typeface="Trebuchet MS" panose="020B0603020202020204" pitchFamily="34" charset="0"/>
                        </a:rPr>
                        <a:t>1/57 (1.8)</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09375502"/>
                  </a:ext>
                </a:extLst>
              </a:tr>
              <a:tr h="512552">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latin typeface="Trebuchet MS" panose="020B0603020202020204" pitchFamily="34" charset="0"/>
                          <a:ea typeface="+mn-ea"/>
                          <a:cs typeface="+mn-cs"/>
                        </a:rPr>
                        <a:t>CrCl or eGFR, low</a:t>
                      </a:r>
                    </a:p>
                  </a:txBody>
                  <a:tcPr anchor="ctr">
                    <a:lnR w="28575" cap="flat" cmpd="sng" algn="ctr">
                      <a:solidFill>
                        <a:schemeClr val="bg1"/>
                      </a:solidFill>
                      <a:prstDash val="solid"/>
                      <a:round/>
                      <a:headEnd type="none" w="med" len="med"/>
                      <a:tailEnd type="none" w="med" len="med"/>
                    </a:lnR>
                  </a:tcPr>
                </a:tc>
                <a:tc>
                  <a:txBody>
                    <a:bodyPr/>
                    <a:lstStyle/>
                    <a:p>
                      <a:pPr algn="ctr"/>
                      <a:r>
                        <a:rPr lang="en-US" sz="1500" dirty="0">
                          <a:latin typeface="Trebuchet MS" panose="020B0603020202020204" pitchFamily="34" charset="0"/>
                        </a:rPr>
                        <a:t>5/57 (8.8)</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47486689"/>
                  </a:ext>
                </a:extLst>
              </a:tr>
              <a:tr h="512552">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500" kern="1200" dirty="0" err="1">
                          <a:solidFill>
                            <a:schemeClr val="dk1"/>
                          </a:solidFill>
                          <a:latin typeface="Trebuchet MS" panose="020B0603020202020204" pitchFamily="34" charset="0"/>
                          <a:ea typeface="+mn-ea"/>
                          <a:cs typeface="+mn-cs"/>
                        </a:rPr>
                        <a:t>Hyperglycemia</a:t>
                      </a:r>
                      <a:r>
                        <a:rPr lang="en-GB" sz="1500" kern="1200" dirty="0">
                          <a:solidFill>
                            <a:schemeClr val="dk1"/>
                          </a:solidFill>
                          <a:latin typeface="Trebuchet MS" panose="020B0603020202020204" pitchFamily="34" charset="0"/>
                          <a:ea typeface="+mn-ea"/>
                          <a:cs typeface="+mn-cs"/>
                        </a:rPr>
                        <a:t>, </a:t>
                      </a:r>
                      <a:r>
                        <a:rPr lang="en-GB" sz="1500" kern="1200" dirty="0" err="1">
                          <a:solidFill>
                            <a:schemeClr val="dk1"/>
                          </a:solidFill>
                          <a:latin typeface="Trebuchet MS" panose="020B0603020202020204" pitchFamily="34" charset="0"/>
                          <a:ea typeface="+mn-ea"/>
                          <a:cs typeface="+mn-cs"/>
                        </a:rPr>
                        <a:t>nonfasting</a:t>
                      </a:r>
                      <a:endParaRPr lang="en-GB" sz="1500" kern="1200" dirty="0">
                        <a:solidFill>
                          <a:schemeClr val="dk1"/>
                        </a:solidFill>
                        <a:latin typeface="Trebuchet MS" panose="020B0603020202020204" pitchFamily="34" charset="0"/>
                        <a:ea typeface="+mn-ea"/>
                        <a:cs typeface="+mn-cs"/>
                      </a:endParaRPr>
                    </a:p>
                  </a:txBody>
                  <a:tcPr anchor="ctr">
                    <a:lnR w="28575" cap="flat" cmpd="sng" algn="ctr">
                      <a:solidFill>
                        <a:schemeClr val="bg1"/>
                      </a:solidFill>
                      <a:prstDash val="solid"/>
                      <a:round/>
                      <a:headEnd type="none" w="med" len="med"/>
                      <a:tailEnd type="none" w="med" len="med"/>
                    </a:lnR>
                  </a:tcPr>
                </a:tc>
                <a:tc>
                  <a:txBody>
                    <a:bodyPr/>
                    <a:lstStyle/>
                    <a:p>
                      <a:pPr algn="ctr"/>
                      <a:r>
                        <a:rPr lang="en-US" sz="1500" dirty="0">
                          <a:latin typeface="Trebuchet MS" panose="020B0603020202020204" pitchFamily="34" charset="0"/>
                        </a:rPr>
                        <a:t>1/38 (2.6)</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7726219"/>
                  </a:ext>
                </a:extLst>
              </a:tr>
            </a:tbl>
          </a:graphicData>
        </a:graphic>
      </p:graphicFrame>
      <p:sp>
        <p:nvSpPr>
          <p:cNvPr id="6" name="TextBox 5">
            <a:extLst>
              <a:ext uri="{FF2B5EF4-FFF2-40B4-BE49-F238E27FC236}">
                <a16:creationId xmlns:a16="http://schemas.microsoft.com/office/drawing/2014/main" id="{2EF0B3DB-B345-76DB-CD9C-057707968938}"/>
              </a:ext>
            </a:extLst>
          </p:cNvPr>
          <p:cNvSpPr txBox="1"/>
          <p:nvPr/>
        </p:nvSpPr>
        <p:spPr>
          <a:xfrm>
            <a:off x="10062084" y="-1"/>
            <a:ext cx="2129915" cy="457200"/>
          </a:xfrm>
          <a:prstGeom prst="rect">
            <a:avLst/>
          </a:prstGeom>
          <a:solidFill>
            <a:srgbClr val="FFFF00"/>
          </a:solidFill>
        </p:spPr>
        <p:txBody>
          <a:bodyPr wrap="none" rtlCol="0" anchor="ctr" anchorCtr="0">
            <a:noAutofit/>
          </a:bodyPr>
          <a:lstStyle/>
          <a:p>
            <a:pPr algn="ctr"/>
            <a:r>
              <a:rPr lang="en-GB" sz="1600" b="1" dirty="0"/>
              <a:t>Backup</a:t>
            </a:r>
            <a:endParaRPr lang="en-GB" sz="1600" b="1" dirty="0">
              <a:solidFill>
                <a:srgbClr val="FF0000"/>
              </a:solidFill>
            </a:endParaRPr>
          </a:p>
        </p:txBody>
      </p:sp>
    </p:spTree>
    <p:extLst>
      <p:ext uri="{BB962C8B-B14F-4D97-AF65-F5344CB8AC3E}">
        <p14:creationId xmlns:p14="http://schemas.microsoft.com/office/powerpoint/2010/main" val="398186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E36500-3573-6070-3A02-57E8EFEE88E1}"/>
              </a:ext>
            </a:extLst>
          </p:cNvPr>
          <p:cNvSpPr>
            <a:spLocks noGrp="1"/>
          </p:cNvSpPr>
          <p:nvPr>
            <p:ph type="title"/>
          </p:nvPr>
        </p:nvSpPr>
        <p:spPr/>
        <p:txBody>
          <a:bodyPr/>
          <a:lstStyle/>
          <a:p>
            <a:r>
              <a:rPr lang="en-US"/>
              <a:t>Disclosures</a:t>
            </a:r>
          </a:p>
        </p:txBody>
      </p:sp>
      <p:sp>
        <p:nvSpPr>
          <p:cNvPr id="6" name="Content Placeholder 5">
            <a:extLst>
              <a:ext uri="{FF2B5EF4-FFF2-40B4-BE49-F238E27FC236}">
                <a16:creationId xmlns:a16="http://schemas.microsoft.com/office/drawing/2014/main" id="{E2962AD0-30AB-84CC-8E6D-EC1A81928202}"/>
              </a:ext>
            </a:extLst>
          </p:cNvPr>
          <p:cNvSpPr>
            <a:spLocks noGrp="1"/>
          </p:cNvSpPr>
          <p:nvPr>
            <p:ph idx="1"/>
          </p:nvPr>
        </p:nvSpPr>
        <p:spPr>
          <a:xfrm>
            <a:off x="812800" y="1533970"/>
            <a:ext cx="10565728" cy="4935196"/>
          </a:xfrm>
        </p:spPr>
        <p:txBody>
          <a:bodyPr/>
          <a:lstStyle/>
          <a:p>
            <a:pPr>
              <a:spcBef>
                <a:spcPts val="1200"/>
              </a:spcBef>
              <a:spcAft>
                <a:spcPts val="1200"/>
              </a:spcAft>
            </a:pPr>
            <a:r>
              <a:rPr lang="en-US" sz="2000" b="1" dirty="0"/>
              <a:t>O Ogbuagu: </a:t>
            </a:r>
            <a:r>
              <a:rPr lang="en-US" sz="2000" dirty="0"/>
              <a:t>Gilead Sciences (advisor/consultant, honoraria), </a:t>
            </a:r>
            <a:r>
              <a:rPr lang="en-US" sz="2000" dirty="0" err="1"/>
              <a:t>ViiV</a:t>
            </a:r>
            <a:r>
              <a:rPr lang="en-US" sz="2000" dirty="0"/>
              <a:t> (advisor/consultant), Janssen (advisor/consultant)</a:t>
            </a:r>
          </a:p>
          <a:p>
            <a:pPr>
              <a:spcBef>
                <a:spcPts val="1200"/>
              </a:spcBef>
              <a:spcAft>
                <a:spcPts val="1200"/>
              </a:spcAft>
            </a:pPr>
            <a:r>
              <a:rPr lang="en-US" sz="2000" b="1" dirty="0"/>
              <a:t>A </a:t>
            </a:r>
            <a:r>
              <a:rPr lang="en-US" sz="2000" b="1" dirty="0" err="1"/>
              <a:t>Avihingsanon</a:t>
            </a:r>
            <a:r>
              <a:rPr lang="en-US" sz="2000" b="1" dirty="0"/>
              <a:t>: </a:t>
            </a:r>
            <a:r>
              <a:rPr lang="en-US" sz="2000" dirty="0"/>
              <a:t>Gilead Sciences (grant support, honoraria), </a:t>
            </a:r>
            <a:r>
              <a:rPr lang="en-US" sz="2000" dirty="0" err="1"/>
              <a:t>ViiV</a:t>
            </a:r>
            <a:r>
              <a:rPr lang="en-US" sz="2000" dirty="0"/>
              <a:t>/GSK (grant support, honoraria), MSD (grant support)</a:t>
            </a:r>
          </a:p>
          <a:p>
            <a:pPr>
              <a:spcBef>
                <a:spcPts val="1200"/>
              </a:spcBef>
              <a:spcAft>
                <a:spcPts val="1200"/>
              </a:spcAft>
            </a:pPr>
            <a:r>
              <a:rPr lang="en-US" sz="2000" b="1" dirty="0"/>
              <a:t>S Segal-Maurer: </a:t>
            </a:r>
            <a:r>
              <a:rPr lang="en-US" sz="2000" dirty="0"/>
              <a:t>Gilead Sciences (advisor/consultant, grant/research support, honoraria), Janssen Therapeutics (honoraria), </a:t>
            </a:r>
            <a:r>
              <a:rPr lang="en-US" sz="2000" dirty="0" err="1"/>
              <a:t>ViiV</a:t>
            </a:r>
            <a:r>
              <a:rPr lang="en-US" sz="2000" dirty="0"/>
              <a:t> (honoraria), </a:t>
            </a:r>
            <a:r>
              <a:rPr lang="en-US" sz="2000" dirty="0" err="1"/>
              <a:t>Theratechnologies</a:t>
            </a:r>
            <a:r>
              <a:rPr lang="en-US" sz="2000" dirty="0"/>
              <a:t> (advisor/consultant</a:t>
            </a:r>
          </a:p>
          <a:p>
            <a:pPr>
              <a:spcBef>
                <a:spcPts val="1200"/>
              </a:spcBef>
              <a:spcAft>
                <a:spcPts val="1200"/>
              </a:spcAft>
            </a:pPr>
            <a:r>
              <a:rPr lang="en-US" sz="2000" b="1" dirty="0"/>
              <a:t>H Wang, MS Rhee, H Dvory-Sobol, P Sklar:</a:t>
            </a:r>
            <a:r>
              <a:rPr lang="en-US" sz="2000" dirty="0"/>
              <a:t> Gilead (employment, stocks/bonds)</a:t>
            </a:r>
          </a:p>
          <a:p>
            <a:pPr>
              <a:spcBef>
                <a:spcPts val="1200"/>
              </a:spcBef>
              <a:spcAft>
                <a:spcPts val="1200"/>
              </a:spcAft>
            </a:pPr>
            <a:r>
              <a:rPr lang="en-US" sz="2000" b="1" dirty="0"/>
              <a:t>J-M Molina: </a:t>
            </a:r>
            <a:r>
              <a:rPr lang="en-US" sz="2000" dirty="0"/>
              <a:t>Gilead (board member, grant/research support), Merck (board member, expert testimony), </a:t>
            </a:r>
            <a:r>
              <a:rPr lang="en-US" sz="2000" dirty="0" err="1"/>
              <a:t>ViiV</a:t>
            </a:r>
            <a:r>
              <a:rPr lang="en-US" sz="2000" dirty="0"/>
              <a:t> (board member)</a:t>
            </a:r>
          </a:p>
          <a:p>
            <a:endParaRPr lang="en-US" sz="2000" dirty="0"/>
          </a:p>
        </p:txBody>
      </p:sp>
      <p:sp>
        <p:nvSpPr>
          <p:cNvPr id="2" name="Slide Number Placeholder 1">
            <a:extLst>
              <a:ext uri="{FF2B5EF4-FFF2-40B4-BE49-F238E27FC236}">
                <a16:creationId xmlns:a16="http://schemas.microsoft.com/office/drawing/2014/main" id="{B892CA65-A34E-F2F2-1FD1-2734C46EF462}"/>
              </a:ext>
            </a:extLst>
          </p:cNvPr>
          <p:cNvSpPr>
            <a:spLocks noGrp="1"/>
          </p:cNvSpPr>
          <p:nvPr>
            <p:ph type="sldNum" sz="quarter" idx="12"/>
          </p:nvPr>
        </p:nvSpPr>
        <p:spPr/>
        <p:txBody>
          <a:bodyPr/>
          <a:lstStyle/>
          <a:p>
            <a:pPr>
              <a:defRPr/>
            </a:pPr>
            <a:fld id="{2BE16F37-D63B-443C-96C0-C234F1098F79}" type="slidenum">
              <a:rPr lang="en-US" smtClean="0"/>
              <a:pPr>
                <a:defRPr/>
              </a:pPr>
              <a:t>2</a:t>
            </a:fld>
            <a:endParaRPr lang="en-US"/>
          </a:p>
        </p:txBody>
      </p:sp>
    </p:spTree>
    <p:extLst>
      <p:ext uri="{BB962C8B-B14F-4D97-AF65-F5344CB8AC3E}">
        <p14:creationId xmlns:p14="http://schemas.microsoft.com/office/powerpoint/2010/main" val="407491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CA28FC-E9D0-C2B6-C59B-08561A3F998E}"/>
              </a:ext>
            </a:extLst>
          </p:cNvPr>
          <p:cNvSpPr>
            <a:spLocks noGrp="1"/>
          </p:cNvSpPr>
          <p:nvPr>
            <p:ph type="title"/>
          </p:nvPr>
        </p:nvSpPr>
        <p:spPr/>
        <p:txBody>
          <a:bodyPr/>
          <a:lstStyle/>
          <a:p>
            <a:r>
              <a:rPr lang="en-GB" dirty="0"/>
              <a:t>Summary</a:t>
            </a:r>
          </a:p>
        </p:txBody>
      </p:sp>
      <p:sp>
        <p:nvSpPr>
          <p:cNvPr id="4" name="Slide Number Placeholder 3">
            <a:extLst>
              <a:ext uri="{FF2B5EF4-FFF2-40B4-BE49-F238E27FC236}">
                <a16:creationId xmlns:a16="http://schemas.microsoft.com/office/drawing/2014/main" id="{8B6EDF1F-23FF-8BA7-A807-DF88647220B4}"/>
              </a:ext>
            </a:extLst>
          </p:cNvPr>
          <p:cNvSpPr>
            <a:spLocks noGrp="1"/>
          </p:cNvSpPr>
          <p:nvPr>
            <p:ph type="sldNum" sz="quarter" idx="12"/>
          </p:nvPr>
        </p:nvSpPr>
        <p:spPr/>
        <p:txBody>
          <a:bodyPr/>
          <a:lstStyle/>
          <a:p>
            <a:pPr>
              <a:defRPr/>
            </a:pPr>
            <a:fld id="{2BE16F37-D63B-443C-96C0-C234F1098F79}" type="slidenum">
              <a:rPr lang="en-US" smtClean="0"/>
              <a:pPr>
                <a:defRPr/>
              </a:pPr>
              <a:t>3</a:t>
            </a:fld>
            <a:endParaRPr lang="en-US"/>
          </a:p>
        </p:txBody>
      </p:sp>
      <p:grpSp>
        <p:nvGrpSpPr>
          <p:cNvPr id="6" name="Group 5">
            <a:extLst>
              <a:ext uri="{FF2B5EF4-FFF2-40B4-BE49-F238E27FC236}">
                <a16:creationId xmlns:a16="http://schemas.microsoft.com/office/drawing/2014/main" id="{3C81CCC2-8DCF-B0B8-EAB1-2E0280BDE06F}"/>
              </a:ext>
            </a:extLst>
          </p:cNvPr>
          <p:cNvGrpSpPr/>
          <p:nvPr/>
        </p:nvGrpSpPr>
        <p:grpSpPr>
          <a:xfrm>
            <a:off x="877348" y="1446899"/>
            <a:ext cx="10575925" cy="1302247"/>
            <a:chOff x="877348" y="1359349"/>
            <a:chExt cx="10575925" cy="1302247"/>
          </a:xfrm>
        </p:grpSpPr>
        <p:sp>
          <p:nvSpPr>
            <p:cNvPr id="3" name="Arrow: Pentagon 2">
              <a:extLst>
                <a:ext uri="{FF2B5EF4-FFF2-40B4-BE49-F238E27FC236}">
                  <a16:creationId xmlns:a16="http://schemas.microsoft.com/office/drawing/2014/main" id="{584B6A1A-5DA9-B5DE-E732-1DA39E3E4A7D}"/>
                </a:ext>
              </a:extLst>
            </p:cNvPr>
            <p:cNvSpPr/>
            <p:nvPr/>
          </p:nvSpPr>
          <p:spPr bwMode="auto">
            <a:xfrm>
              <a:off x="877348" y="1359349"/>
              <a:ext cx="10575925" cy="1280647"/>
            </a:xfrm>
            <a:prstGeom prst="homePlate">
              <a:avLst/>
            </a:prstGeom>
            <a:solidFill>
              <a:schemeClr val="accent2">
                <a:lumMod val="40000"/>
                <a:lumOff val="60000"/>
              </a:schemeClr>
            </a:solid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GB" sz="1200" i="0" u="none" strike="noStrike" cap="none" normalizeH="0" dirty="0">
                <a:ln>
                  <a:noFill/>
                </a:ln>
                <a:solidFill>
                  <a:schemeClr val="tx1"/>
                </a:solidFill>
                <a:effectLst/>
                <a:latin typeface="Arial" charset="0"/>
              </a:endParaRPr>
            </a:p>
          </p:txBody>
        </p:sp>
        <p:sp>
          <p:nvSpPr>
            <p:cNvPr id="9" name="Content Placeholder 5">
              <a:extLst>
                <a:ext uri="{FF2B5EF4-FFF2-40B4-BE49-F238E27FC236}">
                  <a16:creationId xmlns:a16="http://schemas.microsoft.com/office/drawing/2014/main" id="{94B9B218-123E-0D07-8910-5981640212CB}"/>
                </a:ext>
              </a:extLst>
            </p:cNvPr>
            <p:cNvSpPr txBox="1">
              <a:spLocks/>
            </p:cNvSpPr>
            <p:nvPr/>
          </p:nvSpPr>
          <p:spPr>
            <a:xfrm>
              <a:off x="1051518" y="1414897"/>
              <a:ext cx="1865086" cy="1169551"/>
            </a:xfrm>
            <a:prstGeom prst="rect">
              <a:avLst/>
            </a:prstGeom>
          </p:spPr>
          <p:txBody>
            <a:bodyPr wrap="square" rIns="0">
              <a:spAutoFit/>
            </a:bodyPr>
            <a:lst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nSpc>
                  <a:spcPts val="2800"/>
                </a:lnSpc>
                <a:spcBef>
                  <a:spcPts val="1000"/>
                </a:spcBef>
                <a:spcAft>
                  <a:spcPts val="600"/>
                </a:spcAft>
                <a:buNone/>
              </a:pPr>
              <a:r>
                <a:rPr lang="en-GB" b="1" dirty="0">
                  <a:solidFill>
                    <a:schemeClr val="tx1">
                      <a:lumMod val="85000"/>
                      <a:lumOff val="15000"/>
                    </a:schemeClr>
                  </a:solidFill>
                  <a:latin typeface="Trebuchet MS" panose="020B0603020202020204" pitchFamily="34" charset="0"/>
                  <a:ea typeface="Times New Roman" panose="02020603050405020304" pitchFamily="18" charset="0"/>
                </a:rPr>
                <a:t>W</a:t>
              </a:r>
              <a:r>
                <a:rPr lang="en-GB" b="1" dirty="0">
                  <a:solidFill>
                    <a:schemeClr val="tx1">
                      <a:lumMod val="85000"/>
                      <a:lumOff val="15000"/>
                    </a:schemeClr>
                  </a:solidFill>
                  <a:effectLst/>
                  <a:latin typeface="Trebuchet MS" panose="020B0603020202020204" pitchFamily="34" charset="0"/>
                  <a:ea typeface="Times New Roman" panose="02020603050405020304" pitchFamily="18" charset="0"/>
                </a:rPr>
                <a:t>hat was our main question?</a:t>
              </a:r>
            </a:p>
          </p:txBody>
        </p:sp>
        <p:sp>
          <p:nvSpPr>
            <p:cNvPr id="7" name="Arrow: Chevron 6">
              <a:extLst>
                <a:ext uri="{FF2B5EF4-FFF2-40B4-BE49-F238E27FC236}">
                  <a16:creationId xmlns:a16="http://schemas.microsoft.com/office/drawing/2014/main" id="{10FFED44-13FF-8C7D-1498-46F36F577C79}"/>
                </a:ext>
              </a:extLst>
            </p:cNvPr>
            <p:cNvSpPr/>
            <p:nvPr/>
          </p:nvSpPr>
          <p:spPr bwMode="auto">
            <a:xfrm>
              <a:off x="2678464" y="1396117"/>
              <a:ext cx="1291365" cy="1265479"/>
            </a:xfrm>
            <a:prstGeom prst="chevron">
              <a:avLst>
                <a:gd name="adj" fmla="val 54721"/>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GB" sz="1200" i="0" u="none" strike="noStrike" cap="none" normalizeH="0" dirty="0">
                <a:ln>
                  <a:noFill/>
                </a:ln>
                <a:solidFill>
                  <a:schemeClr val="tx1"/>
                </a:solidFill>
                <a:effectLst/>
                <a:latin typeface="Arial" charset="0"/>
              </a:endParaRPr>
            </a:p>
          </p:txBody>
        </p:sp>
        <p:sp>
          <p:nvSpPr>
            <p:cNvPr id="10" name="Content Placeholder 5">
              <a:extLst>
                <a:ext uri="{FF2B5EF4-FFF2-40B4-BE49-F238E27FC236}">
                  <a16:creationId xmlns:a16="http://schemas.microsoft.com/office/drawing/2014/main" id="{6524A35E-B5CC-7A35-CE40-7271D2419587}"/>
                </a:ext>
              </a:extLst>
            </p:cNvPr>
            <p:cNvSpPr txBox="1">
              <a:spLocks/>
            </p:cNvSpPr>
            <p:nvPr/>
          </p:nvSpPr>
          <p:spPr>
            <a:xfrm>
              <a:off x="4096614" y="1594433"/>
              <a:ext cx="6571386" cy="810478"/>
            </a:xfrm>
            <a:prstGeom prst="rect">
              <a:avLst/>
            </a:prstGeom>
          </p:spPr>
          <p:txBody>
            <a:bodyPr wrap="square" rIns="0">
              <a:spAutoFit/>
            </a:bodyPr>
            <a:lst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nSpc>
                  <a:spcPts val="2800"/>
                </a:lnSpc>
                <a:spcBef>
                  <a:spcPts val="1000"/>
                </a:spcBef>
                <a:spcAft>
                  <a:spcPts val="600"/>
                </a:spcAft>
                <a:buNone/>
              </a:pPr>
              <a:r>
                <a:rPr kumimoji="0" lang="en-GB" sz="2100" b="0" i="0" u="none" strike="noStrike" kern="1200" cap="none" spc="0" normalizeH="0" baseline="0" noProof="0" dirty="0">
                  <a:ln>
                    <a:noFill/>
                  </a:ln>
                  <a:solidFill>
                    <a:schemeClr val="tx1">
                      <a:lumMod val="85000"/>
                      <a:lumOff val="15000"/>
                    </a:schemeClr>
                  </a:solidFill>
                  <a:effectLst/>
                  <a:uLnTx/>
                  <a:uFillTx/>
                  <a:latin typeface="Trebuchet MS" panose="020B0603020202020204" pitchFamily="34" charset="0"/>
                </a:rPr>
                <a:t>Is oral bridging with weekly LEN suitable for PWH when </a:t>
              </a:r>
              <a:r>
                <a:rPr lang="en-GB" sz="2100" dirty="0">
                  <a:solidFill>
                    <a:schemeClr val="tx1">
                      <a:lumMod val="85000"/>
                      <a:lumOff val="15000"/>
                    </a:schemeClr>
                  </a:solidFill>
                  <a:latin typeface="Trebuchet MS" panose="020B0603020202020204" pitchFamily="34" charset="0"/>
                </a:rPr>
                <a:t>SC LEN </a:t>
              </a:r>
              <a:r>
                <a:rPr kumimoji="0" lang="en-GB" sz="2100" b="0" i="0" u="none" strike="noStrike" kern="1200" cap="none" spc="0" normalizeH="0" baseline="0" noProof="0" dirty="0">
                  <a:ln>
                    <a:noFill/>
                  </a:ln>
                  <a:solidFill>
                    <a:schemeClr val="tx1">
                      <a:lumMod val="85000"/>
                      <a:lumOff val="15000"/>
                    </a:schemeClr>
                  </a:solidFill>
                  <a:effectLst/>
                  <a:uLnTx/>
                  <a:uFillTx/>
                  <a:latin typeface="Trebuchet MS" panose="020B0603020202020204" pitchFamily="34" charset="0"/>
                </a:rPr>
                <a:t>is missed?</a:t>
              </a:r>
            </a:p>
          </p:txBody>
        </p:sp>
      </p:grpSp>
      <p:grpSp>
        <p:nvGrpSpPr>
          <p:cNvPr id="2" name="Group 1">
            <a:extLst>
              <a:ext uri="{FF2B5EF4-FFF2-40B4-BE49-F238E27FC236}">
                <a16:creationId xmlns:a16="http://schemas.microsoft.com/office/drawing/2014/main" id="{83140D4F-E4AF-8B98-E161-AB2012AA31AB}"/>
              </a:ext>
            </a:extLst>
          </p:cNvPr>
          <p:cNvGrpSpPr/>
          <p:nvPr/>
        </p:nvGrpSpPr>
        <p:grpSpPr>
          <a:xfrm>
            <a:off x="877348" y="2943857"/>
            <a:ext cx="10575925" cy="1565809"/>
            <a:chOff x="877348" y="2788057"/>
            <a:chExt cx="10575925" cy="1565809"/>
          </a:xfrm>
        </p:grpSpPr>
        <p:sp>
          <p:nvSpPr>
            <p:cNvPr id="11" name="Arrow: Pentagon 10">
              <a:extLst>
                <a:ext uri="{FF2B5EF4-FFF2-40B4-BE49-F238E27FC236}">
                  <a16:creationId xmlns:a16="http://schemas.microsoft.com/office/drawing/2014/main" id="{22ECE2DB-5959-9419-ECD5-815D0BFA3174}"/>
                </a:ext>
              </a:extLst>
            </p:cNvPr>
            <p:cNvSpPr/>
            <p:nvPr/>
          </p:nvSpPr>
          <p:spPr bwMode="auto">
            <a:xfrm>
              <a:off x="877348" y="2788057"/>
              <a:ext cx="10575925" cy="1565809"/>
            </a:xfrm>
            <a:prstGeom prst="homePlate">
              <a:avLst/>
            </a:prstGeom>
            <a:solidFill>
              <a:schemeClr val="accent1">
                <a:lumMod val="40000"/>
                <a:lumOff val="60000"/>
              </a:schemeClr>
            </a:solid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GB" sz="1200" i="0" u="none" strike="noStrike" cap="none" normalizeH="0" dirty="0">
                <a:ln>
                  <a:noFill/>
                </a:ln>
                <a:solidFill>
                  <a:schemeClr val="tx1"/>
                </a:solidFill>
                <a:effectLst/>
                <a:latin typeface="Arial" charset="0"/>
              </a:endParaRPr>
            </a:p>
          </p:txBody>
        </p:sp>
        <p:sp>
          <p:nvSpPr>
            <p:cNvPr id="12" name="Content Placeholder 5">
              <a:extLst>
                <a:ext uri="{FF2B5EF4-FFF2-40B4-BE49-F238E27FC236}">
                  <a16:creationId xmlns:a16="http://schemas.microsoft.com/office/drawing/2014/main" id="{F2530436-B45C-DE1B-573E-D70CBEDD60DD}"/>
                </a:ext>
              </a:extLst>
            </p:cNvPr>
            <p:cNvSpPr txBox="1">
              <a:spLocks/>
            </p:cNvSpPr>
            <p:nvPr/>
          </p:nvSpPr>
          <p:spPr>
            <a:xfrm>
              <a:off x="1021038" y="3165722"/>
              <a:ext cx="1751846" cy="810478"/>
            </a:xfrm>
            <a:prstGeom prst="rect">
              <a:avLst/>
            </a:prstGeom>
          </p:spPr>
          <p:txBody>
            <a:bodyPr wrap="square" rIns="0">
              <a:spAutoFit/>
            </a:bodyPr>
            <a:lst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nSpc>
                  <a:spcPts val="2800"/>
                </a:lnSpc>
                <a:spcBef>
                  <a:spcPts val="1000"/>
                </a:spcBef>
                <a:spcAft>
                  <a:spcPts val="600"/>
                </a:spcAft>
                <a:buNone/>
              </a:pPr>
              <a:r>
                <a:rPr lang="en-GB" b="1" dirty="0">
                  <a:solidFill>
                    <a:schemeClr val="tx1">
                      <a:lumMod val="85000"/>
                      <a:lumOff val="15000"/>
                    </a:schemeClr>
                  </a:solidFill>
                  <a:latin typeface="Trebuchet MS" panose="020B0603020202020204" pitchFamily="34" charset="0"/>
                  <a:ea typeface="Times New Roman" panose="02020603050405020304" pitchFamily="18" charset="0"/>
                </a:rPr>
                <a:t>What did we find?</a:t>
              </a:r>
            </a:p>
          </p:txBody>
        </p:sp>
        <p:sp>
          <p:nvSpPr>
            <p:cNvPr id="13" name="Arrow: Chevron 12">
              <a:extLst>
                <a:ext uri="{FF2B5EF4-FFF2-40B4-BE49-F238E27FC236}">
                  <a16:creationId xmlns:a16="http://schemas.microsoft.com/office/drawing/2014/main" id="{C4C55450-65C9-647D-3471-3533E0A82540}"/>
                </a:ext>
              </a:extLst>
            </p:cNvPr>
            <p:cNvSpPr/>
            <p:nvPr/>
          </p:nvSpPr>
          <p:spPr bwMode="auto">
            <a:xfrm>
              <a:off x="2678464" y="2797329"/>
              <a:ext cx="1291365" cy="1547264"/>
            </a:xfrm>
            <a:prstGeom prst="chevron">
              <a:avLst>
                <a:gd name="adj" fmla="val 54721"/>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GB" sz="1200" i="0" u="none" strike="noStrike" cap="none" normalizeH="0" dirty="0">
                <a:ln>
                  <a:noFill/>
                </a:ln>
                <a:solidFill>
                  <a:schemeClr val="tx1"/>
                </a:solidFill>
                <a:effectLst/>
                <a:latin typeface="Arial" charset="0"/>
              </a:endParaRPr>
            </a:p>
          </p:txBody>
        </p:sp>
        <p:sp>
          <p:nvSpPr>
            <p:cNvPr id="14" name="Content Placeholder 5">
              <a:extLst>
                <a:ext uri="{FF2B5EF4-FFF2-40B4-BE49-F238E27FC236}">
                  <a16:creationId xmlns:a16="http://schemas.microsoft.com/office/drawing/2014/main" id="{13051252-5393-910E-AAF2-61C6395C02D7}"/>
                </a:ext>
              </a:extLst>
            </p:cNvPr>
            <p:cNvSpPr txBox="1">
              <a:spLocks/>
            </p:cNvSpPr>
            <p:nvPr/>
          </p:nvSpPr>
          <p:spPr>
            <a:xfrm>
              <a:off x="4070572" y="2820628"/>
              <a:ext cx="6896782" cy="1500667"/>
            </a:xfrm>
            <a:prstGeom prst="rect">
              <a:avLst/>
            </a:prstGeom>
          </p:spPr>
          <p:txBody>
            <a:bodyPr wrap="square" rIns="0">
              <a:spAutoFit/>
            </a:bodyPr>
            <a:lst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nSpc>
                  <a:spcPts val="2800"/>
                </a:lnSpc>
                <a:spcBef>
                  <a:spcPts val="0"/>
                </a:spcBef>
                <a:spcAft>
                  <a:spcPts val="600"/>
                </a:spcAft>
                <a:buNone/>
              </a:pPr>
              <a:r>
                <a:rPr lang="en-GB" sz="2100" dirty="0">
                  <a:solidFill>
                    <a:schemeClr val="tx1">
                      <a:lumMod val="85000"/>
                      <a:lumOff val="15000"/>
                    </a:schemeClr>
                  </a:solidFill>
                  <a:latin typeface="Trebuchet MS" panose="020B0603020202020204" pitchFamily="34" charset="0"/>
                </a:rPr>
                <a:t>Throughout oral bridging with weekly LEN, virological suppression was maintained, CD4 remained stable, and the safety profile was consistent with SC LEN in the primary analysis (excluding ISRs)</a:t>
              </a:r>
            </a:p>
          </p:txBody>
        </p:sp>
      </p:grpSp>
      <p:grpSp>
        <p:nvGrpSpPr>
          <p:cNvPr id="8" name="Group 7">
            <a:extLst>
              <a:ext uri="{FF2B5EF4-FFF2-40B4-BE49-F238E27FC236}">
                <a16:creationId xmlns:a16="http://schemas.microsoft.com/office/drawing/2014/main" id="{D8C04EBE-00C1-1684-864F-2187D1F4C5CB}"/>
              </a:ext>
            </a:extLst>
          </p:cNvPr>
          <p:cNvGrpSpPr/>
          <p:nvPr/>
        </p:nvGrpSpPr>
        <p:grpSpPr>
          <a:xfrm>
            <a:off x="877348" y="4704378"/>
            <a:ext cx="10575925" cy="1280647"/>
            <a:chOff x="877348" y="4947570"/>
            <a:chExt cx="10575925" cy="1280647"/>
          </a:xfrm>
        </p:grpSpPr>
        <p:sp>
          <p:nvSpPr>
            <p:cNvPr id="15" name="Arrow: Pentagon 14">
              <a:extLst>
                <a:ext uri="{FF2B5EF4-FFF2-40B4-BE49-F238E27FC236}">
                  <a16:creationId xmlns:a16="http://schemas.microsoft.com/office/drawing/2014/main" id="{BD099799-4DBF-98EB-961C-E2E17D08F0C8}"/>
                </a:ext>
              </a:extLst>
            </p:cNvPr>
            <p:cNvSpPr/>
            <p:nvPr/>
          </p:nvSpPr>
          <p:spPr bwMode="auto">
            <a:xfrm>
              <a:off x="877348" y="4947570"/>
              <a:ext cx="10575925" cy="1280647"/>
            </a:xfrm>
            <a:prstGeom prst="homePlate">
              <a:avLst/>
            </a:prstGeom>
            <a:solidFill>
              <a:schemeClr val="tx2">
                <a:lumMod val="60000"/>
                <a:lumOff val="40000"/>
              </a:schemeClr>
            </a:solid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GB" sz="1200" i="0" u="none" strike="noStrike" cap="none" normalizeH="0" dirty="0">
                <a:ln>
                  <a:noFill/>
                </a:ln>
                <a:solidFill>
                  <a:schemeClr val="tx1"/>
                </a:solidFill>
                <a:effectLst/>
                <a:latin typeface="Arial" charset="0"/>
              </a:endParaRPr>
            </a:p>
          </p:txBody>
        </p:sp>
        <p:sp>
          <p:nvSpPr>
            <p:cNvPr id="16" name="Content Placeholder 5">
              <a:extLst>
                <a:ext uri="{FF2B5EF4-FFF2-40B4-BE49-F238E27FC236}">
                  <a16:creationId xmlns:a16="http://schemas.microsoft.com/office/drawing/2014/main" id="{2ECCC997-2EBE-6EA5-7085-86E1C091B0FC}"/>
                </a:ext>
              </a:extLst>
            </p:cNvPr>
            <p:cNvSpPr txBox="1">
              <a:spLocks/>
            </p:cNvSpPr>
            <p:nvPr/>
          </p:nvSpPr>
          <p:spPr>
            <a:xfrm>
              <a:off x="1021038" y="5182654"/>
              <a:ext cx="2335348" cy="810478"/>
            </a:xfrm>
            <a:prstGeom prst="rect">
              <a:avLst/>
            </a:prstGeom>
          </p:spPr>
          <p:txBody>
            <a:bodyPr wrap="square" rIns="0">
              <a:spAutoFit/>
            </a:bodyPr>
            <a:lst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nSpc>
                  <a:spcPts val="2800"/>
                </a:lnSpc>
                <a:spcBef>
                  <a:spcPts val="1000"/>
                </a:spcBef>
                <a:spcAft>
                  <a:spcPts val="600"/>
                </a:spcAft>
                <a:buNone/>
              </a:pPr>
              <a:r>
                <a:rPr lang="en-GB" b="1" dirty="0">
                  <a:solidFill>
                    <a:schemeClr val="tx1">
                      <a:lumMod val="85000"/>
                      <a:lumOff val="15000"/>
                    </a:schemeClr>
                  </a:solidFill>
                  <a:latin typeface="Trebuchet MS" panose="020B0603020202020204" pitchFamily="34" charset="0"/>
                  <a:ea typeface="Times New Roman" panose="02020603050405020304" pitchFamily="18" charset="0"/>
                </a:rPr>
                <a:t>Why is this important?</a:t>
              </a:r>
            </a:p>
          </p:txBody>
        </p:sp>
        <p:sp>
          <p:nvSpPr>
            <p:cNvPr id="17" name="Arrow: Chevron 16">
              <a:extLst>
                <a:ext uri="{FF2B5EF4-FFF2-40B4-BE49-F238E27FC236}">
                  <a16:creationId xmlns:a16="http://schemas.microsoft.com/office/drawing/2014/main" id="{97A05537-C1C1-054D-E95C-4CC56538B05A}"/>
                </a:ext>
              </a:extLst>
            </p:cNvPr>
            <p:cNvSpPr/>
            <p:nvPr/>
          </p:nvSpPr>
          <p:spPr bwMode="auto">
            <a:xfrm>
              <a:off x="2678464" y="4955154"/>
              <a:ext cx="1291365" cy="1265479"/>
            </a:xfrm>
            <a:prstGeom prst="chevron">
              <a:avLst>
                <a:gd name="adj" fmla="val 54721"/>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GB" sz="1200" i="0" u="none" strike="noStrike" cap="none" normalizeH="0" dirty="0">
                <a:ln>
                  <a:noFill/>
                </a:ln>
                <a:solidFill>
                  <a:schemeClr val="tx1"/>
                </a:solidFill>
                <a:effectLst/>
                <a:latin typeface="Arial" charset="0"/>
              </a:endParaRPr>
            </a:p>
          </p:txBody>
        </p:sp>
        <p:sp>
          <p:nvSpPr>
            <p:cNvPr id="18" name="Content Placeholder 5">
              <a:extLst>
                <a:ext uri="{FF2B5EF4-FFF2-40B4-BE49-F238E27FC236}">
                  <a16:creationId xmlns:a16="http://schemas.microsoft.com/office/drawing/2014/main" id="{B20435A5-2296-9BEC-4451-B4469DCF23DC}"/>
                </a:ext>
              </a:extLst>
            </p:cNvPr>
            <p:cNvSpPr txBox="1">
              <a:spLocks/>
            </p:cNvSpPr>
            <p:nvPr/>
          </p:nvSpPr>
          <p:spPr>
            <a:xfrm>
              <a:off x="4070572" y="5015589"/>
              <a:ext cx="6531346" cy="1144609"/>
            </a:xfrm>
            <a:prstGeom prst="rect">
              <a:avLst/>
            </a:prstGeom>
          </p:spPr>
          <p:txBody>
            <a:bodyPr wrap="square" rIns="0">
              <a:spAutoFit/>
            </a:bodyPr>
            <a:lstStyle>
              <a:lvl1pPr marL="342900" indent="-342900" algn="l" rtl="0" eaLnBrk="0" fontAlgn="base" hangingPunct="0">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nSpc>
                  <a:spcPts val="2800"/>
                </a:lnSpc>
                <a:spcBef>
                  <a:spcPts val="1000"/>
                </a:spcBef>
                <a:spcAft>
                  <a:spcPts val="600"/>
                </a:spcAft>
                <a:buNone/>
              </a:pPr>
              <a:r>
                <a:rPr kumimoji="0" lang="en-GB" sz="2100" b="0" i="0" u="none" strike="noStrike" kern="1200" cap="none" spc="0" normalizeH="0" baseline="0" noProof="0" dirty="0">
                  <a:ln>
                    <a:noFill/>
                  </a:ln>
                  <a:solidFill>
                    <a:schemeClr val="tx1">
                      <a:lumMod val="85000"/>
                      <a:lumOff val="15000"/>
                    </a:schemeClr>
                  </a:solidFill>
                  <a:effectLst/>
                  <a:uLnTx/>
                  <a:uFillTx/>
                  <a:latin typeface="Trebuchet MS" panose="020B0603020202020204" pitchFamily="34" charset="0"/>
                </a:rPr>
                <a:t>Oral bridging with weekly LEN in PWH, including those with MDR HIV-1, is feasible</a:t>
              </a:r>
              <a:r>
                <a:rPr lang="en-GB" sz="2100" dirty="0">
                  <a:solidFill>
                    <a:schemeClr val="tx1">
                      <a:lumMod val="85000"/>
                      <a:lumOff val="15000"/>
                    </a:schemeClr>
                  </a:solidFill>
                  <a:latin typeface="Trebuchet MS" panose="020B0603020202020204" pitchFamily="34" charset="0"/>
                </a:rPr>
                <a:t> and</a:t>
              </a:r>
              <a:r>
                <a:rPr kumimoji="0" lang="en-GB" sz="2100" b="0" i="0" u="none" strike="noStrike" kern="1200" cap="none" spc="0" normalizeH="0" baseline="0" noProof="0" dirty="0">
                  <a:ln>
                    <a:noFill/>
                  </a:ln>
                  <a:solidFill>
                    <a:schemeClr val="tx1">
                      <a:lumMod val="85000"/>
                      <a:lumOff val="15000"/>
                    </a:schemeClr>
                  </a:solidFill>
                  <a:effectLst/>
                  <a:uLnTx/>
                  <a:uFillTx/>
                  <a:latin typeface="Trebuchet MS" panose="020B0603020202020204" pitchFamily="34" charset="0"/>
                </a:rPr>
                <a:t> effective when SC LEN treatment is interrupted </a:t>
              </a:r>
            </a:p>
          </p:txBody>
        </p:sp>
      </p:grpSp>
      <p:sp>
        <p:nvSpPr>
          <p:cNvPr id="20" name="Text Placeholder 10">
            <a:extLst>
              <a:ext uri="{FF2B5EF4-FFF2-40B4-BE49-F238E27FC236}">
                <a16:creationId xmlns:a16="http://schemas.microsoft.com/office/drawing/2014/main" id="{6DA56E71-FE6C-CACC-357C-31D86CC3C4AD}"/>
              </a:ext>
            </a:extLst>
          </p:cNvPr>
          <p:cNvSpPr>
            <a:spLocks noGrp="1"/>
          </p:cNvSpPr>
          <p:nvPr>
            <p:ph type="body" sz="quarter" idx="11"/>
          </p:nvPr>
        </p:nvSpPr>
        <p:spPr>
          <a:xfrm>
            <a:off x="826248" y="6238875"/>
            <a:ext cx="10565726" cy="457200"/>
          </a:xfrm>
        </p:spPr>
        <p:txBody>
          <a:bodyPr/>
          <a:lstStyle/>
          <a:p>
            <a:r>
              <a:rPr lang="en-GB" sz="900" dirty="0">
                <a:latin typeface="Trebuchet MS" panose="020B0603020202020204" pitchFamily="34" charset="0"/>
              </a:rPr>
              <a:t>ISR, injection-site reaction; LEN, lenacapavir; MDR, multidrug resistant; PWH, people with HIV; SC, subcutaneous</a:t>
            </a:r>
          </a:p>
        </p:txBody>
      </p:sp>
    </p:spTree>
    <p:extLst>
      <p:ext uri="{BB962C8B-B14F-4D97-AF65-F5344CB8AC3E}">
        <p14:creationId xmlns:p14="http://schemas.microsoft.com/office/powerpoint/2010/main" val="351242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A31343-5B2E-4073-971B-D45FC9059152}"/>
              </a:ext>
            </a:extLst>
          </p:cNvPr>
          <p:cNvSpPr>
            <a:spLocks noGrp="1"/>
          </p:cNvSpPr>
          <p:nvPr>
            <p:ph idx="1"/>
          </p:nvPr>
        </p:nvSpPr>
        <p:spPr>
          <a:xfrm>
            <a:off x="826993" y="1484453"/>
            <a:ext cx="10729467" cy="4475841"/>
          </a:xfrm>
        </p:spPr>
        <p:txBody>
          <a:bodyPr wrap="square" rIns="0">
            <a:spAutoFit/>
          </a:bodyPr>
          <a:lstStyle/>
          <a:p>
            <a:pPr>
              <a:lnSpc>
                <a:spcPts val="2800"/>
              </a:lnSpc>
              <a:spcBef>
                <a:spcPts val="1000"/>
              </a:spcBef>
              <a:spcAft>
                <a:spcPts val="600"/>
              </a:spcAft>
            </a:pPr>
            <a:r>
              <a:rPr lang="en-GB" sz="2100" dirty="0">
                <a:latin typeface="Trebuchet MS" panose="020B0603020202020204" pitchFamily="34" charset="0"/>
              </a:rPr>
              <a:t>LEN is a first-in class, long-acting HIV-1 capsid inhibitor which interferes with</a:t>
            </a:r>
            <a:br>
              <a:rPr lang="en-GB" sz="2100" dirty="0">
                <a:latin typeface="Trebuchet MS" panose="020B0603020202020204" pitchFamily="34" charset="0"/>
              </a:rPr>
            </a:br>
            <a:r>
              <a:rPr lang="en-GB" sz="2100" dirty="0">
                <a:latin typeface="Trebuchet MS" panose="020B0603020202020204" pitchFamily="34" charset="0"/>
              </a:rPr>
              <a:t>the capsid-mediated nuclear uptake of pre‑integration complexes, inhibiting</a:t>
            </a:r>
            <a:br>
              <a:rPr lang="en-GB" sz="2100" dirty="0">
                <a:latin typeface="Trebuchet MS" panose="020B0603020202020204" pitchFamily="34" charset="0"/>
              </a:rPr>
            </a:br>
            <a:r>
              <a:rPr lang="en-GB" sz="2100" dirty="0">
                <a:latin typeface="Trebuchet MS" panose="020B0603020202020204" pitchFamily="34" charset="0"/>
              </a:rPr>
              <a:t>virion production</a:t>
            </a:r>
            <a:r>
              <a:rPr lang="en-GB" sz="2100" baseline="30000" dirty="0">
                <a:latin typeface="Trebuchet MS" panose="020B0603020202020204" pitchFamily="34" charset="0"/>
              </a:rPr>
              <a:t>1</a:t>
            </a:r>
          </a:p>
          <a:p>
            <a:pPr>
              <a:lnSpc>
                <a:spcPts val="2800"/>
              </a:lnSpc>
              <a:spcBef>
                <a:spcPts val="1000"/>
              </a:spcBef>
              <a:spcAft>
                <a:spcPts val="600"/>
              </a:spcAft>
            </a:pPr>
            <a:r>
              <a:rPr lang="en-GB" sz="2100" dirty="0">
                <a:latin typeface="Trebuchet MS" panose="020B0603020202020204" pitchFamily="34" charset="0"/>
              </a:rPr>
              <a:t>LEN is approved in the US, Europe, and additional countries, to be used in combination with other antiretrovirals for the treatment of MDR HIV-1 in HTE adults</a:t>
            </a:r>
            <a:r>
              <a:rPr lang="en-GB" sz="2100" baseline="30000" dirty="0">
                <a:latin typeface="Trebuchet MS" panose="020B0603020202020204" pitchFamily="34" charset="0"/>
              </a:rPr>
              <a:t>2,3</a:t>
            </a:r>
          </a:p>
          <a:p>
            <a:pPr>
              <a:lnSpc>
                <a:spcPts val="2800"/>
              </a:lnSpc>
              <a:spcBef>
                <a:spcPts val="1000"/>
              </a:spcBef>
              <a:spcAft>
                <a:spcPts val="600"/>
              </a:spcAft>
            </a:pPr>
            <a:r>
              <a:rPr lang="en-GB" sz="2100" dirty="0">
                <a:latin typeface="Trebuchet MS" panose="020B0603020202020204" pitchFamily="34" charset="0"/>
              </a:rPr>
              <a:t>SC LEN provides a Q6M treatment option for PWH</a:t>
            </a:r>
            <a:r>
              <a:rPr lang="en-GB" sz="2100" baseline="30000" dirty="0">
                <a:latin typeface="Trebuchet MS" panose="020B0603020202020204" pitchFamily="34" charset="0"/>
              </a:rPr>
              <a:t>2,3</a:t>
            </a:r>
            <a:endParaRPr lang="en-GB" sz="2100" b="1" dirty="0">
              <a:latin typeface="Trebuchet MS" panose="020B0603020202020204" pitchFamily="34" charset="0"/>
            </a:endParaRPr>
          </a:p>
          <a:p>
            <a:pPr>
              <a:lnSpc>
                <a:spcPts val="2800"/>
              </a:lnSpc>
              <a:spcBef>
                <a:spcPts val="1000"/>
              </a:spcBef>
              <a:spcAft>
                <a:spcPts val="600"/>
              </a:spcAft>
            </a:pPr>
            <a:r>
              <a:rPr lang="en-GB" sz="2100" dirty="0">
                <a:latin typeface="Trebuchet MS" panose="020B0603020202020204" pitchFamily="34" charset="0"/>
              </a:rPr>
              <a:t>PWH receiving long-acting injectable regimens may experience treatment interruptions that could pose challenges due to gaps in treatment</a:t>
            </a:r>
          </a:p>
          <a:p>
            <a:pPr>
              <a:lnSpc>
                <a:spcPts val="2800"/>
              </a:lnSpc>
              <a:spcBef>
                <a:spcPts val="1000"/>
              </a:spcBef>
              <a:spcAft>
                <a:spcPts val="600"/>
              </a:spcAft>
            </a:pPr>
            <a:r>
              <a:rPr lang="en-GB" sz="2100" dirty="0">
                <a:latin typeface="Trebuchet MS" panose="020B0603020202020204" pitchFamily="34" charset="0"/>
              </a:rPr>
              <a:t>LEN has a half-life of 10–12 days following oral administration, making it suitable for QW oral dosing</a:t>
            </a:r>
            <a:r>
              <a:rPr lang="en-GB" sz="2100" baseline="30000" dirty="0">
                <a:latin typeface="Trebuchet MS" panose="020B0603020202020204" pitchFamily="34" charset="0"/>
              </a:rPr>
              <a:t>4</a:t>
            </a:r>
          </a:p>
        </p:txBody>
      </p:sp>
      <p:sp>
        <p:nvSpPr>
          <p:cNvPr id="4" name="Slide Number Placeholder 3">
            <a:extLst>
              <a:ext uri="{FF2B5EF4-FFF2-40B4-BE49-F238E27FC236}">
                <a16:creationId xmlns:a16="http://schemas.microsoft.com/office/drawing/2014/main" id="{BA472C46-AAA4-427A-869A-59C4D1243C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16F37-D63B-443C-96C0-C234F1098F79}"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7" name="Title 6">
            <a:extLst>
              <a:ext uri="{FF2B5EF4-FFF2-40B4-BE49-F238E27FC236}">
                <a16:creationId xmlns:a16="http://schemas.microsoft.com/office/drawing/2014/main" id="{4EB9176F-E90C-4736-AFD3-DAB752A229AC}"/>
              </a:ext>
            </a:extLst>
          </p:cNvPr>
          <p:cNvSpPr>
            <a:spLocks noGrp="1"/>
          </p:cNvSpPr>
          <p:nvPr>
            <p:ph type="title"/>
          </p:nvPr>
        </p:nvSpPr>
        <p:spPr/>
        <p:txBody>
          <a:bodyPr/>
          <a:lstStyle/>
          <a:p>
            <a:r>
              <a:rPr lang="en-US"/>
              <a:t>Introduction: </a:t>
            </a:r>
            <a:r>
              <a:rPr lang="en-US" err="1"/>
              <a:t>Lenacapavir</a:t>
            </a:r>
            <a:r>
              <a:rPr lang="en-US"/>
              <a:t> (LEN)</a:t>
            </a:r>
          </a:p>
        </p:txBody>
      </p:sp>
      <p:sp>
        <p:nvSpPr>
          <p:cNvPr id="11" name="Text Placeholder 10">
            <a:extLst>
              <a:ext uri="{FF2B5EF4-FFF2-40B4-BE49-F238E27FC236}">
                <a16:creationId xmlns:a16="http://schemas.microsoft.com/office/drawing/2014/main" id="{44FCBB9A-4FF6-4172-CD64-F484356D5740}"/>
              </a:ext>
            </a:extLst>
          </p:cNvPr>
          <p:cNvSpPr>
            <a:spLocks noGrp="1"/>
          </p:cNvSpPr>
          <p:nvPr>
            <p:ph type="body" sz="quarter" idx="11"/>
          </p:nvPr>
        </p:nvSpPr>
        <p:spPr>
          <a:xfrm>
            <a:off x="826248" y="6248400"/>
            <a:ext cx="10565726" cy="457200"/>
          </a:xfrm>
        </p:spPr>
        <p:txBody>
          <a:bodyPr/>
          <a:lstStyle/>
          <a:p>
            <a:r>
              <a:rPr lang="en-GB" sz="900" dirty="0">
                <a:latin typeface="Trebuchet MS" panose="020B0603020202020204" pitchFamily="34" charset="0"/>
              </a:rPr>
              <a:t>HTE, heavily-treatment experienced; LEN, lenacapavir; MDR, multidrug resistant; PWH, people with HIV; QW, once weekly; Q6M, once every 6 months; SC, subcutaneous.</a:t>
            </a:r>
          </a:p>
          <a:p>
            <a:r>
              <a:rPr lang="en-GB" sz="900" dirty="0">
                <a:latin typeface="Trebuchet MS" panose="020B0603020202020204" pitchFamily="34" charset="0"/>
              </a:rPr>
              <a:t>1. Link JO, et al. Nature 2020;584:614–618; 2. </a:t>
            </a:r>
            <a:r>
              <a:rPr lang="en-GB" sz="900" dirty="0" err="1">
                <a:latin typeface="Trebuchet MS" panose="020B0603020202020204" pitchFamily="34" charset="0"/>
              </a:rPr>
              <a:t>Sunlenca</a:t>
            </a:r>
            <a:r>
              <a:rPr lang="en-GB" sz="900" baseline="30000" dirty="0">
                <a:latin typeface="Trebuchet MS" panose="020B0603020202020204" pitchFamily="34" charset="0"/>
              </a:rPr>
              <a:t>®</a:t>
            </a:r>
            <a:r>
              <a:rPr lang="en-GB" sz="900" dirty="0">
                <a:latin typeface="Trebuchet MS" panose="020B0603020202020204" pitchFamily="34" charset="0"/>
              </a:rPr>
              <a:t> Prescribing Information. Available at: https://www.accessdata.fda.gov/drugsatfda_docs/label/2022/215973s000lbl.pdf (Accessed July 2023);</a:t>
            </a:r>
          </a:p>
          <a:p>
            <a:r>
              <a:rPr lang="en-GB" sz="900" dirty="0">
                <a:latin typeface="Trebuchet MS" panose="020B0603020202020204" pitchFamily="34" charset="0"/>
              </a:rPr>
              <a:t>3. </a:t>
            </a:r>
            <a:r>
              <a:rPr lang="en-GB" sz="900" dirty="0" err="1">
                <a:latin typeface="Trebuchet MS" panose="020B0603020202020204" pitchFamily="34" charset="0"/>
              </a:rPr>
              <a:t>Sunlenca</a:t>
            </a:r>
            <a:r>
              <a:rPr lang="en-GB" sz="900" baseline="30000" dirty="0">
                <a:latin typeface="Trebuchet MS" panose="020B0603020202020204" pitchFamily="34" charset="0"/>
              </a:rPr>
              <a:t>®</a:t>
            </a:r>
            <a:r>
              <a:rPr lang="en-GB" sz="900" dirty="0">
                <a:latin typeface="Trebuchet MS" panose="020B0603020202020204" pitchFamily="34" charset="0"/>
              </a:rPr>
              <a:t> Summary of Product Characteristics. Available at: https://www.ema.europa.eu/en/documents/product-information/sunlenca-epar-product-information_en.pdf (Accessed July 2023); </a:t>
            </a:r>
            <a:br>
              <a:rPr lang="en-GB" sz="900" dirty="0">
                <a:latin typeface="Trebuchet MS" panose="020B0603020202020204" pitchFamily="34" charset="0"/>
              </a:rPr>
            </a:br>
            <a:r>
              <a:rPr lang="en-GB" sz="900" dirty="0">
                <a:latin typeface="Trebuchet MS" panose="020B0603020202020204" pitchFamily="34" charset="0"/>
              </a:rPr>
              <a:t>4. Jogiraju V, et al. Poster TUPEB14 presented at IAS 2023. </a:t>
            </a:r>
          </a:p>
        </p:txBody>
      </p:sp>
    </p:spTree>
    <p:extLst>
      <p:ext uri="{BB962C8B-B14F-4D97-AF65-F5344CB8AC3E}">
        <p14:creationId xmlns:p14="http://schemas.microsoft.com/office/powerpoint/2010/main" val="197280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347CC-F026-4D2D-53A3-AA0DD3051C2F}"/>
              </a:ext>
            </a:extLst>
          </p:cNvPr>
          <p:cNvSpPr>
            <a:spLocks noGrp="1"/>
          </p:cNvSpPr>
          <p:nvPr>
            <p:ph type="title"/>
          </p:nvPr>
        </p:nvSpPr>
        <p:spPr/>
        <p:txBody>
          <a:bodyPr/>
          <a:lstStyle/>
          <a:p>
            <a:r>
              <a:rPr lang="en-GB" dirty="0"/>
              <a:t>Examination of Oral LEN Efficacy and Safety Following </a:t>
            </a:r>
            <a:br>
              <a:rPr lang="en-GB" dirty="0"/>
            </a:br>
            <a:r>
              <a:rPr lang="en-GB" dirty="0"/>
              <a:t>Oral Bridging in CAPELLA and CALIBRATE Participants</a:t>
            </a:r>
          </a:p>
        </p:txBody>
      </p:sp>
      <p:sp>
        <p:nvSpPr>
          <p:cNvPr id="7" name="Text Placeholder 6">
            <a:extLst>
              <a:ext uri="{FF2B5EF4-FFF2-40B4-BE49-F238E27FC236}">
                <a16:creationId xmlns:a16="http://schemas.microsoft.com/office/drawing/2014/main" id="{BE33956F-9B1A-F877-0A02-BDF667255C9A}"/>
              </a:ext>
            </a:extLst>
          </p:cNvPr>
          <p:cNvSpPr>
            <a:spLocks noGrp="1"/>
          </p:cNvSpPr>
          <p:nvPr>
            <p:ph type="body" sz="quarter" idx="11"/>
          </p:nvPr>
        </p:nvSpPr>
        <p:spPr>
          <a:xfrm>
            <a:off x="812801" y="6059277"/>
            <a:ext cx="10575924" cy="646323"/>
          </a:xfrm>
        </p:spPr>
        <p:txBody>
          <a:bodyPr/>
          <a:lstStyle/>
          <a:p>
            <a:r>
              <a:rPr lang="en-GB" sz="900" dirty="0">
                <a:latin typeface="Trebuchet MS" panose="020B0603020202020204" pitchFamily="34" charset="0"/>
              </a:rPr>
              <a:t>FDA, Food and Drug Administration; LEN, lenacapavir; MDR, multidrug resistant; PWH, people with HIV; PO, orally; QW, once weekly; SC, subcutaneous.</a:t>
            </a:r>
          </a:p>
          <a:p>
            <a:r>
              <a:rPr lang="en-GB" sz="900" dirty="0">
                <a:latin typeface="Trebuchet MS" panose="020B0603020202020204" pitchFamily="34" charset="0"/>
              </a:rPr>
              <a:t>1. https://www.gilead.com/news-and-press/press-room/press-releases/2021/12/gilead-announces-clinical-hold-on-studies-evaluating-injectable-lenacapavir-for-hiv-treatment-and-prevention-due-to-vial-quality-concerns (Accessed July 2023); 3. https://www.gilead.com/news-and-press/press-room/press-releases/2022/5/fda-lifts-clinical-hold-on-investigational-lenacapavir-for-the-treatment-and-prevention-of-hiv (Accessed July 2023)</a:t>
            </a:r>
          </a:p>
        </p:txBody>
      </p:sp>
      <p:sp>
        <p:nvSpPr>
          <p:cNvPr id="4" name="Slide Number Placeholder 3">
            <a:extLst>
              <a:ext uri="{FF2B5EF4-FFF2-40B4-BE49-F238E27FC236}">
                <a16:creationId xmlns:a16="http://schemas.microsoft.com/office/drawing/2014/main" id="{3D4CDE67-3B4D-A4DC-8795-A01DD0E8C8F2}"/>
              </a:ext>
            </a:extLst>
          </p:cNvPr>
          <p:cNvSpPr>
            <a:spLocks noGrp="1"/>
          </p:cNvSpPr>
          <p:nvPr>
            <p:ph type="sldNum" sz="quarter" idx="12"/>
          </p:nvPr>
        </p:nvSpPr>
        <p:spPr/>
        <p:txBody>
          <a:bodyPr/>
          <a:lstStyle/>
          <a:p>
            <a:pPr>
              <a:defRPr/>
            </a:pPr>
            <a:fld id="{2BE16F37-D63B-443C-96C0-C234F1098F79}" type="slidenum">
              <a:rPr lang="en-US" smtClean="0"/>
              <a:pPr>
                <a:defRPr/>
              </a:pPr>
              <a:t>5</a:t>
            </a:fld>
            <a:endParaRPr lang="en-US"/>
          </a:p>
        </p:txBody>
      </p:sp>
      <p:cxnSp>
        <p:nvCxnSpPr>
          <p:cNvPr id="51" name="Straight Arrow Connector 50">
            <a:extLst>
              <a:ext uri="{FF2B5EF4-FFF2-40B4-BE49-F238E27FC236}">
                <a16:creationId xmlns:a16="http://schemas.microsoft.com/office/drawing/2014/main" id="{FD5716DA-2D2C-282C-D4C7-ECFFBB840032}"/>
              </a:ext>
            </a:extLst>
          </p:cNvPr>
          <p:cNvCxnSpPr>
            <a:cxnSpLocks/>
          </p:cNvCxnSpPr>
          <p:nvPr/>
        </p:nvCxnSpPr>
        <p:spPr>
          <a:xfrm flipV="1">
            <a:off x="790852" y="2080803"/>
            <a:ext cx="5582550" cy="7595"/>
          </a:xfrm>
          <a:prstGeom prst="straightConnector1">
            <a:avLst/>
          </a:prstGeom>
          <a:noFill/>
          <a:ln w="28575" cap="flat" cmpd="sng" algn="ctr">
            <a:solidFill>
              <a:schemeClr val="tx1"/>
            </a:solidFill>
            <a:prstDash val="solid"/>
            <a:miter lim="800000"/>
            <a:tailEnd type="triangle"/>
          </a:ln>
          <a:effectLst/>
        </p:spPr>
      </p:cxnSp>
      <p:grpSp>
        <p:nvGrpSpPr>
          <p:cNvPr id="11" name="Group 10">
            <a:extLst>
              <a:ext uri="{FF2B5EF4-FFF2-40B4-BE49-F238E27FC236}">
                <a16:creationId xmlns:a16="http://schemas.microsoft.com/office/drawing/2014/main" id="{9B11C3F7-A969-635B-A246-218F75A1D778}"/>
              </a:ext>
            </a:extLst>
          </p:cNvPr>
          <p:cNvGrpSpPr/>
          <p:nvPr/>
        </p:nvGrpSpPr>
        <p:grpSpPr>
          <a:xfrm>
            <a:off x="812888" y="2260802"/>
            <a:ext cx="3007730" cy="1053136"/>
            <a:chOff x="787123" y="2328943"/>
            <a:chExt cx="3007730" cy="1053136"/>
          </a:xfrm>
        </p:grpSpPr>
        <p:sp>
          <p:nvSpPr>
            <p:cNvPr id="53" name="Flowchart: Delay 52">
              <a:extLst>
                <a:ext uri="{FF2B5EF4-FFF2-40B4-BE49-F238E27FC236}">
                  <a16:creationId xmlns:a16="http://schemas.microsoft.com/office/drawing/2014/main" id="{01D5213B-14C3-F16B-4EDB-48961C513595}"/>
                </a:ext>
              </a:extLst>
            </p:cNvPr>
            <p:cNvSpPr/>
            <p:nvPr/>
          </p:nvSpPr>
          <p:spPr>
            <a:xfrm>
              <a:off x="3493858" y="2328943"/>
              <a:ext cx="300995" cy="1052533"/>
            </a:xfrm>
            <a:prstGeom prst="flowChartDelay">
              <a:avLst/>
            </a:prstGeom>
            <a:solidFill>
              <a:srgbClr val="7F7F7F"/>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52" name="Rounded Rectangle 6">
              <a:extLst>
                <a:ext uri="{FF2B5EF4-FFF2-40B4-BE49-F238E27FC236}">
                  <a16:creationId xmlns:a16="http://schemas.microsoft.com/office/drawing/2014/main" id="{5D8D2284-AB5D-2CF1-9252-2E2C09ED333E}"/>
                </a:ext>
              </a:extLst>
            </p:cNvPr>
            <p:cNvSpPr/>
            <p:nvPr/>
          </p:nvSpPr>
          <p:spPr>
            <a:xfrm>
              <a:off x="787123" y="2329546"/>
              <a:ext cx="2855467" cy="1052533"/>
            </a:xfrm>
            <a:prstGeom prst="rect">
              <a:avLst/>
            </a:prstGeom>
            <a:solidFill>
              <a:srgbClr val="7F7F7F"/>
            </a:solidFill>
            <a:ln w="38100" cap="flat" cmpd="sng" algn="ctr">
              <a:noFill/>
              <a:prstDash val="solid"/>
            </a:ln>
            <a:effectLst/>
          </p:spPr>
          <p:txBody>
            <a:bodyPr rIns="0" rtlCol="0" anchor="ctr"/>
            <a:lstStyle/>
            <a:p>
              <a:pPr marL="0" marR="0" lvl="0" indent="0" defTabSz="812740" eaLnBrk="1" fontAlgn="auto" latinLnBrk="0" hangingPunct="1">
                <a:lnSpc>
                  <a:spcPct val="100000"/>
                </a:lnSpc>
                <a:spcBef>
                  <a:spcPts val="0"/>
                </a:spcBef>
                <a:spcAft>
                  <a:spcPts val="0"/>
                </a:spcAft>
                <a:buClrTx/>
                <a:buSzTx/>
                <a:buFontTx/>
                <a:buNone/>
                <a:tabLst/>
                <a:defRPr/>
              </a:pPr>
              <a:r>
                <a:rPr kumimoji="0" lang="en-GB" sz="1700" i="0" u="none" strike="noStrike" kern="0" cap="none" spc="0" normalizeH="0" baseline="0" noProof="0" dirty="0">
                  <a:ln>
                    <a:noFill/>
                  </a:ln>
                  <a:solidFill>
                    <a:srgbClr val="FFFFFF"/>
                  </a:solidFill>
                  <a:effectLst/>
                  <a:uLnTx/>
                  <a:uFillTx/>
                  <a:latin typeface="Trebuchet MS" panose="020B0603020202020204" pitchFamily="34" charset="0"/>
                </a:rPr>
                <a:t>FDA-imposed full clinical hold of SC LEN due to glass vial compatibility concerns</a:t>
              </a:r>
              <a:r>
                <a:rPr kumimoji="0" lang="en-GB" sz="1700" i="0" u="none" strike="noStrike" kern="0" cap="none" spc="0" normalizeH="0" baseline="30000" noProof="0" dirty="0">
                  <a:ln>
                    <a:noFill/>
                  </a:ln>
                  <a:solidFill>
                    <a:srgbClr val="FFFFFF"/>
                  </a:solidFill>
                  <a:effectLst/>
                  <a:uLnTx/>
                  <a:uFillTx/>
                  <a:latin typeface="Trebuchet MS" panose="020B0603020202020204" pitchFamily="34" charset="0"/>
                </a:rPr>
                <a:t>1</a:t>
              </a:r>
            </a:p>
          </p:txBody>
        </p:sp>
      </p:grpSp>
      <p:grpSp>
        <p:nvGrpSpPr>
          <p:cNvPr id="59" name="Group 58">
            <a:extLst>
              <a:ext uri="{FF2B5EF4-FFF2-40B4-BE49-F238E27FC236}">
                <a16:creationId xmlns:a16="http://schemas.microsoft.com/office/drawing/2014/main" id="{1C3CA465-27BB-86D0-1933-5024F1755927}"/>
              </a:ext>
            </a:extLst>
          </p:cNvPr>
          <p:cNvGrpSpPr/>
          <p:nvPr/>
        </p:nvGrpSpPr>
        <p:grpSpPr>
          <a:xfrm>
            <a:off x="700485" y="1543273"/>
            <a:ext cx="5027791" cy="369924"/>
            <a:chOff x="1267676" y="3350432"/>
            <a:chExt cx="6390725" cy="310475"/>
          </a:xfrm>
        </p:grpSpPr>
        <p:sp>
          <p:nvSpPr>
            <p:cNvPr id="61" name="TextBox 60">
              <a:extLst>
                <a:ext uri="{FF2B5EF4-FFF2-40B4-BE49-F238E27FC236}">
                  <a16:creationId xmlns:a16="http://schemas.microsoft.com/office/drawing/2014/main" id="{CBAFEEAC-C151-C989-BEE1-C7A3D16732A5}"/>
                </a:ext>
              </a:extLst>
            </p:cNvPr>
            <p:cNvSpPr txBox="1"/>
            <p:nvPr/>
          </p:nvSpPr>
          <p:spPr>
            <a:xfrm flipH="1">
              <a:off x="1267676" y="3350929"/>
              <a:ext cx="2180581" cy="309978"/>
            </a:xfrm>
            <a:prstGeom prst="rect">
              <a:avLst/>
            </a:prstGeom>
            <a:noFill/>
          </p:spPr>
          <p:txBody>
            <a:bodyPr wrap="none" rtlCol="0">
              <a:spAutoFit/>
            </a:bodyPr>
            <a:lstStyle/>
            <a:p>
              <a:pPr marR="0" lvl="0" defTabSz="914354" eaLnBrk="0" fontAlgn="base" latinLnBrk="0" hangingPunct="0">
                <a:lnSpc>
                  <a:spcPct val="100000"/>
                </a:lnSpc>
                <a:spcBef>
                  <a:spcPts val="600"/>
                </a:spcBef>
                <a:spcAft>
                  <a:spcPct val="0"/>
                </a:spcAft>
                <a:buClr>
                  <a:srgbClr val="990000"/>
                </a:buClr>
                <a:buSzPct val="75000"/>
                <a:tabLst/>
                <a:defRPr/>
              </a:pPr>
              <a:r>
                <a:rPr lang="en-GB" b="1" dirty="0"/>
                <a:t>Dec 20</a:t>
              </a:r>
              <a:r>
                <a:rPr lang="en-GB" b="1" baseline="30000" dirty="0"/>
                <a:t>th</a:t>
              </a:r>
              <a:r>
                <a:rPr lang="en-GB" b="1" dirty="0"/>
                <a:t>, 2021</a:t>
              </a:r>
            </a:p>
          </p:txBody>
        </p:sp>
        <p:sp>
          <p:nvSpPr>
            <p:cNvPr id="62" name="TextBox 61">
              <a:extLst>
                <a:ext uri="{FF2B5EF4-FFF2-40B4-BE49-F238E27FC236}">
                  <a16:creationId xmlns:a16="http://schemas.microsoft.com/office/drawing/2014/main" id="{140E76B7-27CE-A6F2-C686-277B3889455F}"/>
                </a:ext>
              </a:extLst>
            </p:cNvPr>
            <p:cNvSpPr txBox="1"/>
            <p:nvPr/>
          </p:nvSpPr>
          <p:spPr>
            <a:xfrm flipH="1">
              <a:off x="5432233" y="3350432"/>
              <a:ext cx="2226168" cy="309978"/>
            </a:xfrm>
            <a:prstGeom prst="rect">
              <a:avLst/>
            </a:prstGeom>
            <a:noFill/>
          </p:spPr>
          <p:txBody>
            <a:bodyPr wrap="square" rtlCol="0">
              <a:spAutoFit/>
            </a:bodyPr>
            <a:lstStyle/>
            <a:p>
              <a:pPr marR="0" lvl="0" defTabSz="914354" eaLnBrk="0" fontAlgn="base" hangingPunct="0">
                <a:lnSpc>
                  <a:spcPct val="100000"/>
                </a:lnSpc>
                <a:spcBef>
                  <a:spcPts val="600"/>
                </a:spcBef>
                <a:spcAft>
                  <a:spcPct val="0"/>
                </a:spcAft>
                <a:buClr>
                  <a:srgbClr val="990000"/>
                </a:buClr>
                <a:buSzPct val="75000"/>
                <a:tabLst/>
                <a:defRPr/>
              </a:pPr>
              <a:r>
                <a:rPr lang="en-GB" b="1" dirty="0"/>
                <a:t>May 16</a:t>
              </a:r>
              <a:r>
                <a:rPr lang="en-GB" b="1" baseline="30000" dirty="0"/>
                <a:t>th</a:t>
              </a:r>
              <a:r>
                <a:rPr lang="en-GB" b="1" dirty="0"/>
                <a:t>, 2022</a:t>
              </a:r>
            </a:p>
          </p:txBody>
        </p:sp>
      </p:grpSp>
      <p:grpSp>
        <p:nvGrpSpPr>
          <p:cNvPr id="10" name="Group 9">
            <a:extLst>
              <a:ext uri="{FF2B5EF4-FFF2-40B4-BE49-F238E27FC236}">
                <a16:creationId xmlns:a16="http://schemas.microsoft.com/office/drawing/2014/main" id="{446D2CAA-46A1-C5DB-7F9B-9884262B242A}"/>
              </a:ext>
            </a:extLst>
          </p:cNvPr>
          <p:cNvGrpSpPr/>
          <p:nvPr/>
        </p:nvGrpSpPr>
        <p:grpSpPr>
          <a:xfrm>
            <a:off x="795951" y="2080803"/>
            <a:ext cx="3200331" cy="1585598"/>
            <a:chOff x="770186" y="2147353"/>
            <a:chExt cx="3200331" cy="1845917"/>
          </a:xfrm>
        </p:grpSpPr>
        <p:cxnSp>
          <p:nvCxnSpPr>
            <p:cNvPr id="50" name="Straight Connector 49">
              <a:extLst>
                <a:ext uri="{FF2B5EF4-FFF2-40B4-BE49-F238E27FC236}">
                  <a16:creationId xmlns:a16="http://schemas.microsoft.com/office/drawing/2014/main" id="{90780633-5739-87B7-4C28-0E6B5E877E21}"/>
                </a:ext>
              </a:extLst>
            </p:cNvPr>
            <p:cNvCxnSpPr>
              <a:cxnSpLocks/>
            </p:cNvCxnSpPr>
            <p:nvPr/>
          </p:nvCxnSpPr>
          <p:spPr>
            <a:xfrm>
              <a:off x="3970517" y="2147353"/>
              <a:ext cx="0" cy="1845917"/>
            </a:xfrm>
            <a:prstGeom prst="line">
              <a:avLst/>
            </a:prstGeom>
            <a:noFill/>
            <a:ln w="38100" cap="flat" cmpd="sng" algn="ctr">
              <a:solidFill>
                <a:schemeClr val="tx1"/>
              </a:solidFill>
              <a:prstDash val="solid"/>
            </a:ln>
            <a:effectLst/>
          </p:spPr>
        </p:cxnSp>
        <p:cxnSp>
          <p:nvCxnSpPr>
            <p:cNvPr id="48" name="Straight Connector 47">
              <a:extLst>
                <a:ext uri="{FF2B5EF4-FFF2-40B4-BE49-F238E27FC236}">
                  <a16:creationId xmlns:a16="http://schemas.microsoft.com/office/drawing/2014/main" id="{A6433651-D7DB-6934-1E04-4126768EA562}"/>
                </a:ext>
              </a:extLst>
            </p:cNvPr>
            <p:cNvCxnSpPr>
              <a:cxnSpLocks/>
            </p:cNvCxnSpPr>
            <p:nvPr/>
          </p:nvCxnSpPr>
          <p:spPr>
            <a:xfrm>
              <a:off x="770186" y="2147353"/>
              <a:ext cx="0" cy="1845917"/>
            </a:xfrm>
            <a:prstGeom prst="line">
              <a:avLst/>
            </a:prstGeom>
            <a:noFill/>
            <a:ln w="38100" cap="flat" cmpd="sng" algn="ctr">
              <a:solidFill>
                <a:schemeClr val="tx1"/>
              </a:solidFill>
              <a:prstDash val="solid"/>
            </a:ln>
            <a:effectLst/>
          </p:spPr>
        </p:cxnSp>
      </p:grpSp>
      <p:sp>
        <p:nvSpPr>
          <p:cNvPr id="70" name="TextBox 69">
            <a:extLst>
              <a:ext uri="{FF2B5EF4-FFF2-40B4-BE49-F238E27FC236}">
                <a16:creationId xmlns:a16="http://schemas.microsoft.com/office/drawing/2014/main" id="{A45BC2C7-3C41-96DC-075D-AAF69368E19C}"/>
              </a:ext>
            </a:extLst>
          </p:cNvPr>
          <p:cNvSpPr txBox="1"/>
          <p:nvPr/>
        </p:nvSpPr>
        <p:spPr>
          <a:xfrm>
            <a:off x="6544289" y="2315717"/>
            <a:ext cx="4851760" cy="969496"/>
          </a:xfrm>
          <a:prstGeom prst="rect">
            <a:avLst/>
          </a:prstGeom>
          <a:solidFill>
            <a:schemeClr val="bg1">
              <a:lumMod val="95000"/>
            </a:schemeClr>
          </a:solidFill>
        </p:spPr>
        <p:txBody>
          <a:bodyPr wrap="square">
            <a:spAutoFit/>
          </a:bodyPr>
          <a:lstStyle/>
          <a:p>
            <a:pPr algn="ctr" eaLnBrk="0" fontAlgn="base" hangingPunct="0">
              <a:spcBef>
                <a:spcPts val="600"/>
              </a:spcBef>
              <a:spcAft>
                <a:spcPct val="0"/>
              </a:spcAft>
              <a:buClr>
                <a:srgbClr val="990000"/>
              </a:buClr>
            </a:pPr>
            <a:r>
              <a:rPr lang="en-GB" sz="1900" dirty="0">
                <a:latin typeface="Trebuchet MS" panose="020B0603020202020204" pitchFamily="34" charset="0"/>
              </a:rPr>
              <a:t>The clinical hold provided the opportunity to examine the efficacy and safety of</a:t>
            </a:r>
            <a:br>
              <a:rPr lang="en-GB" sz="1900" dirty="0">
                <a:latin typeface="Trebuchet MS" panose="020B0603020202020204" pitchFamily="34" charset="0"/>
              </a:rPr>
            </a:br>
            <a:r>
              <a:rPr lang="en-GB" sz="1900" dirty="0">
                <a:latin typeface="Trebuchet MS" panose="020B0603020202020204" pitchFamily="34" charset="0"/>
              </a:rPr>
              <a:t>oral bridging using QW LEN</a:t>
            </a:r>
            <a:endParaRPr lang="en-US" sz="1900" dirty="0">
              <a:latin typeface="Trebuchet MS" panose="020B0603020202020204" pitchFamily="34" charset="0"/>
            </a:endParaRPr>
          </a:p>
        </p:txBody>
      </p:sp>
      <p:sp>
        <p:nvSpPr>
          <p:cNvPr id="75" name="Rectangle 74">
            <a:extLst>
              <a:ext uri="{FF2B5EF4-FFF2-40B4-BE49-F238E27FC236}">
                <a16:creationId xmlns:a16="http://schemas.microsoft.com/office/drawing/2014/main" id="{E6A7B7B4-C430-9594-BB26-388B9B4FDF1A}"/>
              </a:ext>
            </a:extLst>
          </p:cNvPr>
          <p:cNvSpPr/>
          <p:nvPr/>
        </p:nvSpPr>
        <p:spPr bwMode="auto">
          <a:xfrm>
            <a:off x="790852" y="5219139"/>
            <a:ext cx="10597873" cy="743511"/>
          </a:xfrm>
          <a:prstGeom prst="rect">
            <a:avLst/>
          </a:prstGeom>
          <a:solidFill>
            <a:srgbClr val="009FDD"/>
          </a:solidFill>
          <a:ln w="22225" cap="flat" cmpd="sng" algn="ctr">
            <a:solidFill>
              <a:srgbClr val="009FDD"/>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noAutofit/>
          </a:bodyPr>
          <a:lstStyle/>
          <a:p>
            <a:pPr marR="0" lvl="0" defTabSz="914400" rtl="0" eaLnBrk="1" fontAlgn="base" latinLnBrk="0" hangingPunct="1">
              <a:lnSpc>
                <a:spcPct val="100000"/>
              </a:lnSpc>
              <a:spcBef>
                <a:spcPct val="0"/>
              </a:spcBef>
              <a:spcAft>
                <a:spcPct val="25000"/>
              </a:spcAft>
              <a:buClrTx/>
              <a:buSzTx/>
              <a:buFontTx/>
              <a:buNone/>
              <a:tabLst/>
              <a:defRPr/>
            </a:pPr>
            <a:r>
              <a:rPr kumimoji="0" lang="en-US" b="1" i="0" u="none" strike="noStrike" kern="1200" cap="none" spc="0" normalizeH="0" baseline="0" noProof="0" dirty="0">
                <a:ln>
                  <a:noFill/>
                </a:ln>
                <a:solidFill>
                  <a:srgbClr val="FFFFFF"/>
                </a:solidFill>
                <a:effectLst/>
                <a:uLnTx/>
                <a:uFillTx/>
                <a:latin typeface="Trebuchet MS" panose="020B0603020202020204" pitchFamily="34" charset="0"/>
              </a:rPr>
              <a:t>Objective: </a:t>
            </a:r>
            <a:r>
              <a:rPr kumimoji="0" lang="en-GB" i="0" u="none" strike="noStrike" kern="1200" cap="none" spc="0" normalizeH="0" baseline="0" noProof="0" dirty="0">
                <a:ln>
                  <a:noFill/>
                </a:ln>
                <a:solidFill>
                  <a:srgbClr val="FFFFFF"/>
                </a:solidFill>
                <a:effectLst/>
                <a:uLnTx/>
                <a:uFillTx/>
                <a:latin typeface="Trebuchet MS" panose="020B0603020202020204" pitchFamily="34" charset="0"/>
              </a:rPr>
              <a:t>Post-hoc analysis to assess efficacy and safety of oral LEN (300 mg PO QW) in MDR and </a:t>
            </a:r>
            <a:br>
              <a:rPr kumimoji="0" lang="en-GB" i="0" u="none" strike="noStrike" kern="1200" cap="none" spc="0" normalizeH="0" baseline="0" noProof="0" dirty="0">
                <a:ln>
                  <a:noFill/>
                </a:ln>
                <a:solidFill>
                  <a:srgbClr val="FFFFFF"/>
                </a:solidFill>
                <a:effectLst/>
                <a:uLnTx/>
                <a:uFillTx/>
                <a:latin typeface="Trebuchet MS" panose="020B0603020202020204" pitchFamily="34" charset="0"/>
              </a:rPr>
            </a:br>
            <a:r>
              <a:rPr kumimoji="0" lang="en-GB" i="0" u="none" strike="noStrike" kern="1200" cap="none" spc="0" normalizeH="0" baseline="0" noProof="0" dirty="0">
                <a:ln>
                  <a:noFill/>
                </a:ln>
                <a:solidFill>
                  <a:srgbClr val="FFFFFF"/>
                </a:solidFill>
                <a:effectLst/>
                <a:uLnTx/>
                <a:uFillTx/>
                <a:latin typeface="Trebuchet MS" panose="020B0603020202020204" pitchFamily="34" charset="0"/>
              </a:rPr>
              <a:t>	    treatment-naïve PWH in CAPELLA and CALIBRATE when SC LEN dosing was interrupted</a:t>
            </a:r>
          </a:p>
        </p:txBody>
      </p:sp>
      <p:sp>
        <p:nvSpPr>
          <p:cNvPr id="9" name="TextBox 8">
            <a:extLst>
              <a:ext uri="{FF2B5EF4-FFF2-40B4-BE49-F238E27FC236}">
                <a16:creationId xmlns:a16="http://schemas.microsoft.com/office/drawing/2014/main" id="{0FA714EA-0AA2-1C33-2EF5-5A941AA3C3C4}"/>
              </a:ext>
            </a:extLst>
          </p:cNvPr>
          <p:cNvSpPr txBox="1"/>
          <p:nvPr/>
        </p:nvSpPr>
        <p:spPr>
          <a:xfrm>
            <a:off x="700487" y="3874374"/>
            <a:ext cx="10695562" cy="1166473"/>
          </a:xfrm>
          <a:prstGeom prst="rect">
            <a:avLst/>
          </a:prstGeom>
          <a:noFill/>
        </p:spPr>
        <p:txBody>
          <a:bodyPr wrap="square">
            <a:spAutoFit/>
          </a:bodyPr>
          <a:lstStyle/>
          <a:p>
            <a:pPr marL="342900" marR="0" lvl="0" indent="-342900" algn="l" defTabSz="914400" rtl="0" eaLnBrk="0" fontAlgn="base" latinLnBrk="0" hangingPunct="0">
              <a:lnSpc>
                <a:spcPct val="90000"/>
              </a:lnSpc>
              <a:spcBef>
                <a:spcPts val="600"/>
              </a:spcBef>
              <a:spcAft>
                <a:spcPct val="0"/>
              </a:spcAft>
              <a:buClr>
                <a:srgbClr val="990000"/>
              </a:buClr>
              <a:buSzTx/>
              <a:buFont typeface="Symbol" pitchFamily="18" charset="2"/>
              <a:buChar char="¨"/>
              <a:tabLst/>
              <a:defRPr/>
            </a:pPr>
            <a:r>
              <a:rPr kumimoji="0" lang="en-GB" b="0" i="0" u="none" strike="noStrike" kern="1200" cap="none" spc="0" normalizeH="0" baseline="0" noProof="0" dirty="0">
                <a:ln>
                  <a:noFill/>
                </a:ln>
                <a:solidFill>
                  <a:srgbClr val="000000"/>
                </a:solidFill>
                <a:effectLst/>
                <a:uLnTx/>
                <a:uFillTx/>
                <a:latin typeface="Trebuchet MS" panose="020B0603020202020204" pitchFamily="34" charset="0"/>
              </a:rPr>
              <a:t>Due to the clinical hold, participants in CAPELLA and CALIBRATE were temporarily unable to receive SC LEN</a:t>
            </a:r>
          </a:p>
          <a:p>
            <a:pPr marL="342900" marR="0" lvl="0" indent="-342900" algn="l" defTabSz="914400" rtl="0" eaLnBrk="0" fontAlgn="base" latinLnBrk="0" hangingPunct="0">
              <a:lnSpc>
                <a:spcPct val="90000"/>
              </a:lnSpc>
              <a:spcBef>
                <a:spcPts val="600"/>
              </a:spcBef>
              <a:spcAft>
                <a:spcPct val="0"/>
              </a:spcAft>
              <a:buClr>
                <a:srgbClr val="990000"/>
              </a:buClr>
              <a:buSzTx/>
              <a:buFont typeface="Symbol" pitchFamily="18" charset="2"/>
              <a:buChar char="¨"/>
              <a:tabLst/>
              <a:defRPr/>
            </a:pPr>
            <a:r>
              <a:rPr kumimoji="0" lang="en-GB" b="0" i="0" u="none" strike="noStrike" kern="1200" cap="none" spc="0" normalizeH="0" baseline="0" noProof="0" dirty="0">
                <a:ln>
                  <a:noFill/>
                </a:ln>
                <a:solidFill>
                  <a:srgbClr val="000000"/>
                </a:solidFill>
                <a:effectLst/>
                <a:uLnTx/>
                <a:uFillTx/>
                <a:latin typeface="Trebuchet MS" panose="020B0603020202020204" pitchFamily="34" charset="0"/>
              </a:rPr>
              <a:t>Oral bridging of LEN was used for participants who had an injection due during the hold period  until SC dosing could be resumed</a:t>
            </a:r>
          </a:p>
        </p:txBody>
      </p:sp>
      <p:grpSp>
        <p:nvGrpSpPr>
          <p:cNvPr id="6" name="Group 5">
            <a:extLst>
              <a:ext uri="{FF2B5EF4-FFF2-40B4-BE49-F238E27FC236}">
                <a16:creationId xmlns:a16="http://schemas.microsoft.com/office/drawing/2014/main" id="{9795DFB1-D5D7-3AA8-FDA0-D394A7D2294D}"/>
              </a:ext>
            </a:extLst>
          </p:cNvPr>
          <p:cNvGrpSpPr/>
          <p:nvPr/>
        </p:nvGrpSpPr>
        <p:grpSpPr>
          <a:xfrm>
            <a:off x="4010042" y="2251397"/>
            <a:ext cx="2137638" cy="1143821"/>
            <a:chOff x="6241943" y="2313380"/>
            <a:chExt cx="2137638" cy="1143821"/>
          </a:xfrm>
        </p:grpSpPr>
        <p:sp>
          <p:nvSpPr>
            <p:cNvPr id="64" name="Flowchart: Delay 63">
              <a:extLst>
                <a:ext uri="{FF2B5EF4-FFF2-40B4-BE49-F238E27FC236}">
                  <a16:creationId xmlns:a16="http://schemas.microsoft.com/office/drawing/2014/main" id="{7ACB4C80-D0D4-6D97-AC52-33986D440EA9}"/>
                </a:ext>
              </a:extLst>
            </p:cNvPr>
            <p:cNvSpPr/>
            <p:nvPr/>
          </p:nvSpPr>
          <p:spPr>
            <a:xfrm>
              <a:off x="8033584" y="2316951"/>
              <a:ext cx="345997" cy="1046937"/>
            </a:xfrm>
            <a:prstGeom prst="flowChartDelay">
              <a:avLst/>
            </a:prstGeom>
            <a:solidFill>
              <a:srgbClr val="7F7F7F"/>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3" name="Rectangle 2">
              <a:extLst>
                <a:ext uri="{FF2B5EF4-FFF2-40B4-BE49-F238E27FC236}">
                  <a16:creationId xmlns:a16="http://schemas.microsoft.com/office/drawing/2014/main" id="{04FC5EC1-7E5B-01F9-59D1-3956E108C6AB}"/>
                </a:ext>
              </a:extLst>
            </p:cNvPr>
            <p:cNvSpPr/>
            <p:nvPr/>
          </p:nvSpPr>
          <p:spPr bwMode="auto">
            <a:xfrm>
              <a:off x="6241943" y="2313380"/>
              <a:ext cx="1964640" cy="105050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tabLst/>
              </a:pPr>
              <a:endParaRPr kumimoji="0" lang="en-ZA" sz="1200" i="0" u="none" strike="noStrike" cap="none" normalizeH="0" dirty="0">
                <a:ln>
                  <a:noFill/>
                </a:ln>
                <a:solidFill>
                  <a:schemeClr val="tx1"/>
                </a:solidFill>
                <a:effectLst/>
                <a:latin typeface="Trebuchet MS" panose="020B0603020202020204" pitchFamily="34" charset="0"/>
              </a:endParaRPr>
            </a:p>
          </p:txBody>
        </p:sp>
        <p:sp>
          <p:nvSpPr>
            <p:cNvPr id="2" name="TextBox 1">
              <a:extLst>
                <a:ext uri="{FF2B5EF4-FFF2-40B4-BE49-F238E27FC236}">
                  <a16:creationId xmlns:a16="http://schemas.microsoft.com/office/drawing/2014/main" id="{5D54393D-0659-232F-9648-A2C2869D34C5}"/>
                </a:ext>
              </a:extLst>
            </p:cNvPr>
            <p:cNvSpPr txBox="1"/>
            <p:nvPr/>
          </p:nvSpPr>
          <p:spPr>
            <a:xfrm>
              <a:off x="6297008" y="2524284"/>
              <a:ext cx="1964640" cy="932917"/>
            </a:xfrm>
            <a:prstGeom prst="rect">
              <a:avLst/>
            </a:prstGeom>
            <a:noFill/>
          </p:spPr>
          <p:txBody>
            <a:bodyPr wrap="square" rtlCol="0" anchor="t">
              <a:noAutofit/>
            </a:bodyPr>
            <a:lstStyle/>
            <a:p>
              <a:r>
                <a:rPr lang="en-US" sz="1700" kern="0" dirty="0">
                  <a:solidFill>
                    <a:srgbClr val="FFFFFF"/>
                  </a:solidFill>
                  <a:latin typeface="Trebuchet MS" panose="020B0603020202020204" pitchFamily="34" charset="0"/>
                </a:rPr>
                <a:t>FDA hold lifted,</a:t>
              </a:r>
              <a:br>
                <a:rPr lang="en-US" sz="1700" kern="0" dirty="0">
                  <a:solidFill>
                    <a:srgbClr val="FFFFFF"/>
                  </a:solidFill>
                  <a:latin typeface="Trebuchet MS" panose="020B0603020202020204" pitchFamily="34" charset="0"/>
                </a:rPr>
              </a:br>
              <a:r>
                <a:rPr lang="en-US" sz="1700" kern="0" dirty="0">
                  <a:solidFill>
                    <a:srgbClr val="FFFFFF"/>
                  </a:solidFill>
                  <a:latin typeface="Trebuchet MS" panose="020B0603020202020204" pitchFamily="34" charset="0"/>
                </a:rPr>
                <a:t>SC LEN resumed</a:t>
              </a:r>
              <a:r>
                <a:rPr lang="en-US" sz="1700" kern="0" baseline="30000" dirty="0">
                  <a:solidFill>
                    <a:srgbClr val="FFFFFF"/>
                  </a:solidFill>
                  <a:latin typeface="Trebuchet MS" panose="020B0603020202020204" pitchFamily="34" charset="0"/>
                </a:rPr>
                <a:t>2</a:t>
              </a:r>
              <a:endParaRPr lang="en-ZA" sz="1700" dirty="0">
                <a:latin typeface="Trebuchet MS" panose="020B0603020202020204" pitchFamily="34" charset="0"/>
              </a:endParaRPr>
            </a:p>
          </p:txBody>
        </p:sp>
      </p:grpSp>
    </p:spTree>
    <p:extLst>
      <p:ext uri="{BB962C8B-B14F-4D97-AF65-F5344CB8AC3E}">
        <p14:creationId xmlns:p14="http://schemas.microsoft.com/office/powerpoint/2010/main" val="143261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938E6A22-450D-57F2-E16C-B54A9688FF9E}"/>
              </a:ext>
            </a:extLst>
          </p:cNvPr>
          <p:cNvPicPr>
            <a:picLocks noChangeAspect="1"/>
          </p:cNvPicPr>
          <p:nvPr/>
        </p:nvPicPr>
        <p:blipFill rotWithShape="1">
          <a:blip r:embed="rId3"/>
          <a:srcRect t="7359" b="18278"/>
          <a:stretch/>
        </p:blipFill>
        <p:spPr>
          <a:xfrm>
            <a:off x="8384621" y="1179890"/>
            <a:ext cx="1607357" cy="423806"/>
          </a:xfrm>
          <a:prstGeom prst="rect">
            <a:avLst/>
          </a:prstGeom>
        </p:spPr>
      </p:pic>
      <p:sp>
        <p:nvSpPr>
          <p:cNvPr id="2" name="Title 1">
            <a:extLst>
              <a:ext uri="{FF2B5EF4-FFF2-40B4-BE49-F238E27FC236}">
                <a16:creationId xmlns:a16="http://schemas.microsoft.com/office/drawing/2014/main" id="{B2552250-BFE3-B4A6-E636-107E880C65AD}"/>
              </a:ext>
            </a:extLst>
          </p:cNvPr>
          <p:cNvSpPr>
            <a:spLocks noGrp="1"/>
          </p:cNvSpPr>
          <p:nvPr>
            <p:ph type="title"/>
          </p:nvPr>
        </p:nvSpPr>
        <p:spPr/>
        <p:txBody>
          <a:bodyPr/>
          <a:lstStyle/>
          <a:p>
            <a:r>
              <a:rPr lang="en-US" dirty="0"/>
              <a:t>CAPELLA and CALIBRATE Study Designs</a:t>
            </a:r>
            <a:endParaRPr lang="en-GB" dirty="0"/>
          </a:p>
        </p:txBody>
      </p:sp>
      <p:sp>
        <p:nvSpPr>
          <p:cNvPr id="4" name="Slide Number Placeholder 3">
            <a:extLst>
              <a:ext uri="{FF2B5EF4-FFF2-40B4-BE49-F238E27FC236}">
                <a16:creationId xmlns:a16="http://schemas.microsoft.com/office/drawing/2014/main" id="{86C7F150-92A6-613C-53CB-AADE4047F110}"/>
              </a:ext>
            </a:extLst>
          </p:cNvPr>
          <p:cNvSpPr>
            <a:spLocks noGrp="1"/>
          </p:cNvSpPr>
          <p:nvPr>
            <p:ph type="sldNum" sz="quarter" idx="12"/>
          </p:nvPr>
        </p:nvSpPr>
        <p:spPr/>
        <p:txBody>
          <a:bodyPr/>
          <a:lstStyle/>
          <a:p>
            <a:pPr>
              <a:defRPr/>
            </a:pPr>
            <a:fld id="{2BE16F37-D63B-443C-96C0-C234F1098F79}" type="slidenum">
              <a:rPr lang="en-US" smtClean="0"/>
              <a:pPr>
                <a:defRPr/>
              </a:pPr>
              <a:t>6</a:t>
            </a:fld>
            <a:endParaRPr lang="en-US"/>
          </a:p>
        </p:txBody>
      </p:sp>
      <p:sp>
        <p:nvSpPr>
          <p:cNvPr id="33" name="TextBox 32">
            <a:extLst>
              <a:ext uri="{FF2B5EF4-FFF2-40B4-BE49-F238E27FC236}">
                <a16:creationId xmlns:a16="http://schemas.microsoft.com/office/drawing/2014/main" id="{8DCAC54F-8D5B-0026-9026-94598BBC007A}"/>
              </a:ext>
            </a:extLst>
          </p:cNvPr>
          <p:cNvSpPr txBox="1"/>
          <p:nvPr/>
        </p:nvSpPr>
        <p:spPr>
          <a:xfrm>
            <a:off x="812800" y="1654342"/>
            <a:ext cx="5319713" cy="256741"/>
          </a:xfrm>
          <a:prstGeom prst="roundRect">
            <a:avLst/>
          </a:prstGeom>
          <a:solidFill>
            <a:srgbClr val="EAEAEA"/>
          </a:solidFill>
        </p:spPr>
        <p:txBody>
          <a:bodyPr wrap="square" lIns="91440" tIns="45720" rIns="91440" bIns="45720" rtlCol="0" anchor="ctr">
            <a:noAutofit/>
          </a:bodyPr>
          <a:lstStyle/>
          <a:p>
            <a:pPr algn="ctr" defTabSz="914377">
              <a:spcBef>
                <a:spcPts val="200"/>
              </a:spcBef>
              <a:defRPr/>
            </a:pPr>
            <a:r>
              <a:rPr kumimoji="0" lang="en-US" sz="1400" b="1" i="0" u="none" strike="noStrike" kern="0" cap="none" spc="0" normalizeH="0" baseline="0" noProof="0" dirty="0">
                <a:ln>
                  <a:noFill/>
                </a:ln>
                <a:solidFill>
                  <a:srgbClr val="000000">
                    <a:lumMod val="65000"/>
                    <a:lumOff val="35000"/>
                  </a:srgbClr>
                </a:solidFill>
                <a:effectLst/>
                <a:uLnTx/>
                <a:uFillTx/>
                <a:latin typeface="Trebuchet MS" panose="020B0603020202020204" pitchFamily="34" charset="0"/>
              </a:rPr>
              <a:t>Population (N=72): </a:t>
            </a:r>
            <a:r>
              <a:rPr lang="en-US" sz="1400" kern="0" dirty="0">
                <a:solidFill>
                  <a:srgbClr val="000000">
                    <a:lumMod val="65000"/>
                    <a:lumOff val="35000"/>
                  </a:srgbClr>
                </a:solidFill>
                <a:latin typeface="Trebuchet MS" panose="020B0603020202020204" pitchFamily="34" charset="0"/>
              </a:rPr>
              <a:t>HTE with MDR; HIV-1 RNA</a:t>
            </a:r>
            <a:r>
              <a:rPr kumimoji="0" lang="en-US" sz="1400" b="0" i="0" u="none" strike="noStrike" kern="0" cap="none" spc="0" normalizeH="0" baseline="0" noProof="0" dirty="0">
                <a:ln>
                  <a:noFill/>
                </a:ln>
                <a:solidFill>
                  <a:srgbClr val="000000">
                    <a:lumMod val="65000"/>
                    <a:lumOff val="35000"/>
                  </a:srgbClr>
                </a:solidFill>
                <a:effectLst/>
                <a:uLnTx/>
                <a:uFillTx/>
                <a:latin typeface="Trebuchet MS" panose="020B0603020202020204" pitchFamily="34" charset="0"/>
              </a:rPr>
              <a:t> ≥400 c/mL</a:t>
            </a:r>
            <a:r>
              <a:rPr kumimoji="0" lang="en-US" sz="1400" b="0" i="0" u="none" strike="noStrike" kern="0" cap="none" spc="0" normalizeH="0" baseline="30000" noProof="0" dirty="0">
                <a:ln>
                  <a:noFill/>
                </a:ln>
                <a:solidFill>
                  <a:srgbClr val="000000">
                    <a:lumMod val="65000"/>
                    <a:lumOff val="35000"/>
                  </a:srgbClr>
                </a:solidFill>
                <a:effectLst/>
                <a:uLnTx/>
                <a:uFillTx/>
                <a:latin typeface="Trebuchet MS" panose="020B0603020202020204" pitchFamily="34" charset="0"/>
              </a:rPr>
              <a:t>1</a:t>
            </a:r>
          </a:p>
        </p:txBody>
      </p:sp>
      <p:pic>
        <p:nvPicPr>
          <p:cNvPr id="43" name="Picture 42">
            <a:extLst>
              <a:ext uri="{FF2B5EF4-FFF2-40B4-BE49-F238E27FC236}">
                <a16:creationId xmlns:a16="http://schemas.microsoft.com/office/drawing/2014/main" id="{43672044-C15E-FFF5-227E-35D9A7688B3C}"/>
              </a:ext>
            </a:extLst>
          </p:cNvPr>
          <p:cNvPicPr>
            <a:picLocks noChangeAspect="1"/>
          </p:cNvPicPr>
          <p:nvPr/>
        </p:nvPicPr>
        <p:blipFill rotWithShape="1">
          <a:blip r:embed="rId4">
            <a:extLst>
              <a:ext uri="{28A0092B-C50C-407E-A947-70E740481C1C}">
                <a14:useLocalDpi xmlns:a14="http://schemas.microsoft.com/office/drawing/2010/main" val="0"/>
              </a:ext>
            </a:extLst>
          </a:blip>
          <a:srcRect t="17601" b="28010"/>
          <a:stretch/>
        </p:blipFill>
        <p:spPr>
          <a:xfrm>
            <a:off x="2543047" y="1183321"/>
            <a:ext cx="1385532" cy="435514"/>
          </a:xfrm>
          <a:prstGeom prst="rect">
            <a:avLst/>
          </a:prstGeom>
        </p:spPr>
      </p:pic>
      <p:sp>
        <p:nvSpPr>
          <p:cNvPr id="82" name="TextBox 81">
            <a:extLst>
              <a:ext uri="{FF2B5EF4-FFF2-40B4-BE49-F238E27FC236}">
                <a16:creationId xmlns:a16="http://schemas.microsoft.com/office/drawing/2014/main" id="{62EA2B71-D904-6CD0-B3FF-C41FAFB4FC27}"/>
              </a:ext>
            </a:extLst>
          </p:cNvPr>
          <p:cNvSpPr txBox="1"/>
          <p:nvPr/>
        </p:nvSpPr>
        <p:spPr>
          <a:xfrm>
            <a:off x="7443069" y="1600436"/>
            <a:ext cx="3330128" cy="256741"/>
          </a:xfrm>
          <a:prstGeom prst="roundRect">
            <a:avLst/>
          </a:prstGeom>
          <a:solidFill>
            <a:srgbClr val="EAEAEA"/>
          </a:solidFill>
        </p:spPr>
        <p:txBody>
          <a:bodyPr wrap="square" rtlCol="0" anchor="ctr">
            <a:noAutofit/>
          </a:bodyPr>
          <a:lstStyle/>
          <a:p>
            <a:pPr algn="ctr" eaLnBrk="0" fontAlgn="base" hangingPunct="0">
              <a:spcAft>
                <a:spcPts val="300"/>
              </a:spcAft>
              <a:defRPr/>
            </a:pPr>
            <a:r>
              <a:rPr kumimoji="0" lang="en-US" sz="1400" b="1" i="0" u="none" strike="noStrike" kern="0" cap="none" spc="0" normalizeH="0" baseline="0" noProof="0" dirty="0">
                <a:ln>
                  <a:noFill/>
                </a:ln>
                <a:solidFill>
                  <a:srgbClr val="000000">
                    <a:lumMod val="65000"/>
                    <a:lumOff val="35000"/>
                  </a:srgbClr>
                </a:solidFill>
                <a:effectLst/>
                <a:uLnTx/>
                <a:uFillTx/>
                <a:latin typeface="Trebuchet MS" panose="020B0603020202020204" pitchFamily="34" charset="0"/>
              </a:rPr>
              <a:t>Population (N=183): </a:t>
            </a:r>
            <a:r>
              <a:rPr kumimoji="0" lang="en-US" sz="1400" b="0" i="0" u="none" strike="noStrike" kern="0" cap="none" spc="0" normalizeH="0" baseline="0" noProof="0" dirty="0">
                <a:ln>
                  <a:noFill/>
                </a:ln>
                <a:solidFill>
                  <a:srgbClr val="595959"/>
                </a:solidFill>
                <a:effectLst/>
                <a:uLnTx/>
                <a:uFillTx/>
                <a:latin typeface="Trebuchet MS" panose="020B0603020202020204" pitchFamily="34" charset="0"/>
                <a:ea typeface="+mn-ea"/>
                <a:cs typeface="+mn-cs"/>
              </a:rPr>
              <a:t>ARV-naïve</a:t>
            </a:r>
            <a:r>
              <a:rPr kumimoji="0" lang="en-US" sz="1400" b="0" i="0" u="none" strike="noStrike" kern="0" cap="none" spc="0" normalizeH="0" baseline="30000" noProof="0" dirty="0">
                <a:ln>
                  <a:noFill/>
                </a:ln>
                <a:solidFill>
                  <a:srgbClr val="595959"/>
                </a:solidFill>
                <a:effectLst/>
                <a:uLnTx/>
                <a:uFillTx/>
                <a:latin typeface="Trebuchet MS" panose="020B0603020202020204" pitchFamily="34" charset="0"/>
                <a:ea typeface="+mn-ea"/>
                <a:cs typeface="+mn-cs"/>
              </a:rPr>
              <a:t>2</a:t>
            </a:r>
          </a:p>
        </p:txBody>
      </p:sp>
      <p:sp>
        <p:nvSpPr>
          <p:cNvPr id="31" name="TextBox 30">
            <a:extLst>
              <a:ext uri="{FF2B5EF4-FFF2-40B4-BE49-F238E27FC236}">
                <a16:creationId xmlns:a16="http://schemas.microsoft.com/office/drawing/2014/main" id="{814EC467-8728-4FB4-209B-9744764D12CA}"/>
              </a:ext>
            </a:extLst>
          </p:cNvPr>
          <p:cNvSpPr txBox="1"/>
          <p:nvPr/>
        </p:nvSpPr>
        <p:spPr>
          <a:xfrm>
            <a:off x="812800" y="5120816"/>
            <a:ext cx="10690728" cy="468847"/>
          </a:xfrm>
          <a:prstGeom prst="rect">
            <a:avLst/>
          </a:prstGeom>
          <a:solidFill>
            <a:schemeClr val="bg2"/>
          </a:solidFill>
        </p:spPr>
        <p:txBody>
          <a:bodyPr wrap="square" rtlCol="0" anchor="ctr">
            <a:noAutofit/>
          </a:bodyPr>
          <a:lstStyle>
            <a:defPPr>
              <a:defRPr lang="en-US"/>
            </a:defPPr>
            <a:lvl1pPr>
              <a:defRPr sz="1200" b="1">
                <a:latin typeface="Trebuchet MS" panose="020B0603020202020204" pitchFamily="34" charset="0"/>
              </a:defRPr>
            </a:lvl1pPr>
          </a:lstStyle>
          <a:p>
            <a:pPr algn="ctr"/>
            <a:r>
              <a:rPr lang="en-GB" sz="1400" dirty="0"/>
              <a:t>Oral bridging: 300 mg QW, initiated within two weeks of the next scheduled injection</a:t>
            </a:r>
          </a:p>
          <a:p>
            <a:pPr algn="ctr"/>
            <a:r>
              <a:rPr lang="en-GB" sz="1400" dirty="0"/>
              <a:t>During the period of oral bridging, participants were given 1-2 bottles containing 5 pills and were seen every 10–12 weeks</a:t>
            </a:r>
          </a:p>
        </p:txBody>
      </p:sp>
      <p:grpSp>
        <p:nvGrpSpPr>
          <p:cNvPr id="69" name="Group 68">
            <a:extLst>
              <a:ext uri="{FF2B5EF4-FFF2-40B4-BE49-F238E27FC236}">
                <a16:creationId xmlns:a16="http://schemas.microsoft.com/office/drawing/2014/main" id="{0028E9CE-5368-DD17-4302-C94B3B00205C}"/>
              </a:ext>
            </a:extLst>
          </p:cNvPr>
          <p:cNvGrpSpPr/>
          <p:nvPr/>
        </p:nvGrpSpPr>
        <p:grpSpPr>
          <a:xfrm>
            <a:off x="573021" y="1901342"/>
            <a:ext cx="11116810" cy="3073070"/>
            <a:chOff x="573021" y="2027188"/>
            <a:chExt cx="11116810" cy="3073070"/>
          </a:xfrm>
        </p:grpSpPr>
        <p:sp>
          <p:nvSpPr>
            <p:cNvPr id="8" name="TextBox 7">
              <a:extLst>
                <a:ext uri="{FF2B5EF4-FFF2-40B4-BE49-F238E27FC236}">
                  <a16:creationId xmlns:a16="http://schemas.microsoft.com/office/drawing/2014/main" id="{EFB573E5-E990-8B02-F74B-9718B1D7FE4F}"/>
                </a:ext>
              </a:extLst>
            </p:cNvPr>
            <p:cNvSpPr txBox="1"/>
            <p:nvPr/>
          </p:nvSpPr>
          <p:spPr>
            <a:xfrm>
              <a:off x="1753248" y="3523284"/>
              <a:ext cx="378161" cy="182880"/>
            </a:xfrm>
            <a:prstGeom prst="rect">
              <a:avLst/>
            </a:prstGeom>
            <a:noFill/>
          </p:spPr>
          <p:txBody>
            <a:bodyPr wrap="none" lIns="0" tIns="0" rIns="0" bIns="0" rtlCol="0" anchor="b">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rPr>
                <a:t>n=12</a:t>
              </a:r>
            </a:p>
          </p:txBody>
        </p:sp>
        <p:sp>
          <p:nvSpPr>
            <p:cNvPr id="12" name="TextBox 11">
              <a:extLst>
                <a:ext uri="{FF2B5EF4-FFF2-40B4-BE49-F238E27FC236}">
                  <a16:creationId xmlns:a16="http://schemas.microsoft.com/office/drawing/2014/main" id="{CE398EB5-746E-0216-EC47-0EB124AFE522}"/>
                </a:ext>
              </a:extLst>
            </p:cNvPr>
            <p:cNvSpPr txBox="1"/>
            <p:nvPr/>
          </p:nvSpPr>
          <p:spPr>
            <a:xfrm>
              <a:off x="3461324" y="2388523"/>
              <a:ext cx="2862358" cy="434231"/>
            </a:xfrm>
            <a:prstGeom prst="rect">
              <a:avLst/>
            </a:prstGeom>
            <a:solidFill>
              <a:srgbClr val="009FDD"/>
            </a:solidFill>
          </p:spPr>
          <p:txBody>
            <a:bodyPr wrap="none" rtlCol="0" anchor="ctr">
              <a:noAutofit/>
            </a:bodyPr>
            <a:lstStyle/>
            <a:p>
              <a:pPr lvl="0" defTabSz="914377">
                <a:defRPr/>
              </a:pPr>
              <a:r>
                <a:rPr kumimoji="0" lang="en-US" sz="1200" b="1" i="0" u="none" strike="noStrike" kern="0" cap="none" spc="0" normalizeH="0" baseline="0" noProof="0" dirty="0">
                  <a:ln>
                    <a:noFill/>
                  </a:ln>
                  <a:solidFill>
                    <a:schemeClr val="bg1"/>
                  </a:solidFill>
                  <a:effectLst/>
                  <a:uLnTx/>
                  <a:uFillTx/>
                  <a:latin typeface="Trebuchet MS" panose="020B0603020202020204" pitchFamily="34" charset="0"/>
                </a:rPr>
                <a:t>LEN</a:t>
              </a:r>
              <a:r>
                <a:rPr kumimoji="0" lang="en-US" sz="1200" b="1" i="0" u="none" strike="noStrike" kern="0" cap="none" spc="0" normalizeH="0" noProof="0" dirty="0">
                  <a:ln>
                    <a:noFill/>
                  </a:ln>
                  <a:solidFill>
                    <a:schemeClr val="bg1"/>
                  </a:solidFill>
                  <a:effectLst/>
                  <a:uLnTx/>
                  <a:uFillTx/>
                  <a:latin typeface="Trebuchet MS" panose="020B0603020202020204" pitchFamily="34" charset="0"/>
                </a:rPr>
                <a:t> SC Q6M</a:t>
              </a:r>
              <a:r>
                <a:rPr lang="en-US" sz="1200" b="1" kern="0" dirty="0">
                  <a:solidFill>
                    <a:schemeClr val="bg1"/>
                  </a:solidFill>
                  <a:latin typeface="Trebuchet MS" panose="020B0603020202020204" pitchFamily="34" charset="0"/>
                </a:rPr>
                <a:t> for 52 weeks </a:t>
              </a:r>
              <a:br>
                <a:rPr lang="en-US" sz="1200" b="1" kern="0" dirty="0">
                  <a:latin typeface="Trebuchet MS" panose="020B0603020202020204" pitchFamily="34" charset="0"/>
                </a:rPr>
              </a:br>
              <a:r>
                <a:rPr kumimoji="0" lang="en-US" sz="1200" b="1" i="0" u="none" strike="noStrike" kern="0" cap="none" spc="0" normalizeH="0" baseline="0" noProof="0" dirty="0">
                  <a:ln>
                    <a:noFill/>
                  </a:ln>
                  <a:solidFill>
                    <a:srgbClr val="FFFF00"/>
                  </a:solidFill>
                  <a:effectLst/>
                  <a:uLnTx/>
                  <a:uFillTx/>
                  <a:latin typeface="Trebuchet MS" panose="020B0603020202020204" pitchFamily="34" charset="0"/>
                </a:rPr>
                <a:t>(oral bridging) </a:t>
              </a:r>
              <a:endParaRPr kumimoji="0" lang="en-US" sz="1200" b="1" i="0" u="none" strike="noStrike" kern="0" cap="none" spc="0" normalizeH="0" baseline="30000" noProof="0" dirty="0">
                <a:ln>
                  <a:noFill/>
                </a:ln>
                <a:solidFill>
                  <a:srgbClr val="FFFF00"/>
                </a:solidFill>
                <a:effectLst/>
                <a:uLnTx/>
                <a:uFillTx/>
                <a:latin typeface="Trebuchet MS" panose="020B0603020202020204" pitchFamily="34" charset="0"/>
              </a:endParaRPr>
            </a:p>
          </p:txBody>
        </p:sp>
        <p:sp>
          <p:nvSpPr>
            <p:cNvPr id="13" name="TextBox 12">
              <a:extLst>
                <a:ext uri="{FF2B5EF4-FFF2-40B4-BE49-F238E27FC236}">
                  <a16:creationId xmlns:a16="http://schemas.microsoft.com/office/drawing/2014/main" id="{4DCE9421-566F-5FD0-D57E-A232E49481ED}"/>
                </a:ext>
              </a:extLst>
            </p:cNvPr>
            <p:cNvSpPr txBox="1"/>
            <p:nvPr/>
          </p:nvSpPr>
          <p:spPr>
            <a:xfrm>
              <a:off x="3461324" y="2828754"/>
              <a:ext cx="2862358" cy="359624"/>
            </a:xfrm>
            <a:prstGeom prst="rect">
              <a:avLst/>
            </a:prstGeom>
            <a:solidFill>
              <a:schemeClr val="bg1">
                <a:lumMod val="85000"/>
              </a:schemeClr>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rebuchet MS" panose="020B0603020202020204" pitchFamily="34" charset="0"/>
                </a:rPr>
                <a:t>OBR</a:t>
              </a:r>
              <a:endParaRPr kumimoji="0" lang="en-US" sz="1200" b="1" i="0" u="none" strike="noStrike" kern="0" cap="none" spc="0" normalizeH="0" baseline="30000" noProof="0" dirty="0">
                <a:ln>
                  <a:noFill/>
                </a:ln>
                <a:solidFill>
                  <a:srgbClr val="000000"/>
                </a:solidFill>
                <a:effectLst/>
                <a:uLnTx/>
                <a:uFillTx/>
                <a:latin typeface="Trebuchet MS" panose="020B0603020202020204" pitchFamily="34" charset="0"/>
              </a:endParaRPr>
            </a:p>
          </p:txBody>
        </p:sp>
        <p:sp>
          <p:nvSpPr>
            <p:cNvPr id="14" name="TextBox 13">
              <a:extLst>
                <a:ext uri="{FF2B5EF4-FFF2-40B4-BE49-F238E27FC236}">
                  <a16:creationId xmlns:a16="http://schemas.microsoft.com/office/drawing/2014/main" id="{8C4E119B-CCDB-4771-BEFA-8BDBDA986A48}"/>
                </a:ext>
              </a:extLst>
            </p:cNvPr>
            <p:cNvSpPr txBox="1"/>
            <p:nvPr/>
          </p:nvSpPr>
          <p:spPr>
            <a:xfrm>
              <a:off x="3461323" y="3757309"/>
              <a:ext cx="2862358" cy="373467"/>
            </a:xfrm>
            <a:prstGeom prst="rect">
              <a:avLst/>
            </a:prstGeom>
            <a:solidFill>
              <a:schemeClr val="bg1">
                <a:lumMod val="85000"/>
              </a:schemeClr>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rebuchet MS" panose="020B0603020202020204" pitchFamily="34" charset="0"/>
                </a:rPr>
                <a:t>OBR</a:t>
              </a:r>
            </a:p>
          </p:txBody>
        </p:sp>
        <p:sp>
          <p:nvSpPr>
            <p:cNvPr id="15" name="TextBox 14">
              <a:extLst>
                <a:ext uri="{FF2B5EF4-FFF2-40B4-BE49-F238E27FC236}">
                  <a16:creationId xmlns:a16="http://schemas.microsoft.com/office/drawing/2014/main" id="{352B3A1E-B91B-A34E-C8F2-43D2F95B6D15}"/>
                </a:ext>
              </a:extLst>
            </p:cNvPr>
            <p:cNvSpPr txBox="1"/>
            <p:nvPr/>
          </p:nvSpPr>
          <p:spPr>
            <a:xfrm>
              <a:off x="2179974" y="2388523"/>
              <a:ext cx="1166983" cy="434231"/>
            </a:xfrm>
            <a:prstGeom prst="rect">
              <a:avLst/>
            </a:prstGeom>
            <a:solidFill>
              <a:schemeClr val="tx1">
                <a:lumMod val="65000"/>
                <a:lumOff val="35000"/>
              </a:schemeClr>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rebuchet MS" panose="020B0603020202020204" pitchFamily="34" charset="0"/>
                </a:rPr>
                <a:t>Oral LEN</a:t>
              </a:r>
            </a:p>
          </p:txBody>
        </p:sp>
        <p:sp>
          <p:nvSpPr>
            <p:cNvPr id="16" name="TextBox 15">
              <a:extLst>
                <a:ext uri="{FF2B5EF4-FFF2-40B4-BE49-F238E27FC236}">
                  <a16:creationId xmlns:a16="http://schemas.microsoft.com/office/drawing/2014/main" id="{66DF5049-7B73-7856-04FC-11B9B3384C25}"/>
                </a:ext>
              </a:extLst>
            </p:cNvPr>
            <p:cNvSpPr txBox="1"/>
            <p:nvPr/>
          </p:nvSpPr>
          <p:spPr>
            <a:xfrm>
              <a:off x="2179974" y="2828754"/>
              <a:ext cx="1166983" cy="359624"/>
            </a:xfrm>
            <a:prstGeom prst="rect">
              <a:avLst/>
            </a:prstGeom>
            <a:solidFill>
              <a:schemeClr val="bg1">
                <a:lumMod val="85000"/>
              </a:schemeClr>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Trebuchet MS" panose="020B0603020202020204" pitchFamily="34" charset="0"/>
                </a:rPr>
                <a:t>Failing regimen</a:t>
              </a:r>
            </a:p>
          </p:txBody>
        </p:sp>
        <p:sp>
          <p:nvSpPr>
            <p:cNvPr id="17" name="TextBox 16">
              <a:extLst>
                <a:ext uri="{FF2B5EF4-FFF2-40B4-BE49-F238E27FC236}">
                  <a16:creationId xmlns:a16="http://schemas.microsoft.com/office/drawing/2014/main" id="{968F6A84-4AC7-AA4C-4F2C-6FC05DD022D6}"/>
                </a:ext>
              </a:extLst>
            </p:cNvPr>
            <p:cNvSpPr txBox="1"/>
            <p:nvPr/>
          </p:nvSpPr>
          <p:spPr>
            <a:xfrm>
              <a:off x="2179974" y="3757309"/>
              <a:ext cx="1166983" cy="373467"/>
            </a:xfrm>
            <a:prstGeom prst="rect">
              <a:avLst/>
            </a:prstGeom>
            <a:solidFill>
              <a:schemeClr val="bg1">
                <a:lumMod val="85000"/>
              </a:schemeClr>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Trebuchet MS" panose="020B0603020202020204" pitchFamily="34" charset="0"/>
                </a:rPr>
                <a:t>Failing regimen</a:t>
              </a:r>
            </a:p>
          </p:txBody>
        </p:sp>
        <p:sp>
          <p:nvSpPr>
            <p:cNvPr id="18" name="TextBox 17">
              <a:extLst>
                <a:ext uri="{FF2B5EF4-FFF2-40B4-BE49-F238E27FC236}">
                  <a16:creationId xmlns:a16="http://schemas.microsoft.com/office/drawing/2014/main" id="{0E371AAF-F52A-1C70-E36C-8F13B4ABC454}"/>
                </a:ext>
              </a:extLst>
            </p:cNvPr>
            <p:cNvSpPr txBox="1"/>
            <p:nvPr/>
          </p:nvSpPr>
          <p:spPr>
            <a:xfrm>
              <a:off x="2179974" y="3285074"/>
              <a:ext cx="1166983" cy="457642"/>
            </a:xfrm>
            <a:prstGeom prst="rect">
              <a:avLst/>
            </a:prstGeom>
            <a:solidFill>
              <a:schemeClr val="tx1">
                <a:lumMod val="65000"/>
                <a:lumOff val="35000"/>
              </a:schemeClr>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Trebuchet MS" panose="020B0603020202020204" pitchFamily="34" charset="0"/>
                </a:rPr>
                <a:t>Placebo</a:t>
              </a:r>
            </a:p>
          </p:txBody>
        </p:sp>
        <p:sp>
          <p:nvSpPr>
            <p:cNvPr id="22" name="TextBox 21">
              <a:extLst>
                <a:ext uri="{FF2B5EF4-FFF2-40B4-BE49-F238E27FC236}">
                  <a16:creationId xmlns:a16="http://schemas.microsoft.com/office/drawing/2014/main" id="{76869A23-2103-33BA-40F1-887511491797}"/>
                </a:ext>
              </a:extLst>
            </p:cNvPr>
            <p:cNvSpPr txBox="1"/>
            <p:nvPr/>
          </p:nvSpPr>
          <p:spPr>
            <a:xfrm>
              <a:off x="573021" y="2948943"/>
              <a:ext cx="1075401" cy="646331"/>
            </a:xfrm>
            <a:prstGeom prst="rect">
              <a:avLst/>
            </a:prstGeom>
            <a:noFill/>
          </p:spPr>
          <p:txBody>
            <a:bodyPr wrap="square" lIns="91440" tIns="45720" rIns="91440" bIns="45720" rtlCol="0" anchor="ctr">
              <a:spAutoFit/>
            </a:bodyPr>
            <a:lstStyle/>
            <a:p>
              <a:pPr defTabSz="914377">
                <a:defRPr/>
              </a:pPr>
              <a:r>
                <a:rPr kumimoji="0" lang="en-US" sz="1400" b="1" i="0" u="none" strike="noStrike" kern="0" cap="none" spc="0" normalizeH="0" baseline="0" noProof="0" dirty="0">
                  <a:ln>
                    <a:noFill/>
                  </a:ln>
                  <a:solidFill>
                    <a:srgbClr val="000000"/>
                  </a:solidFill>
                  <a:effectLst/>
                  <a:uLnTx/>
                  <a:uFillTx/>
                  <a:latin typeface="Trebuchet MS" panose="020B0603020202020204" pitchFamily="34" charset="0"/>
                </a:rPr>
                <a:t>Cohort 1</a:t>
              </a:r>
            </a:p>
            <a:p>
              <a:pPr marL="0" marR="0" lvl="0" indent="0" defTabSz="914377"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srgbClr val="000000"/>
                  </a:solidFill>
                  <a:effectLst/>
                  <a:uLnTx/>
                  <a:uFillTx/>
                  <a:latin typeface="Trebuchet MS" panose="020B0603020202020204" pitchFamily="34" charset="0"/>
                </a:rPr>
                <a:t>Randomized </a:t>
              </a:r>
              <a:br>
                <a:rPr kumimoji="0" lang="en-US" sz="1100" i="0" u="none" strike="noStrike" kern="0" cap="none" spc="0" normalizeH="0" baseline="0" noProof="0" dirty="0">
                  <a:ln>
                    <a:noFill/>
                  </a:ln>
                  <a:solidFill>
                    <a:srgbClr val="000000"/>
                  </a:solidFill>
                  <a:effectLst/>
                  <a:uLnTx/>
                  <a:uFillTx/>
                  <a:latin typeface="Trebuchet MS" panose="020B0603020202020204" pitchFamily="34" charset="0"/>
                </a:rPr>
              </a:br>
              <a:r>
                <a:rPr lang="en-US" sz="1100" kern="0" dirty="0">
                  <a:solidFill>
                    <a:srgbClr val="000000"/>
                  </a:solidFill>
                  <a:latin typeface="Trebuchet MS" panose="020B0603020202020204" pitchFamily="34" charset="0"/>
                </a:rPr>
                <a:t>(d</a:t>
              </a:r>
              <a:r>
                <a:rPr kumimoji="0" lang="en-US" sz="1100" i="0" u="none" strike="noStrike" kern="0" cap="none" spc="0" normalizeH="0" baseline="0" noProof="0" dirty="0" err="1">
                  <a:ln>
                    <a:noFill/>
                  </a:ln>
                  <a:solidFill>
                    <a:srgbClr val="000000"/>
                  </a:solidFill>
                  <a:effectLst/>
                  <a:uLnTx/>
                  <a:uFillTx/>
                  <a:latin typeface="Trebuchet MS" panose="020B0603020202020204" pitchFamily="34" charset="0"/>
                </a:rPr>
                <a:t>ouble</a:t>
              </a:r>
              <a:r>
                <a:rPr kumimoji="0" lang="en-US" sz="1100" i="0" u="none" strike="noStrike" kern="0" cap="none" spc="0" normalizeH="0" baseline="0" noProof="0" dirty="0">
                  <a:ln>
                    <a:noFill/>
                  </a:ln>
                  <a:solidFill>
                    <a:srgbClr val="000000"/>
                  </a:solidFill>
                  <a:effectLst/>
                  <a:uLnTx/>
                  <a:uFillTx/>
                  <a:latin typeface="Trebuchet MS" panose="020B0603020202020204" pitchFamily="34" charset="0"/>
                </a:rPr>
                <a:t> blind) </a:t>
              </a:r>
            </a:p>
          </p:txBody>
        </p:sp>
        <p:sp>
          <p:nvSpPr>
            <p:cNvPr id="23" name="TextBox 22">
              <a:extLst>
                <a:ext uri="{FF2B5EF4-FFF2-40B4-BE49-F238E27FC236}">
                  <a16:creationId xmlns:a16="http://schemas.microsoft.com/office/drawing/2014/main" id="{9B520C24-56B3-6743-4B42-C3E508AEECFE}"/>
                </a:ext>
              </a:extLst>
            </p:cNvPr>
            <p:cNvSpPr txBox="1"/>
            <p:nvPr/>
          </p:nvSpPr>
          <p:spPr>
            <a:xfrm>
              <a:off x="577657" y="4410473"/>
              <a:ext cx="1165704" cy="646331"/>
            </a:xfrm>
            <a:prstGeom prst="rect">
              <a:avLst/>
            </a:prstGeom>
            <a:noFill/>
          </p:spPr>
          <p:txBody>
            <a:bodyPr wrap="none" lIns="91440" tIns="45720" rIns="91440" bIns="45720" rtlCol="0" anchor="ctr">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rebuchet MS" panose="020B0603020202020204" pitchFamily="34" charset="0"/>
                </a:rPr>
                <a:t>Cohort 2</a:t>
              </a:r>
              <a:r>
                <a:rPr kumimoji="0" lang="en-US" sz="1100" b="1" i="0" u="none" strike="noStrike" kern="0" cap="none" spc="0" normalizeH="0" baseline="0" noProof="0" dirty="0">
                  <a:ln>
                    <a:noFill/>
                  </a:ln>
                  <a:solidFill>
                    <a:srgbClr val="000000"/>
                  </a:solidFill>
                  <a:effectLst/>
                  <a:uLnTx/>
                  <a:uFillTx/>
                  <a:latin typeface="Trebuchet MS" panose="020B0603020202020204" pitchFamily="34" charset="0"/>
                </a:rPr>
                <a:t> </a:t>
              </a:r>
            </a:p>
            <a:p>
              <a:pPr marL="0" marR="0" lvl="0" indent="0" defTabSz="914377"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srgbClr val="000000"/>
                  </a:solidFill>
                  <a:effectLst/>
                  <a:uLnTx/>
                  <a:uFillTx/>
                  <a:latin typeface="Trebuchet MS" panose="020B0603020202020204" pitchFamily="34" charset="0"/>
                </a:rPr>
                <a:t>Nonrandomized</a:t>
              </a:r>
            </a:p>
            <a:p>
              <a:pPr marL="0" marR="0" lvl="0" indent="0" defTabSz="914377"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srgbClr val="000000"/>
                  </a:solidFill>
                  <a:effectLst/>
                  <a:uLnTx/>
                  <a:uFillTx/>
                  <a:latin typeface="Trebuchet MS" panose="020B0603020202020204" pitchFamily="34" charset="0"/>
                </a:rPr>
                <a:t>(open label)</a:t>
              </a:r>
            </a:p>
          </p:txBody>
        </p:sp>
        <p:sp>
          <p:nvSpPr>
            <p:cNvPr id="24" name="TextBox 23">
              <a:extLst>
                <a:ext uri="{FF2B5EF4-FFF2-40B4-BE49-F238E27FC236}">
                  <a16:creationId xmlns:a16="http://schemas.microsoft.com/office/drawing/2014/main" id="{F76D10AB-956D-E766-E76D-35BD47FAA3F2}"/>
                </a:ext>
              </a:extLst>
            </p:cNvPr>
            <p:cNvSpPr txBox="1"/>
            <p:nvPr/>
          </p:nvSpPr>
          <p:spPr>
            <a:xfrm>
              <a:off x="4368910" y="3285074"/>
              <a:ext cx="1945659" cy="457642"/>
            </a:xfrm>
            <a:prstGeom prst="rect">
              <a:avLst/>
            </a:prstGeom>
            <a:solidFill>
              <a:srgbClr val="009FDD"/>
            </a:solidFill>
          </p:spPr>
          <p:txBody>
            <a:bodyPr wrap="none" lIns="36000" rIns="0" rtlCol="0" anchor="ctr">
              <a:noAutofit/>
            </a:bodyPr>
            <a:lstStyle/>
            <a:p>
              <a:pPr lvl="0" defTabSz="914377">
                <a:defRPr/>
              </a:pPr>
              <a:r>
                <a:rPr lang="en-US" sz="1200" b="1" kern="0" dirty="0">
                  <a:solidFill>
                    <a:schemeClr val="bg1"/>
                  </a:solidFill>
                  <a:latin typeface="Trebuchet MS" panose="020B0603020202020204" pitchFamily="34" charset="0"/>
                </a:rPr>
                <a:t>LEN SC </a:t>
              </a:r>
              <a:r>
                <a:rPr kumimoji="0" lang="en-US" sz="1200" b="1" i="0" u="none" strike="noStrike" kern="0" cap="none" spc="0" normalizeH="0" noProof="0" dirty="0">
                  <a:ln>
                    <a:noFill/>
                  </a:ln>
                  <a:solidFill>
                    <a:schemeClr val="bg1"/>
                  </a:solidFill>
                  <a:effectLst/>
                  <a:uLnTx/>
                  <a:uFillTx/>
                  <a:latin typeface="Trebuchet MS" panose="020B0603020202020204" pitchFamily="34" charset="0"/>
                </a:rPr>
                <a:t>Q6M</a:t>
              </a:r>
              <a:r>
                <a:rPr lang="en-US" sz="1200" b="1" kern="0" dirty="0">
                  <a:solidFill>
                    <a:schemeClr val="bg1"/>
                  </a:solidFill>
                  <a:latin typeface="Trebuchet MS" panose="020B0603020202020204" pitchFamily="34" charset="0"/>
                </a:rPr>
                <a:t> for 52 weeks </a:t>
              </a:r>
              <a:br>
                <a:rPr lang="en-US" sz="1200" b="1" kern="0" dirty="0">
                  <a:latin typeface="Trebuchet MS" panose="020B0603020202020204" pitchFamily="34" charset="0"/>
                </a:rPr>
              </a:br>
              <a:r>
                <a:rPr kumimoji="0" lang="en-US" sz="1200" b="1" i="0" u="none" strike="noStrike" kern="0" cap="none" spc="0" normalizeH="0" baseline="0" noProof="0" dirty="0">
                  <a:ln>
                    <a:noFill/>
                  </a:ln>
                  <a:solidFill>
                    <a:srgbClr val="FFFF00"/>
                  </a:solidFill>
                  <a:effectLst/>
                  <a:uLnTx/>
                  <a:uFillTx/>
                  <a:latin typeface="Trebuchet MS" panose="020B0603020202020204" pitchFamily="34" charset="0"/>
                </a:rPr>
                <a:t>(oral bridging) </a:t>
              </a:r>
            </a:p>
          </p:txBody>
        </p:sp>
        <p:sp>
          <p:nvSpPr>
            <p:cNvPr id="25" name="TextBox 24">
              <a:extLst>
                <a:ext uri="{FF2B5EF4-FFF2-40B4-BE49-F238E27FC236}">
                  <a16:creationId xmlns:a16="http://schemas.microsoft.com/office/drawing/2014/main" id="{C8F47AC8-233B-84C9-24C4-6A8675D4A676}"/>
                </a:ext>
              </a:extLst>
            </p:cNvPr>
            <p:cNvSpPr txBox="1"/>
            <p:nvPr/>
          </p:nvSpPr>
          <p:spPr>
            <a:xfrm>
              <a:off x="3461324" y="3285074"/>
              <a:ext cx="907585" cy="457642"/>
            </a:xfrm>
            <a:prstGeom prst="rect">
              <a:avLst/>
            </a:prstGeom>
            <a:solidFill>
              <a:srgbClr val="595959"/>
            </a:solidFill>
          </p:spPr>
          <p:txBody>
            <a:bodyPr wrap="none" rtlCol="0" anchor="ctr">
              <a:noAutofit/>
            </a:bodyPr>
            <a:lstStyle/>
            <a:p>
              <a:pPr lvl="0" defTabSz="914377">
                <a:defRPr/>
              </a:pPr>
              <a:r>
                <a:rPr kumimoji="0" lang="en-US" sz="1200" b="1" i="0" u="none" strike="noStrike" kern="0" cap="none" spc="0" normalizeH="0" baseline="0" noProof="0" dirty="0">
                  <a:ln>
                    <a:noFill/>
                  </a:ln>
                  <a:solidFill>
                    <a:srgbClr val="FFFFFF"/>
                  </a:solidFill>
                  <a:effectLst/>
                  <a:uLnTx/>
                  <a:uFillTx/>
                  <a:latin typeface="Trebuchet MS" panose="020B0603020202020204" pitchFamily="34" charset="0"/>
                </a:rPr>
                <a:t>Oral LEN</a:t>
              </a:r>
              <a:endParaRPr kumimoji="0" lang="en-US" sz="1200" b="1" i="0" u="none" strike="noStrike" kern="0" cap="none" spc="0" normalizeH="0" noProof="0" dirty="0">
                <a:ln>
                  <a:noFill/>
                </a:ln>
                <a:solidFill>
                  <a:srgbClr val="FFFFFF"/>
                </a:solidFill>
                <a:effectLst/>
                <a:uLnTx/>
                <a:uFillTx/>
                <a:latin typeface="Trebuchet MS" panose="020B0603020202020204" pitchFamily="34" charset="0"/>
              </a:endParaRPr>
            </a:p>
          </p:txBody>
        </p:sp>
        <p:sp>
          <p:nvSpPr>
            <p:cNvPr id="26" name="TextBox 25">
              <a:extLst>
                <a:ext uri="{FF2B5EF4-FFF2-40B4-BE49-F238E27FC236}">
                  <a16:creationId xmlns:a16="http://schemas.microsoft.com/office/drawing/2014/main" id="{545EEFEC-BB10-2A3C-A172-505BFCC655AC}"/>
                </a:ext>
              </a:extLst>
            </p:cNvPr>
            <p:cNvSpPr txBox="1"/>
            <p:nvPr/>
          </p:nvSpPr>
          <p:spPr>
            <a:xfrm>
              <a:off x="3461324" y="4275997"/>
              <a:ext cx="2862358" cy="457642"/>
            </a:xfrm>
            <a:prstGeom prst="rect">
              <a:avLst/>
            </a:prstGeom>
            <a:solidFill>
              <a:srgbClr val="009FDD"/>
            </a:solidFill>
          </p:spPr>
          <p:txBody>
            <a:bodyPr wrap="none" rtlCol="0" anchor="ctr">
              <a:noAutofit/>
            </a:bodyPr>
            <a:lstStyle/>
            <a:p>
              <a:pPr lvl="0" defTabSz="914377">
                <a:defRPr/>
              </a:pPr>
              <a:r>
                <a:rPr lang="en-US" sz="1200" b="1" kern="0" dirty="0">
                  <a:solidFill>
                    <a:schemeClr val="bg1"/>
                  </a:solidFill>
                  <a:latin typeface="Trebuchet MS" panose="020B0603020202020204" pitchFamily="34" charset="0"/>
                </a:rPr>
                <a:t>LEN SC </a:t>
              </a:r>
              <a:r>
                <a:rPr kumimoji="0" lang="en-US" sz="1200" b="1" i="0" u="none" strike="noStrike" kern="0" cap="none" spc="0" normalizeH="0" noProof="0" dirty="0">
                  <a:ln>
                    <a:noFill/>
                  </a:ln>
                  <a:solidFill>
                    <a:schemeClr val="bg1"/>
                  </a:solidFill>
                  <a:effectLst/>
                  <a:uLnTx/>
                  <a:uFillTx/>
                  <a:latin typeface="Trebuchet MS" panose="020B0603020202020204" pitchFamily="34" charset="0"/>
                </a:rPr>
                <a:t>Q6M for 52 weeks </a:t>
              </a:r>
              <a:br>
                <a:rPr kumimoji="0" lang="en-US" sz="1200" b="1" i="0" u="none" strike="noStrike" kern="0" cap="none" spc="0" normalizeH="0" noProof="0" dirty="0">
                  <a:ln>
                    <a:noFill/>
                  </a:ln>
                  <a:effectLst/>
                  <a:uLnTx/>
                  <a:uFillTx/>
                  <a:latin typeface="Trebuchet MS" panose="020B0603020202020204" pitchFamily="34" charset="0"/>
                </a:rPr>
              </a:br>
              <a:r>
                <a:rPr kumimoji="0" lang="en-US" sz="1200" b="1" i="0" u="none" strike="noStrike" kern="0" cap="none" spc="0" normalizeH="0" baseline="0" noProof="0" dirty="0">
                  <a:ln>
                    <a:noFill/>
                  </a:ln>
                  <a:solidFill>
                    <a:srgbClr val="FFFF00"/>
                  </a:solidFill>
                  <a:effectLst/>
                  <a:uLnTx/>
                  <a:uFillTx/>
                  <a:latin typeface="Trebuchet MS" panose="020B0603020202020204" pitchFamily="34" charset="0"/>
                </a:rPr>
                <a:t>(oral bridging) </a:t>
              </a:r>
              <a:endParaRPr kumimoji="0" lang="en-US" sz="1200" b="1" i="0" u="none" strike="noStrike" kern="0" cap="none" spc="0" normalizeH="0" noProof="0" dirty="0">
                <a:ln>
                  <a:noFill/>
                </a:ln>
                <a:solidFill>
                  <a:srgbClr val="FFFF00"/>
                </a:solidFill>
                <a:effectLst/>
                <a:uLnTx/>
                <a:uFillTx/>
                <a:latin typeface="Trebuchet MS" panose="020B0603020202020204" pitchFamily="34" charset="0"/>
              </a:endParaRPr>
            </a:p>
          </p:txBody>
        </p:sp>
        <p:sp>
          <p:nvSpPr>
            <p:cNvPr id="27" name="Right Bracket 26">
              <a:extLst>
                <a:ext uri="{FF2B5EF4-FFF2-40B4-BE49-F238E27FC236}">
                  <a16:creationId xmlns:a16="http://schemas.microsoft.com/office/drawing/2014/main" id="{5391401F-A812-1106-4D80-E6BBDA1DF829}"/>
                </a:ext>
              </a:extLst>
            </p:cNvPr>
            <p:cNvSpPr/>
            <p:nvPr/>
          </p:nvSpPr>
          <p:spPr bwMode="auto">
            <a:xfrm flipH="1">
              <a:off x="1687770" y="2814176"/>
              <a:ext cx="482987" cy="928539"/>
            </a:xfrm>
            <a:prstGeom prst="rightBracket">
              <a:avLst>
                <a:gd name="adj" fmla="val 0"/>
              </a:avLst>
            </a:prstGeom>
            <a:no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377" eaLnBrk="1" fontAlgn="base" latinLnBrk="0" hangingPunct="1">
                <a:lnSpc>
                  <a:spcPct val="100000"/>
                </a:lnSpc>
                <a:spcBef>
                  <a:spcPct val="0"/>
                </a:spcBef>
                <a:spcAft>
                  <a:spcPct val="25000"/>
                </a:spcAft>
                <a:buClrTx/>
                <a:buSzTx/>
                <a:buFontTx/>
                <a:buChar char="•"/>
                <a:tabLst/>
                <a:defRPr/>
              </a:pPr>
              <a:endParaRPr kumimoji="0" lang="en-US" sz="3200" b="1" i="0" u="none" strike="noStrike" kern="0" cap="none" spc="0" normalizeH="0" baseline="-25000" noProof="0">
                <a:ln>
                  <a:noFill/>
                </a:ln>
                <a:solidFill>
                  <a:srgbClr val="000000"/>
                </a:solidFill>
                <a:effectLst/>
                <a:uLnTx/>
                <a:uFillTx/>
                <a:latin typeface="Trebuchet MS" panose="020B0603020202020204" pitchFamily="34" charset="0"/>
              </a:endParaRPr>
            </a:p>
          </p:txBody>
        </p:sp>
        <p:sp>
          <p:nvSpPr>
            <p:cNvPr id="28" name="TextBox 27">
              <a:extLst>
                <a:ext uri="{FF2B5EF4-FFF2-40B4-BE49-F238E27FC236}">
                  <a16:creationId xmlns:a16="http://schemas.microsoft.com/office/drawing/2014/main" id="{FEEF2E6C-09BF-F168-6779-0BD07312968C}"/>
                </a:ext>
              </a:extLst>
            </p:cNvPr>
            <p:cNvSpPr txBox="1"/>
            <p:nvPr/>
          </p:nvSpPr>
          <p:spPr>
            <a:xfrm>
              <a:off x="2179974" y="4275997"/>
              <a:ext cx="1166983" cy="457642"/>
            </a:xfrm>
            <a:prstGeom prst="rect">
              <a:avLst/>
            </a:prstGeom>
            <a:solidFill>
              <a:schemeClr val="tx1">
                <a:lumMod val="65000"/>
                <a:lumOff val="35000"/>
              </a:schemeClr>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rebuchet MS" panose="020B0603020202020204" pitchFamily="34" charset="0"/>
                </a:rPr>
                <a:t>Oral LEN</a:t>
              </a:r>
              <a:endParaRPr kumimoji="0" lang="en-US" sz="1200" b="1" i="0" u="none" strike="noStrike" kern="0" cap="none" spc="0" normalizeH="0" baseline="30000" noProof="0" dirty="0">
                <a:ln>
                  <a:noFill/>
                </a:ln>
                <a:solidFill>
                  <a:srgbClr val="FFFFFF"/>
                </a:solidFill>
                <a:effectLst/>
                <a:uLnTx/>
                <a:uFillTx/>
                <a:latin typeface="Trebuchet MS" panose="020B0603020202020204" pitchFamily="34" charset="0"/>
              </a:endParaRPr>
            </a:p>
          </p:txBody>
        </p:sp>
        <p:sp>
          <p:nvSpPr>
            <p:cNvPr id="29" name="TextBox 28">
              <a:extLst>
                <a:ext uri="{FF2B5EF4-FFF2-40B4-BE49-F238E27FC236}">
                  <a16:creationId xmlns:a16="http://schemas.microsoft.com/office/drawing/2014/main" id="{22FC0B0D-BE26-9B24-9AB7-6A7363200011}"/>
                </a:ext>
              </a:extLst>
            </p:cNvPr>
            <p:cNvSpPr txBox="1"/>
            <p:nvPr/>
          </p:nvSpPr>
          <p:spPr>
            <a:xfrm>
              <a:off x="2179974" y="4750275"/>
              <a:ext cx="1166983" cy="349983"/>
            </a:xfrm>
            <a:prstGeom prst="rect">
              <a:avLst/>
            </a:prstGeom>
            <a:solidFill>
              <a:schemeClr val="bg1">
                <a:lumMod val="85000"/>
              </a:schemeClr>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rebuchet MS" panose="020B0603020202020204" pitchFamily="34" charset="0"/>
                </a:rPr>
                <a:t>OBR</a:t>
              </a:r>
            </a:p>
          </p:txBody>
        </p:sp>
        <p:sp>
          <p:nvSpPr>
            <p:cNvPr id="30" name="TextBox 29">
              <a:extLst>
                <a:ext uri="{FF2B5EF4-FFF2-40B4-BE49-F238E27FC236}">
                  <a16:creationId xmlns:a16="http://schemas.microsoft.com/office/drawing/2014/main" id="{AF94857F-28B6-3D5C-10C7-63654AEAE807}"/>
                </a:ext>
              </a:extLst>
            </p:cNvPr>
            <p:cNvSpPr txBox="1"/>
            <p:nvPr/>
          </p:nvSpPr>
          <p:spPr>
            <a:xfrm>
              <a:off x="3461324" y="4750275"/>
              <a:ext cx="2862358" cy="349983"/>
            </a:xfrm>
            <a:prstGeom prst="rect">
              <a:avLst/>
            </a:prstGeom>
            <a:solidFill>
              <a:schemeClr val="bg1">
                <a:lumMod val="85000"/>
              </a:schemeClr>
            </a:solidFill>
          </p:spPr>
          <p:txBody>
            <a:bodyPr wrap="none"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rebuchet MS" panose="020B0603020202020204" pitchFamily="34" charset="0"/>
                </a:rPr>
                <a:t>OBR</a:t>
              </a:r>
            </a:p>
          </p:txBody>
        </p:sp>
        <p:sp>
          <p:nvSpPr>
            <p:cNvPr id="36" name="TextBox 35">
              <a:extLst>
                <a:ext uri="{FF2B5EF4-FFF2-40B4-BE49-F238E27FC236}">
                  <a16:creationId xmlns:a16="http://schemas.microsoft.com/office/drawing/2014/main" id="{E5DBE4DC-AACA-BA60-9576-5C2AC5C9E168}"/>
                </a:ext>
              </a:extLst>
            </p:cNvPr>
            <p:cNvSpPr txBox="1"/>
            <p:nvPr/>
          </p:nvSpPr>
          <p:spPr>
            <a:xfrm>
              <a:off x="1807913" y="2050704"/>
              <a:ext cx="734495" cy="261610"/>
            </a:xfrm>
            <a:prstGeom prst="rect">
              <a:avLst/>
            </a:prstGeom>
            <a:noFill/>
          </p:spPr>
          <p:txBody>
            <a:bodyPr wrap="none" rtlCol="0" anchor="b">
              <a:spAutoFit/>
            </a:bodyPr>
            <a:lstStyle/>
            <a:p>
              <a:pPr algn="ctr"/>
              <a:r>
                <a:rPr lang="en-US" sz="1100" b="1" dirty="0">
                  <a:solidFill>
                    <a:schemeClr val="bg1">
                      <a:lumMod val="50000"/>
                    </a:schemeClr>
                  </a:solidFill>
                  <a:latin typeface="Trebuchet MS" panose="020B0603020202020204" pitchFamily="34" charset="0"/>
                </a:rPr>
                <a:t>Baseline</a:t>
              </a:r>
            </a:p>
          </p:txBody>
        </p:sp>
        <p:sp>
          <p:nvSpPr>
            <p:cNvPr id="38" name="TextBox 37">
              <a:extLst>
                <a:ext uri="{FF2B5EF4-FFF2-40B4-BE49-F238E27FC236}">
                  <a16:creationId xmlns:a16="http://schemas.microsoft.com/office/drawing/2014/main" id="{326421DE-DD50-A3D6-F56F-B2D2D8576C9E}"/>
                </a:ext>
              </a:extLst>
            </p:cNvPr>
            <p:cNvSpPr txBox="1"/>
            <p:nvPr/>
          </p:nvSpPr>
          <p:spPr>
            <a:xfrm>
              <a:off x="3085990" y="2050704"/>
              <a:ext cx="636713" cy="261610"/>
            </a:xfrm>
            <a:prstGeom prst="rect">
              <a:avLst/>
            </a:prstGeom>
            <a:noFill/>
          </p:spPr>
          <p:txBody>
            <a:bodyPr wrap="none" rtlCol="0" anchor="b">
              <a:spAutoFit/>
            </a:bodyPr>
            <a:lstStyle/>
            <a:p>
              <a:pPr algn="ctr"/>
              <a:r>
                <a:rPr lang="en-US" sz="1100" b="1" dirty="0">
                  <a:solidFill>
                    <a:schemeClr val="bg1">
                      <a:lumMod val="50000"/>
                    </a:schemeClr>
                  </a:solidFill>
                  <a:latin typeface="Trebuchet MS" panose="020B0603020202020204" pitchFamily="34" charset="0"/>
                </a:rPr>
                <a:t>Day 14</a:t>
              </a:r>
            </a:p>
          </p:txBody>
        </p:sp>
        <p:sp>
          <p:nvSpPr>
            <p:cNvPr id="40" name="Freeform: Shape 39">
              <a:extLst>
                <a:ext uri="{FF2B5EF4-FFF2-40B4-BE49-F238E27FC236}">
                  <a16:creationId xmlns:a16="http://schemas.microsoft.com/office/drawing/2014/main" id="{E0EFF3BF-28C0-A909-23DB-80C057B43344}"/>
                </a:ext>
              </a:extLst>
            </p:cNvPr>
            <p:cNvSpPr/>
            <p:nvPr/>
          </p:nvSpPr>
          <p:spPr bwMode="auto">
            <a:xfrm>
              <a:off x="2179972" y="2267204"/>
              <a:ext cx="4125485" cy="72000"/>
            </a:xfrm>
            <a:custGeom>
              <a:avLst/>
              <a:gdLst>
                <a:gd name="connsiteX0" fmla="*/ 0 w 543208"/>
                <a:gd name="connsiteY0" fmla="*/ 0 h 117695"/>
                <a:gd name="connsiteX1" fmla="*/ 0 w 543208"/>
                <a:gd name="connsiteY1" fmla="*/ 117695 h 117695"/>
                <a:gd name="connsiteX2" fmla="*/ 543208 w 543208"/>
                <a:gd name="connsiteY2" fmla="*/ 117695 h 117695"/>
                <a:gd name="connsiteX3" fmla="*/ 543208 w 543208"/>
                <a:gd name="connsiteY3" fmla="*/ 0 h 117695"/>
                <a:gd name="connsiteX0" fmla="*/ 0 w 543208"/>
                <a:gd name="connsiteY0" fmla="*/ 0 h 117695"/>
                <a:gd name="connsiteX1" fmla="*/ 0 w 543208"/>
                <a:gd name="connsiteY1" fmla="*/ 117695 h 117695"/>
                <a:gd name="connsiteX2" fmla="*/ 543208 w 543208"/>
                <a:gd name="connsiteY2" fmla="*/ 117695 h 117695"/>
              </a:gdLst>
              <a:ahLst/>
              <a:cxnLst>
                <a:cxn ang="0">
                  <a:pos x="connsiteX0" y="connsiteY0"/>
                </a:cxn>
                <a:cxn ang="0">
                  <a:pos x="connsiteX1" y="connsiteY1"/>
                </a:cxn>
                <a:cxn ang="0">
                  <a:pos x="connsiteX2" y="connsiteY2"/>
                </a:cxn>
              </a:cxnLst>
              <a:rect l="l" t="t" r="r" b="b"/>
              <a:pathLst>
                <a:path w="543208" h="117695">
                  <a:moveTo>
                    <a:pt x="0" y="0"/>
                  </a:moveTo>
                  <a:lnTo>
                    <a:pt x="0" y="117695"/>
                  </a:lnTo>
                  <a:lnTo>
                    <a:pt x="543208" y="117695"/>
                  </a:lnTo>
                </a:path>
              </a:pathLst>
            </a:custGeom>
            <a:noFill/>
            <a:ln w="19050" cap="flat" cmpd="sng" algn="ctr">
              <a:solidFill>
                <a:schemeClr val="bg1">
                  <a:lumMod val="6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200" b="1" i="0" u="none" strike="noStrike" cap="none" normalizeH="0" baseline="-25000">
                <a:ln>
                  <a:noFill/>
                </a:ln>
                <a:solidFill>
                  <a:schemeClr val="tx1"/>
                </a:solidFill>
                <a:effectLst/>
                <a:latin typeface="Trebuchet MS" panose="020B0603020202020204" pitchFamily="34" charset="0"/>
              </a:endParaRPr>
            </a:p>
          </p:txBody>
        </p:sp>
        <p:sp>
          <p:nvSpPr>
            <p:cNvPr id="41" name="Freeform: Shape 40">
              <a:extLst>
                <a:ext uri="{FF2B5EF4-FFF2-40B4-BE49-F238E27FC236}">
                  <a16:creationId xmlns:a16="http://schemas.microsoft.com/office/drawing/2014/main" id="{CE7AEF6E-1057-070B-DB63-4E35495D24F7}"/>
                </a:ext>
              </a:extLst>
            </p:cNvPr>
            <p:cNvSpPr/>
            <p:nvPr/>
          </p:nvSpPr>
          <p:spPr bwMode="auto">
            <a:xfrm flipH="1">
              <a:off x="3289793" y="2267173"/>
              <a:ext cx="114366" cy="72000"/>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Tx/>
                <a:buSzTx/>
                <a:buFontTx/>
                <a:buChar char="•"/>
                <a:tabLst/>
              </a:pPr>
              <a:endParaRPr kumimoji="0" lang="en-US" sz="3200" b="1" i="0" u="none" strike="noStrike" cap="none" normalizeH="0" baseline="-25000" dirty="0">
                <a:ln>
                  <a:noFill/>
                </a:ln>
                <a:solidFill>
                  <a:schemeClr val="tx1"/>
                </a:solidFill>
                <a:effectLst/>
                <a:latin typeface="Trebuchet MS" panose="020B0603020202020204" pitchFamily="34" charset="0"/>
              </a:endParaRPr>
            </a:p>
          </p:txBody>
        </p:sp>
        <p:sp>
          <p:nvSpPr>
            <p:cNvPr id="48" name="TextBox 47">
              <a:extLst>
                <a:ext uri="{FF2B5EF4-FFF2-40B4-BE49-F238E27FC236}">
                  <a16:creationId xmlns:a16="http://schemas.microsoft.com/office/drawing/2014/main" id="{64BC81B4-F5B5-4C4C-6365-CC72B32ABA3A}"/>
                </a:ext>
              </a:extLst>
            </p:cNvPr>
            <p:cNvSpPr txBox="1"/>
            <p:nvPr/>
          </p:nvSpPr>
          <p:spPr>
            <a:xfrm>
              <a:off x="7980975" y="2027188"/>
              <a:ext cx="734495" cy="261611"/>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Trebuchet MS" panose="020B0603020202020204" pitchFamily="34" charset="0"/>
                </a:rPr>
                <a:t>Baseline</a:t>
              </a:r>
            </a:p>
          </p:txBody>
        </p:sp>
        <p:sp>
          <p:nvSpPr>
            <p:cNvPr id="49" name="TextBox 48">
              <a:extLst>
                <a:ext uri="{FF2B5EF4-FFF2-40B4-BE49-F238E27FC236}">
                  <a16:creationId xmlns:a16="http://schemas.microsoft.com/office/drawing/2014/main" id="{CDCA116B-A439-A43C-9CC3-DE84E0AC363B}"/>
                </a:ext>
              </a:extLst>
            </p:cNvPr>
            <p:cNvSpPr txBox="1"/>
            <p:nvPr/>
          </p:nvSpPr>
          <p:spPr>
            <a:xfrm>
              <a:off x="9281672" y="2038205"/>
              <a:ext cx="760144" cy="261611"/>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Trebuchet MS" panose="020B0603020202020204" pitchFamily="34" charset="0"/>
                </a:rPr>
                <a:t>Week 28</a:t>
              </a:r>
            </a:p>
          </p:txBody>
        </p:sp>
        <p:sp>
          <p:nvSpPr>
            <p:cNvPr id="50" name="TextBox 49">
              <a:extLst>
                <a:ext uri="{FF2B5EF4-FFF2-40B4-BE49-F238E27FC236}">
                  <a16:creationId xmlns:a16="http://schemas.microsoft.com/office/drawing/2014/main" id="{D5D4F820-DDCE-E83E-099D-958CF065AA24}"/>
                </a:ext>
              </a:extLst>
            </p:cNvPr>
            <p:cNvSpPr txBox="1"/>
            <p:nvPr/>
          </p:nvSpPr>
          <p:spPr>
            <a:xfrm>
              <a:off x="10885048" y="2027188"/>
              <a:ext cx="351378" cy="261611"/>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lumMod val="50000"/>
                    </a:prstClr>
                  </a:solidFill>
                  <a:effectLst/>
                  <a:uLnTx/>
                  <a:uFillTx/>
                  <a:latin typeface="Trebuchet MS" panose="020B0603020202020204" pitchFamily="34" charset="0"/>
                </a:rPr>
                <a:t>54</a:t>
              </a:r>
            </a:p>
          </p:txBody>
        </p:sp>
        <p:sp>
          <p:nvSpPr>
            <p:cNvPr id="52" name="TextBox 51">
              <a:extLst>
                <a:ext uri="{FF2B5EF4-FFF2-40B4-BE49-F238E27FC236}">
                  <a16:creationId xmlns:a16="http://schemas.microsoft.com/office/drawing/2014/main" id="{A854F106-F9F1-1122-01B6-B223E6A0CC36}"/>
                </a:ext>
              </a:extLst>
            </p:cNvPr>
            <p:cNvSpPr txBox="1"/>
            <p:nvPr/>
          </p:nvSpPr>
          <p:spPr>
            <a:xfrm>
              <a:off x="11338453" y="2027188"/>
              <a:ext cx="351378" cy="261611"/>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Trebuchet MS" panose="020B0603020202020204" pitchFamily="34" charset="0"/>
                </a:rPr>
                <a:t>80</a:t>
              </a:r>
            </a:p>
          </p:txBody>
        </p:sp>
        <p:sp>
          <p:nvSpPr>
            <p:cNvPr id="53" name="Freeform: Shape 52">
              <a:extLst>
                <a:ext uri="{FF2B5EF4-FFF2-40B4-BE49-F238E27FC236}">
                  <a16:creationId xmlns:a16="http://schemas.microsoft.com/office/drawing/2014/main" id="{07E87017-C618-441A-44E3-A991564551AC}"/>
                </a:ext>
              </a:extLst>
            </p:cNvPr>
            <p:cNvSpPr/>
            <p:nvPr/>
          </p:nvSpPr>
          <p:spPr bwMode="auto">
            <a:xfrm>
              <a:off x="8352018" y="2253593"/>
              <a:ext cx="3162123" cy="72000"/>
            </a:xfrm>
            <a:custGeom>
              <a:avLst/>
              <a:gdLst>
                <a:gd name="connsiteX0" fmla="*/ 0 w 543208"/>
                <a:gd name="connsiteY0" fmla="*/ 0 h 117695"/>
                <a:gd name="connsiteX1" fmla="*/ 0 w 543208"/>
                <a:gd name="connsiteY1" fmla="*/ 117695 h 117695"/>
                <a:gd name="connsiteX2" fmla="*/ 543208 w 543208"/>
                <a:gd name="connsiteY2" fmla="*/ 117695 h 117695"/>
                <a:gd name="connsiteX3" fmla="*/ 543208 w 543208"/>
                <a:gd name="connsiteY3" fmla="*/ 0 h 117695"/>
              </a:gdLst>
              <a:ahLst/>
              <a:cxnLst>
                <a:cxn ang="0">
                  <a:pos x="connsiteX0" y="connsiteY0"/>
                </a:cxn>
                <a:cxn ang="0">
                  <a:pos x="connsiteX1" y="connsiteY1"/>
                </a:cxn>
                <a:cxn ang="0">
                  <a:pos x="connsiteX2" y="connsiteY2"/>
                </a:cxn>
                <a:cxn ang="0">
                  <a:pos x="connsiteX3" y="connsiteY3"/>
                </a:cxn>
              </a:cxnLst>
              <a:rect l="l" t="t" r="r" b="b"/>
              <a:pathLst>
                <a:path w="543208" h="117695">
                  <a:moveTo>
                    <a:pt x="0" y="0"/>
                  </a:moveTo>
                  <a:lnTo>
                    <a:pt x="0" y="117695"/>
                  </a:lnTo>
                  <a:lnTo>
                    <a:pt x="543208" y="117695"/>
                  </a:lnTo>
                  <a:lnTo>
                    <a:pt x="543208" y="0"/>
                  </a:lnTo>
                </a:path>
              </a:pathLst>
            </a:cu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ndParaRPr>
            </a:p>
          </p:txBody>
        </p:sp>
        <p:sp>
          <p:nvSpPr>
            <p:cNvPr id="54" name="Freeform: Shape 53">
              <a:extLst>
                <a:ext uri="{FF2B5EF4-FFF2-40B4-BE49-F238E27FC236}">
                  <a16:creationId xmlns:a16="http://schemas.microsoft.com/office/drawing/2014/main" id="{D7726738-09EF-9377-66C1-3859EFB282F1}"/>
                </a:ext>
              </a:extLst>
            </p:cNvPr>
            <p:cNvSpPr/>
            <p:nvPr/>
          </p:nvSpPr>
          <p:spPr bwMode="auto">
            <a:xfrm>
              <a:off x="9705755" y="2252373"/>
              <a:ext cx="0" cy="72000"/>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ndParaRPr>
            </a:p>
          </p:txBody>
        </p:sp>
        <p:sp>
          <p:nvSpPr>
            <p:cNvPr id="55" name="Freeform: Shape 54">
              <a:extLst>
                <a:ext uri="{FF2B5EF4-FFF2-40B4-BE49-F238E27FC236}">
                  <a16:creationId xmlns:a16="http://schemas.microsoft.com/office/drawing/2014/main" id="{911E529D-49E4-82AC-BA6C-3901C3428C1C}"/>
                </a:ext>
              </a:extLst>
            </p:cNvPr>
            <p:cNvSpPr/>
            <p:nvPr/>
          </p:nvSpPr>
          <p:spPr bwMode="auto">
            <a:xfrm>
              <a:off x="11066621" y="2252373"/>
              <a:ext cx="0" cy="72000"/>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ndParaRPr>
            </a:p>
          </p:txBody>
        </p:sp>
        <p:sp>
          <p:nvSpPr>
            <p:cNvPr id="56" name="Rectangle 55">
              <a:extLst>
                <a:ext uri="{FF2B5EF4-FFF2-40B4-BE49-F238E27FC236}">
                  <a16:creationId xmlns:a16="http://schemas.microsoft.com/office/drawing/2014/main" id="{033B6F97-6B5A-17AF-E563-F4DCF30A1E2D}"/>
                </a:ext>
              </a:extLst>
            </p:cNvPr>
            <p:cNvSpPr/>
            <p:nvPr/>
          </p:nvSpPr>
          <p:spPr bwMode="auto">
            <a:xfrm>
              <a:off x="8355555" y="2367900"/>
              <a:ext cx="3157599" cy="298812"/>
            </a:xfrm>
            <a:prstGeom prst="rect">
              <a:avLst/>
            </a:prstGeom>
            <a:solidFill>
              <a:srgbClr val="009F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rebuchet MS" panose="020B0603020202020204" pitchFamily="34" charset="0"/>
                </a:rPr>
                <a:t>LEN SC Q6M* </a:t>
              </a:r>
              <a:r>
                <a:rPr kumimoji="0" lang="en-US" sz="1200" b="1" i="0" u="none" strike="noStrike" kern="0" cap="none" spc="0" normalizeH="0" baseline="0" noProof="0" dirty="0">
                  <a:ln>
                    <a:noFill/>
                  </a:ln>
                  <a:solidFill>
                    <a:srgbClr val="FFFF00"/>
                  </a:solidFill>
                  <a:effectLst/>
                  <a:uLnTx/>
                  <a:uFillTx/>
                  <a:latin typeface="Trebuchet MS" panose="020B0603020202020204" pitchFamily="34" charset="0"/>
                </a:rPr>
                <a:t>(oral bridging) </a:t>
              </a:r>
            </a:p>
          </p:txBody>
        </p:sp>
        <p:sp>
          <p:nvSpPr>
            <p:cNvPr id="57" name="Rectangle 56">
              <a:extLst>
                <a:ext uri="{FF2B5EF4-FFF2-40B4-BE49-F238E27FC236}">
                  <a16:creationId xmlns:a16="http://schemas.microsoft.com/office/drawing/2014/main" id="{90207027-8F21-8C70-BFB6-B3402E876316}"/>
                </a:ext>
              </a:extLst>
            </p:cNvPr>
            <p:cNvSpPr/>
            <p:nvPr/>
          </p:nvSpPr>
          <p:spPr bwMode="auto">
            <a:xfrm>
              <a:off x="8355555" y="2694818"/>
              <a:ext cx="1350199" cy="298812"/>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36000" tIns="45720" rIns="9144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1">
                      <a:lumMod val="85000"/>
                      <a:lumOff val="15000"/>
                    </a:schemeClr>
                  </a:solidFill>
                  <a:effectLst/>
                  <a:uLnTx/>
                  <a:uFillTx/>
                  <a:latin typeface="Trebuchet MS" panose="020B0603020202020204" pitchFamily="34" charset="0"/>
                </a:rPr>
                <a:t>Oral F/TAF QD</a:t>
              </a:r>
            </a:p>
          </p:txBody>
        </p:sp>
        <p:sp>
          <p:nvSpPr>
            <p:cNvPr id="58" name="Rectangle 57">
              <a:extLst>
                <a:ext uri="{FF2B5EF4-FFF2-40B4-BE49-F238E27FC236}">
                  <a16:creationId xmlns:a16="http://schemas.microsoft.com/office/drawing/2014/main" id="{AED51587-E383-833D-0569-727A7121A5C9}"/>
                </a:ext>
              </a:extLst>
            </p:cNvPr>
            <p:cNvSpPr/>
            <p:nvPr/>
          </p:nvSpPr>
          <p:spPr bwMode="auto">
            <a:xfrm>
              <a:off x="9705755" y="2694818"/>
              <a:ext cx="1807399" cy="2988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85000"/>
                      <a:lumOff val="15000"/>
                    </a:schemeClr>
                  </a:solidFill>
                  <a:effectLst/>
                  <a:uLnTx/>
                  <a:uFillTx/>
                  <a:latin typeface="Trebuchet MS" panose="020B0603020202020204" pitchFamily="34" charset="0"/>
                </a:rPr>
                <a:t>Oral TAF QD</a:t>
              </a:r>
              <a:endParaRPr kumimoji="0" lang="en-US" sz="1200" b="1" i="0" u="none" strike="noStrike" kern="0" cap="none" spc="0" normalizeH="0" baseline="30000" noProof="0">
                <a:ln>
                  <a:noFill/>
                </a:ln>
                <a:solidFill>
                  <a:schemeClr val="tx1">
                    <a:lumMod val="85000"/>
                    <a:lumOff val="15000"/>
                  </a:schemeClr>
                </a:solidFill>
                <a:effectLst/>
                <a:uLnTx/>
                <a:uFillTx/>
                <a:latin typeface="Trebuchet MS" panose="020B0603020202020204" pitchFamily="34" charset="0"/>
              </a:endParaRPr>
            </a:p>
          </p:txBody>
        </p:sp>
        <p:sp>
          <p:nvSpPr>
            <p:cNvPr id="59" name="Rectangle 58">
              <a:extLst>
                <a:ext uri="{FF2B5EF4-FFF2-40B4-BE49-F238E27FC236}">
                  <a16:creationId xmlns:a16="http://schemas.microsoft.com/office/drawing/2014/main" id="{2DFECB23-5D97-BE22-2F60-D91BB1C0F021}"/>
                </a:ext>
              </a:extLst>
            </p:cNvPr>
            <p:cNvSpPr/>
            <p:nvPr/>
          </p:nvSpPr>
          <p:spPr bwMode="auto">
            <a:xfrm>
              <a:off x="8355555" y="3064802"/>
              <a:ext cx="3157599" cy="298812"/>
            </a:xfrm>
            <a:prstGeom prst="rect">
              <a:avLst/>
            </a:prstGeom>
            <a:solidFill>
              <a:srgbClr val="009F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rebuchet MS" panose="020B0603020202020204" pitchFamily="34" charset="0"/>
                </a:rPr>
                <a:t>LEN SC Q6M* </a:t>
              </a:r>
              <a:r>
                <a:rPr kumimoji="0" lang="en-US" sz="1200" b="1" i="0" u="none" strike="noStrike" kern="0" cap="none" spc="0" normalizeH="0" baseline="0" noProof="0" dirty="0">
                  <a:ln>
                    <a:noFill/>
                  </a:ln>
                  <a:solidFill>
                    <a:srgbClr val="FFFF00"/>
                  </a:solidFill>
                  <a:effectLst/>
                  <a:uLnTx/>
                  <a:uFillTx/>
                  <a:latin typeface="Trebuchet MS" panose="020B0603020202020204" pitchFamily="34" charset="0"/>
                </a:rPr>
                <a:t>(oral bridging) </a:t>
              </a:r>
            </a:p>
          </p:txBody>
        </p:sp>
        <p:sp>
          <p:nvSpPr>
            <p:cNvPr id="60" name="Rectangle 59">
              <a:extLst>
                <a:ext uri="{FF2B5EF4-FFF2-40B4-BE49-F238E27FC236}">
                  <a16:creationId xmlns:a16="http://schemas.microsoft.com/office/drawing/2014/main" id="{59F5C48B-CF71-FFCC-A012-6E78AAD34180}"/>
                </a:ext>
              </a:extLst>
            </p:cNvPr>
            <p:cNvSpPr/>
            <p:nvPr/>
          </p:nvSpPr>
          <p:spPr bwMode="auto">
            <a:xfrm>
              <a:off x="8355555" y="3391721"/>
              <a:ext cx="1350199" cy="298812"/>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1">
                      <a:lumMod val="85000"/>
                      <a:lumOff val="15000"/>
                    </a:schemeClr>
                  </a:solidFill>
                  <a:effectLst/>
                  <a:uLnTx/>
                  <a:uFillTx/>
                  <a:latin typeface="Trebuchet MS" panose="020B0603020202020204" pitchFamily="34" charset="0"/>
                </a:rPr>
                <a:t>Oral F/TAF QD</a:t>
              </a:r>
            </a:p>
          </p:txBody>
        </p:sp>
        <p:sp>
          <p:nvSpPr>
            <p:cNvPr id="61" name="Rectangle 60">
              <a:extLst>
                <a:ext uri="{FF2B5EF4-FFF2-40B4-BE49-F238E27FC236}">
                  <a16:creationId xmlns:a16="http://schemas.microsoft.com/office/drawing/2014/main" id="{40ED11FB-5C47-EA0B-8160-C111CA0B12CA}"/>
                </a:ext>
              </a:extLst>
            </p:cNvPr>
            <p:cNvSpPr/>
            <p:nvPr/>
          </p:nvSpPr>
          <p:spPr bwMode="auto">
            <a:xfrm>
              <a:off x="9705755" y="3391721"/>
              <a:ext cx="1807399" cy="29881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1">
                      <a:lumMod val="85000"/>
                      <a:lumOff val="15000"/>
                    </a:schemeClr>
                  </a:solidFill>
                  <a:effectLst/>
                  <a:uLnTx/>
                  <a:uFillTx/>
                  <a:latin typeface="Trebuchet MS" panose="020B0603020202020204" pitchFamily="34" charset="0"/>
                </a:rPr>
                <a:t>Oral BIC QD</a:t>
              </a:r>
            </a:p>
          </p:txBody>
        </p:sp>
        <p:sp>
          <p:nvSpPr>
            <p:cNvPr id="62" name="Rectangle 61">
              <a:extLst>
                <a:ext uri="{FF2B5EF4-FFF2-40B4-BE49-F238E27FC236}">
                  <a16:creationId xmlns:a16="http://schemas.microsoft.com/office/drawing/2014/main" id="{566B38E7-0900-F165-20EB-4708DD9253A4}"/>
                </a:ext>
              </a:extLst>
            </p:cNvPr>
            <p:cNvSpPr/>
            <p:nvPr/>
          </p:nvSpPr>
          <p:spPr bwMode="auto">
            <a:xfrm>
              <a:off x="8355555" y="3769326"/>
              <a:ext cx="3157599" cy="298812"/>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200" b="1" i="0" u="none" strike="noStrike" kern="0" cap="none" spc="0" normalizeH="0" baseline="0" noProof="0" dirty="0">
                  <a:ln>
                    <a:noFill/>
                  </a:ln>
                  <a:effectLst/>
                  <a:uLnTx/>
                  <a:uFillTx/>
                  <a:latin typeface="Trebuchet MS" panose="020B0603020202020204" pitchFamily="34" charset="0"/>
                </a:rPr>
                <a:t>Oral LEN QD</a:t>
              </a:r>
              <a:r>
                <a:rPr kumimoji="0" lang="en-US" sz="1200" b="1" i="0" u="none" strike="noStrike" kern="0" cap="none" spc="0" normalizeH="0" baseline="30000" noProof="0" dirty="0">
                  <a:ln>
                    <a:noFill/>
                  </a:ln>
                  <a:effectLst/>
                  <a:uLnTx/>
                  <a:uFillTx/>
                  <a:latin typeface="Trebuchet MS" panose="020B0603020202020204" pitchFamily="34" charset="0"/>
                </a:rPr>
                <a:t>†</a:t>
              </a:r>
              <a:r>
                <a:rPr kumimoji="0" lang="en-US" sz="1200" b="0" i="0" u="none" strike="noStrike" kern="1200" cap="none" spc="0" normalizeH="0" baseline="30000" noProof="0" dirty="0">
                  <a:ln>
                    <a:noFill/>
                  </a:ln>
                  <a:effectLst/>
                  <a:uLnTx/>
                  <a:uFillTx/>
                  <a:latin typeface="Trebuchet MS" panose="020B0603020202020204" pitchFamily="34" charset="0"/>
                </a:rPr>
                <a:t> </a:t>
              </a:r>
              <a:endParaRPr kumimoji="0" lang="en-US" sz="1200" b="1" i="0" u="none" strike="sngStrike" kern="0" cap="none" spc="0" normalizeH="0" baseline="0" noProof="0" dirty="0">
                <a:ln>
                  <a:noFill/>
                </a:ln>
                <a:effectLst/>
                <a:uLnTx/>
                <a:uFillTx/>
                <a:latin typeface="Trebuchet MS" panose="020B0603020202020204" pitchFamily="34" charset="0"/>
              </a:endParaRPr>
            </a:p>
          </p:txBody>
        </p:sp>
        <p:sp>
          <p:nvSpPr>
            <p:cNvPr id="63" name="Rectangle 62">
              <a:extLst>
                <a:ext uri="{FF2B5EF4-FFF2-40B4-BE49-F238E27FC236}">
                  <a16:creationId xmlns:a16="http://schemas.microsoft.com/office/drawing/2014/main" id="{B44A540D-B860-43DE-CB6B-D928CB3B3D4F}"/>
                </a:ext>
              </a:extLst>
            </p:cNvPr>
            <p:cNvSpPr/>
            <p:nvPr/>
          </p:nvSpPr>
          <p:spPr bwMode="auto">
            <a:xfrm>
              <a:off x="8355555" y="4096244"/>
              <a:ext cx="3157599" cy="29881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Trebuchet MS" panose="020B0603020202020204" pitchFamily="34" charset="0"/>
                </a:rPr>
                <a:t>Oral F/TAF QD</a:t>
              </a:r>
            </a:p>
          </p:txBody>
        </p:sp>
        <p:sp>
          <p:nvSpPr>
            <p:cNvPr id="64" name="Rectangle 63">
              <a:extLst>
                <a:ext uri="{FF2B5EF4-FFF2-40B4-BE49-F238E27FC236}">
                  <a16:creationId xmlns:a16="http://schemas.microsoft.com/office/drawing/2014/main" id="{B0B42C54-7EB9-D34E-CC93-1F22A4BE19C7}"/>
                </a:ext>
              </a:extLst>
            </p:cNvPr>
            <p:cNvSpPr/>
            <p:nvPr/>
          </p:nvSpPr>
          <p:spPr bwMode="auto">
            <a:xfrm>
              <a:off x="8355555" y="4466228"/>
              <a:ext cx="3157599" cy="631196"/>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990000"/>
                </a:buClr>
                <a:buSzPct val="120000"/>
                <a:buFontTx/>
                <a:buNone/>
                <a:tabLst/>
                <a:defRPr/>
              </a:pPr>
              <a:r>
                <a:rPr kumimoji="0" lang="en-US" sz="1200" b="1" i="0" u="none" strike="noStrike" kern="0" cap="none" spc="0" normalizeH="0" baseline="0" noProof="0" dirty="0">
                  <a:ln>
                    <a:noFill/>
                  </a:ln>
                  <a:effectLst/>
                  <a:uLnTx/>
                  <a:uFillTx/>
                  <a:latin typeface="Trebuchet MS" panose="020B0603020202020204" pitchFamily="34" charset="0"/>
                  <a:ea typeface="MS Mincho" pitchFamily="49" charset="-128"/>
                  <a:cs typeface="Arial" pitchFamily="34" charset="0"/>
                </a:rPr>
                <a:t>Oral B/F/TAF </a:t>
              </a:r>
              <a:r>
                <a:rPr kumimoji="0" lang="en-US" sz="1200" b="1" i="0" u="none" strike="noStrike" kern="0" cap="none" spc="0" normalizeH="0" baseline="0" noProof="0" dirty="0">
                  <a:ln>
                    <a:noFill/>
                  </a:ln>
                  <a:effectLst/>
                  <a:uLnTx/>
                  <a:uFillTx/>
                  <a:latin typeface="Trebuchet MS" panose="020B0603020202020204" pitchFamily="34" charset="0"/>
                </a:rPr>
                <a:t>QD</a:t>
              </a:r>
              <a:endParaRPr kumimoji="0" lang="en-US" sz="1200" b="1" i="0" u="none" strike="noStrike" kern="0" cap="none" spc="0" normalizeH="0" baseline="30000" noProof="0" dirty="0">
                <a:ln>
                  <a:noFill/>
                </a:ln>
                <a:effectLst/>
                <a:uLnTx/>
                <a:uFillTx/>
                <a:latin typeface="Trebuchet MS" panose="020B0603020202020204" pitchFamily="34" charset="0"/>
                <a:ea typeface="MS Mincho" pitchFamily="49" charset="-128"/>
                <a:cs typeface="Arial" pitchFamily="34" charset="0"/>
              </a:endParaRPr>
            </a:p>
          </p:txBody>
        </p:sp>
        <p:sp>
          <p:nvSpPr>
            <p:cNvPr id="65" name="Freeform: Shape 64">
              <a:extLst>
                <a:ext uri="{FF2B5EF4-FFF2-40B4-BE49-F238E27FC236}">
                  <a16:creationId xmlns:a16="http://schemas.microsoft.com/office/drawing/2014/main" id="{58658BD4-E110-ABDC-A9D5-81F39539F7E2}"/>
                </a:ext>
              </a:extLst>
            </p:cNvPr>
            <p:cNvSpPr/>
            <p:nvPr/>
          </p:nvSpPr>
          <p:spPr bwMode="auto">
            <a:xfrm rot="5400000">
              <a:off x="6494778" y="3625748"/>
              <a:ext cx="2244071" cy="346030"/>
            </a:xfrm>
            <a:custGeom>
              <a:avLst/>
              <a:gdLst>
                <a:gd name="connsiteX0" fmla="*/ 0 w 543208"/>
                <a:gd name="connsiteY0" fmla="*/ 0 h 117695"/>
                <a:gd name="connsiteX1" fmla="*/ 0 w 543208"/>
                <a:gd name="connsiteY1" fmla="*/ 117695 h 117695"/>
                <a:gd name="connsiteX2" fmla="*/ 543208 w 543208"/>
                <a:gd name="connsiteY2" fmla="*/ 117695 h 117695"/>
                <a:gd name="connsiteX3" fmla="*/ 543208 w 543208"/>
                <a:gd name="connsiteY3" fmla="*/ 0 h 117695"/>
              </a:gdLst>
              <a:ahLst/>
              <a:cxnLst>
                <a:cxn ang="0">
                  <a:pos x="connsiteX0" y="connsiteY0"/>
                </a:cxn>
                <a:cxn ang="0">
                  <a:pos x="connsiteX1" y="connsiteY1"/>
                </a:cxn>
                <a:cxn ang="0">
                  <a:pos x="connsiteX2" y="connsiteY2"/>
                </a:cxn>
                <a:cxn ang="0">
                  <a:pos x="connsiteX3" y="connsiteY3"/>
                </a:cxn>
              </a:cxnLst>
              <a:rect l="l" t="t" r="r" b="b"/>
              <a:pathLst>
                <a:path w="543208" h="117695">
                  <a:moveTo>
                    <a:pt x="0" y="0"/>
                  </a:moveTo>
                  <a:lnTo>
                    <a:pt x="0" y="117695"/>
                  </a:lnTo>
                  <a:lnTo>
                    <a:pt x="543208" y="117695"/>
                  </a:lnTo>
                  <a:lnTo>
                    <a:pt x="543208" y="0"/>
                  </a:ln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ndParaRPr>
            </a:p>
          </p:txBody>
        </p:sp>
        <p:sp>
          <p:nvSpPr>
            <p:cNvPr id="66" name="Freeform: Shape 65">
              <a:extLst>
                <a:ext uri="{FF2B5EF4-FFF2-40B4-BE49-F238E27FC236}">
                  <a16:creationId xmlns:a16="http://schemas.microsoft.com/office/drawing/2014/main" id="{7C1039DC-AEC4-EC64-2920-D1DAD7D989E2}"/>
                </a:ext>
              </a:extLst>
            </p:cNvPr>
            <p:cNvSpPr/>
            <p:nvPr/>
          </p:nvSpPr>
          <p:spPr bwMode="auto">
            <a:xfrm rot="5400000">
              <a:off x="7784931" y="3278404"/>
              <a:ext cx="0" cy="373789"/>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ndParaRPr>
            </a:p>
          </p:txBody>
        </p:sp>
        <p:sp>
          <p:nvSpPr>
            <p:cNvPr id="67" name="Freeform: Shape 66">
              <a:extLst>
                <a:ext uri="{FF2B5EF4-FFF2-40B4-BE49-F238E27FC236}">
                  <a16:creationId xmlns:a16="http://schemas.microsoft.com/office/drawing/2014/main" id="{71B250E6-8DD3-779A-A0A4-4F033F6BBFA8}"/>
                </a:ext>
              </a:extLst>
            </p:cNvPr>
            <p:cNvSpPr/>
            <p:nvPr/>
          </p:nvSpPr>
          <p:spPr bwMode="auto">
            <a:xfrm rot="5400000">
              <a:off x="7784931" y="4062937"/>
              <a:ext cx="0" cy="373789"/>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ndParaRPr>
            </a:p>
          </p:txBody>
        </p:sp>
        <p:sp>
          <p:nvSpPr>
            <p:cNvPr id="68" name="Freeform: Shape 67">
              <a:extLst>
                <a:ext uri="{FF2B5EF4-FFF2-40B4-BE49-F238E27FC236}">
                  <a16:creationId xmlns:a16="http://schemas.microsoft.com/office/drawing/2014/main" id="{4485D571-71C9-8663-373C-0281E3C73622}"/>
                </a:ext>
              </a:extLst>
            </p:cNvPr>
            <p:cNvSpPr/>
            <p:nvPr/>
          </p:nvSpPr>
          <p:spPr bwMode="auto">
            <a:xfrm rot="5400000" flipH="1">
              <a:off x="7290455" y="3746006"/>
              <a:ext cx="47348" cy="257879"/>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ndParaRPr>
            </a:p>
          </p:txBody>
        </p:sp>
        <p:sp>
          <p:nvSpPr>
            <p:cNvPr id="70" name="TextBox 69">
              <a:extLst>
                <a:ext uri="{FF2B5EF4-FFF2-40B4-BE49-F238E27FC236}">
                  <a16:creationId xmlns:a16="http://schemas.microsoft.com/office/drawing/2014/main" id="{3FB52D67-C347-39BF-9037-C65517DBB69F}"/>
                </a:ext>
              </a:extLst>
            </p:cNvPr>
            <p:cNvSpPr txBox="1"/>
            <p:nvPr/>
          </p:nvSpPr>
          <p:spPr>
            <a:xfrm>
              <a:off x="6729011" y="3623816"/>
              <a:ext cx="596756" cy="274805"/>
            </a:xfrm>
            <a:prstGeom prst="rect">
              <a:avLst/>
            </a:prstGeom>
            <a:noFill/>
          </p:spPr>
          <p:txBody>
            <a:bodyPr wrap="non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panose="020B0603020202020204" pitchFamily="34" charset="0"/>
                </a:rPr>
                <a:t>Open label </a:t>
              </a:r>
            </a:p>
          </p:txBody>
        </p:sp>
        <p:sp>
          <p:nvSpPr>
            <p:cNvPr id="71" name="TextBox 70">
              <a:extLst>
                <a:ext uri="{FF2B5EF4-FFF2-40B4-BE49-F238E27FC236}">
                  <a16:creationId xmlns:a16="http://schemas.microsoft.com/office/drawing/2014/main" id="{912BC9B3-7E48-34D3-1FFE-4FD5183CA8EA}"/>
                </a:ext>
              </a:extLst>
            </p:cNvPr>
            <p:cNvSpPr txBox="1"/>
            <p:nvPr/>
          </p:nvSpPr>
          <p:spPr>
            <a:xfrm>
              <a:off x="6729011" y="3906799"/>
              <a:ext cx="596756" cy="274805"/>
            </a:xfrm>
            <a:prstGeom prst="rect">
              <a:avLst/>
            </a:prstGeom>
            <a:noFill/>
          </p:spPr>
          <p:txBody>
            <a:bodyPr wrap="non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rebuchet MS" panose="020B0603020202020204" pitchFamily="34" charset="0"/>
                </a:rPr>
                <a:t>Randomized</a:t>
              </a:r>
            </a:p>
          </p:txBody>
        </p:sp>
        <p:sp>
          <p:nvSpPr>
            <p:cNvPr id="72" name="Rectangle 71">
              <a:extLst>
                <a:ext uri="{FF2B5EF4-FFF2-40B4-BE49-F238E27FC236}">
                  <a16:creationId xmlns:a16="http://schemas.microsoft.com/office/drawing/2014/main" id="{AB3D938B-4660-E954-CA8C-09505B79271C}"/>
                </a:ext>
              </a:extLst>
            </p:cNvPr>
            <p:cNvSpPr/>
            <p:nvPr/>
          </p:nvSpPr>
          <p:spPr bwMode="auto">
            <a:xfrm>
              <a:off x="7579606" y="2367900"/>
              <a:ext cx="702426" cy="625731"/>
            </a:xfrm>
            <a:prstGeom prst="rect">
              <a:avLst/>
            </a:prstGeom>
            <a:solidFill>
              <a:srgbClr val="595959"/>
            </a:solidFill>
            <a:ln w="12700" cap="flat" cmpd="sng" algn="ctr">
              <a:noFill/>
              <a:prstDash val="solid"/>
            </a:ln>
            <a:effectLst/>
          </p:spPr>
          <p:txBody>
            <a:bodyPr wrap="none" anchor="ctr">
              <a:no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rebuchet MS" panose="020B0603020202020204" pitchFamily="34" charset="0"/>
                </a:rPr>
                <a:t>Group 1</a:t>
              </a:r>
            </a:p>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rebuchet MS" panose="020B0603020202020204" pitchFamily="34" charset="0"/>
                </a:rPr>
                <a:t>n=52</a:t>
              </a:r>
            </a:p>
          </p:txBody>
        </p:sp>
        <p:sp>
          <p:nvSpPr>
            <p:cNvPr id="73" name="Rectangle 72">
              <a:extLst>
                <a:ext uri="{FF2B5EF4-FFF2-40B4-BE49-F238E27FC236}">
                  <a16:creationId xmlns:a16="http://schemas.microsoft.com/office/drawing/2014/main" id="{0734C493-4413-0D9F-0DCA-C93D899E04AD}"/>
                </a:ext>
              </a:extLst>
            </p:cNvPr>
            <p:cNvSpPr/>
            <p:nvPr/>
          </p:nvSpPr>
          <p:spPr bwMode="auto">
            <a:xfrm>
              <a:off x="7579606" y="4466228"/>
              <a:ext cx="702426" cy="625731"/>
            </a:xfrm>
            <a:prstGeom prst="rect">
              <a:avLst/>
            </a:prstGeom>
            <a:solidFill>
              <a:srgbClr val="595959"/>
            </a:solidFill>
            <a:ln w="12700" cap="flat" cmpd="sng" algn="ctr">
              <a:noFill/>
              <a:prstDash val="solid"/>
            </a:ln>
            <a:effectLst/>
          </p:spPr>
          <p:txBody>
            <a:bodyPr wrap="none" anchor="ctr">
              <a:no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Trebuchet MS" panose="020B0603020202020204" pitchFamily="34" charset="0"/>
                </a:rPr>
                <a:t>Group 4</a:t>
              </a:r>
              <a:endParaRPr kumimoji="0" lang="en-US" sz="1200" b="1" i="0" u="none" strike="noStrike" kern="0" cap="none" spc="0" normalizeH="0" baseline="30000" noProof="0" dirty="0">
                <a:ln>
                  <a:noFill/>
                </a:ln>
                <a:solidFill>
                  <a:schemeClr val="bg1"/>
                </a:solidFill>
                <a:effectLst/>
                <a:uLnTx/>
                <a:uFillTx/>
                <a:latin typeface="Trebuchet MS" panose="020B0603020202020204" pitchFamily="34" charset="0"/>
              </a:endParaRPr>
            </a:p>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Trebuchet MS" panose="020B0603020202020204" pitchFamily="34" charset="0"/>
                </a:rPr>
                <a:t>n=25</a:t>
              </a:r>
              <a:endParaRPr kumimoji="0" lang="en-US" sz="1200" b="1" i="0" u="none" strike="noStrike" kern="0" cap="none" spc="0" normalizeH="0" baseline="30000" noProof="0" dirty="0">
                <a:ln>
                  <a:noFill/>
                </a:ln>
                <a:solidFill>
                  <a:schemeClr val="bg1"/>
                </a:solidFill>
                <a:effectLst/>
                <a:uLnTx/>
                <a:uFillTx/>
                <a:latin typeface="Trebuchet MS" panose="020B0603020202020204" pitchFamily="34" charset="0"/>
              </a:endParaRPr>
            </a:p>
          </p:txBody>
        </p:sp>
        <p:sp>
          <p:nvSpPr>
            <p:cNvPr id="74" name="Rectangle 73">
              <a:extLst>
                <a:ext uri="{FF2B5EF4-FFF2-40B4-BE49-F238E27FC236}">
                  <a16:creationId xmlns:a16="http://schemas.microsoft.com/office/drawing/2014/main" id="{B8F75A83-4A75-D02B-7D52-5DB12E6A0C1C}"/>
                </a:ext>
              </a:extLst>
            </p:cNvPr>
            <p:cNvSpPr/>
            <p:nvPr/>
          </p:nvSpPr>
          <p:spPr bwMode="auto">
            <a:xfrm>
              <a:off x="7579606" y="3064802"/>
              <a:ext cx="702426" cy="625731"/>
            </a:xfrm>
            <a:prstGeom prst="rect">
              <a:avLst/>
            </a:prstGeom>
            <a:solidFill>
              <a:srgbClr val="595959"/>
            </a:solidFill>
            <a:ln w="12700" cap="flat" cmpd="sng" algn="ctr">
              <a:noFill/>
              <a:prstDash val="solid"/>
            </a:ln>
            <a:effectLst/>
          </p:spPr>
          <p:txBody>
            <a:bodyPr wrap="none" anchor="ctr">
              <a:no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lang="en-US" sz="1200" b="1" kern="0" dirty="0">
                  <a:solidFill>
                    <a:prstClr val="white"/>
                  </a:solidFill>
                  <a:latin typeface="Trebuchet MS" panose="020B0603020202020204" pitchFamily="34" charset="0"/>
                </a:rPr>
                <a:t>Group</a:t>
              </a:r>
              <a:r>
                <a:rPr kumimoji="0" lang="en-US" sz="1200" b="1" i="0" u="none" strike="noStrike" kern="0" cap="none" spc="0" normalizeH="0" baseline="0" noProof="0" dirty="0">
                  <a:ln>
                    <a:noFill/>
                  </a:ln>
                  <a:solidFill>
                    <a:prstClr val="white"/>
                  </a:solidFill>
                  <a:effectLst/>
                  <a:uLnTx/>
                  <a:uFillTx/>
                  <a:latin typeface="Trebuchet MS" panose="020B0603020202020204" pitchFamily="34" charset="0"/>
                </a:rPr>
                <a:t> 2</a:t>
              </a:r>
            </a:p>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Trebuchet MS" panose="020B0603020202020204" pitchFamily="34" charset="0"/>
                </a:rPr>
                <a:t>n=53</a:t>
              </a:r>
            </a:p>
          </p:txBody>
        </p:sp>
        <p:sp>
          <p:nvSpPr>
            <p:cNvPr id="75" name="Rectangle 74">
              <a:extLst>
                <a:ext uri="{FF2B5EF4-FFF2-40B4-BE49-F238E27FC236}">
                  <a16:creationId xmlns:a16="http://schemas.microsoft.com/office/drawing/2014/main" id="{EA395E60-692B-12EC-1478-573F0F5AD647}"/>
                </a:ext>
              </a:extLst>
            </p:cNvPr>
            <p:cNvSpPr/>
            <p:nvPr/>
          </p:nvSpPr>
          <p:spPr bwMode="auto">
            <a:xfrm>
              <a:off x="7579606" y="3769326"/>
              <a:ext cx="702426" cy="625731"/>
            </a:xfrm>
            <a:prstGeom prst="rect">
              <a:avLst/>
            </a:prstGeom>
            <a:solidFill>
              <a:srgbClr val="595959"/>
            </a:solidFill>
            <a:ln w="12700" cap="flat" cmpd="sng" algn="ctr">
              <a:noFill/>
              <a:prstDash val="solid"/>
            </a:ln>
            <a:effectLst/>
          </p:spPr>
          <p:txBody>
            <a:bodyPr wrap="none" anchor="ctr">
              <a:no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Trebuchet MS" panose="020B0603020202020204" pitchFamily="34" charset="0"/>
                </a:rPr>
                <a:t>Group 3</a:t>
              </a:r>
            </a:p>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Trebuchet MS" panose="020B0603020202020204" pitchFamily="34" charset="0"/>
                </a:rPr>
                <a:t>n=52</a:t>
              </a:r>
            </a:p>
          </p:txBody>
        </p:sp>
        <p:grpSp>
          <p:nvGrpSpPr>
            <p:cNvPr id="76" name="Group 75">
              <a:extLst>
                <a:ext uri="{FF2B5EF4-FFF2-40B4-BE49-F238E27FC236}">
                  <a16:creationId xmlns:a16="http://schemas.microsoft.com/office/drawing/2014/main" id="{65E7A389-9513-9B02-68BF-0E8CD778ED10}"/>
                </a:ext>
              </a:extLst>
            </p:cNvPr>
            <p:cNvGrpSpPr/>
            <p:nvPr/>
          </p:nvGrpSpPr>
          <p:grpSpPr>
            <a:xfrm flipH="1">
              <a:off x="11238727" y="2260641"/>
              <a:ext cx="103174" cy="94812"/>
              <a:chOff x="10557830" y="2014135"/>
              <a:chExt cx="158091" cy="91444"/>
            </a:xfrm>
          </p:grpSpPr>
          <p:cxnSp>
            <p:nvCxnSpPr>
              <p:cNvPr id="77" name="Straight Connector 76">
                <a:extLst>
                  <a:ext uri="{FF2B5EF4-FFF2-40B4-BE49-F238E27FC236}">
                    <a16:creationId xmlns:a16="http://schemas.microsoft.com/office/drawing/2014/main" id="{395991A4-E2A8-E4E6-1733-6BAF3356D93F}"/>
                  </a:ext>
                </a:extLst>
              </p:cNvPr>
              <p:cNvCxnSpPr/>
              <p:nvPr/>
            </p:nvCxnSpPr>
            <p:spPr bwMode="auto">
              <a:xfrm>
                <a:off x="10557830" y="2014135"/>
                <a:ext cx="91440" cy="91440"/>
              </a:xfrm>
              <a:prstGeom prst="line">
                <a:avLst/>
              </a:prstGeom>
              <a:noFill/>
              <a:ln w="19050" cap="flat" cmpd="sng" algn="ctr">
                <a:solidFill>
                  <a:schemeClr val="bg1">
                    <a:lumMod val="65000"/>
                  </a:schemeClr>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CA9039DD-6125-D9D4-C72D-F21C3ECA4071}"/>
                  </a:ext>
                </a:extLst>
              </p:cNvPr>
              <p:cNvCxnSpPr/>
              <p:nvPr/>
            </p:nvCxnSpPr>
            <p:spPr bwMode="auto">
              <a:xfrm>
                <a:off x="10624481" y="2014139"/>
                <a:ext cx="91440" cy="91440"/>
              </a:xfrm>
              <a:prstGeom prst="line">
                <a:avLst/>
              </a:prstGeom>
              <a:noFill/>
              <a:ln w="19050" cap="flat" cmpd="sng" algn="ctr">
                <a:solidFill>
                  <a:schemeClr val="bg1">
                    <a:lumMod val="65000"/>
                  </a:schemeClr>
                </a:solidFill>
                <a:prstDash val="solid"/>
                <a:round/>
                <a:headEnd type="none" w="med" len="med"/>
                <a:tailEnd type="none" w="med" len="med"/>
              </a:ln>
              <a:effectLst/>
            </p:spPr>
          </p:cxnSp>
        </p:grpSp>
        <p:sp>
          <p:nvSpPr>
            <p:cNvPr id="34" name="TextBox 33">
              <a:extLst>
                <a:ext uri="{FF2B5EF4-FFF2-40B4-BE49-F238E27FC236}">
                  <a16:creationId xmlns:a16="http://schemas.microsoft.com/office/drawing/2014/main" id="{9002AD06-00A3-3512-DA4C-1A959D96DBB1}"/>
                </a:ext>
              </a:extLst>
            </p:cNvPr>
            <p:cNvSpPr txBox="1"/>
            <p:nvPr/>
          </p:nvSpPr>
          <p:spPr>
            <a:xfrm>
              <a:off x="1754082" y="2857953"/>
              <a:ext cx="378161" cy="182880"/>
            </a:xfrm>
            <a:prstGeom prst="rect">
              <a:avLst/>
            </a:prstGeom>
            <a:noFill/>
          </p:spPr>
          <p:txBody>
            <a:bodyPr wrap="none" lIns="0" tIns="0" rIns="0" bIns="0" rtlCol="0" anchor="b">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rPr>
                <a:t>n=24</a:t>
              </a:r>
            </a:p>
          </p:txBody>
        </p:sp>
        <p:sp>
          <p:nvSpPr>
            <p:cNvPr id="35" name="TextBox 34">
              <a:extLst>
                <a:ext uri="{FF2B5EF4-FFF2-40B4-BE49-F238E27FC236}">
                  <a16:creationId xmlns:a16="http://schemas.microsoft.com/office/drawing/2014/main" id="{8B60B653-A287-035E-206F-DBFC19F32EFF}"/>
                </a:ext>
              </a:extLst>
            </p:cNvPr>
            <p:cNvSpPr txBox="1"/>
            <p:nvPr/>
          </p:nvSpPr>
          <p:spPr>
            <a:xfrm>
              <a:off x="1753248" y="4491344"/>
              <a:ext cx="378161" cy="182880"/>
            </a:xfrm>
            <a:prstGeom prst="rect">
              <a:avLst/>
            </a:prstGeom>
            <a:noFill/>
          </p:spPr>
          <p:txBody>
            <a:bodyPr wrap="none" lIns="0" tIns="0" rIns="0" bIns="0" rtlCol="0" anchor="b">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rebuchet MS" panose="020B0603020202020204" pitchFamily="34" charset="0"/>
                </a:rPr>
                <a:t>n=36</a:t>
              </a:r>
            </a:p>
          </p:txBody>
        </p:sp>
        <p:sp>
          <p:nvSpPr>
            <p:cNvPr id="37" name="Freeform: Shape 36">
              <a:extLst>
                <a:ext uri="{FF2B5EF4-FFF2-40B4-BE49-F238E27FC236}">
                  <a16:creationId xmlns:a16="http://schemas.microsoft.com/office/drawing/2014/main" id="{D3B221F7-70F3-38F7-97E4-36D7FA92692A}"/>
                </a:ext>
              </a:extLst>
            </p:cNvPr>
            <p:cNvSpPr/>
            <p:nvPr/>
          </p:nvSpPr>
          <p:spPr bwMode="auto">
            <a:xfrm rot="5400000" flipH="1">
              <a:off x="1575320" y="3158267"/>
              <a:ext cx="45719" cy="180000"/>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ndParaRPr>
            </a:p>
          </p:txBody>
        </p:sp>
        <p:sp>
          <p:nvSpPr>
            <p:cNvPr id="39" name="Freeform: Shape 38">
              <a:extLst>
                <a:ext uri="{FF2B5EF4-FFF2-40B4-BE49-F238E27FC236}">
                  <a16:creationId xmlns:a16="http://schemas.microsoft.com/office/drawing/2014/main" id="{250D48C6-3085-7F51-2CA7-4BD201D3D4EC}"/>
                </a:ext>
              </a:extLst>
            </p:cNvPr>
            <p:cNvSpPr/>
            <p:nvPr/>
          </p:nvSpPr>
          <p:spPr bwMode="auto">
            <a:xfrm rot="5400000" flipH="1">
              <a:off x="1939375" y="4503364"/>
              <a:ext cx="45719" cy="417975"/>
            </a:xfrm>
            <a:custGeom>
              <a:avLst/>
              <a:gdLst>
                <a:gd name="connsiteX0" fmla="*/ 0 w 0"/>
                <a:gd name="connsiteY0" fmla="*/ 0 h 125046"/>
                <a:gd name="connsiteX1" fmla="*/ 0 w 0"/>
                <a:gd name="connsiteY1" fmla="*/ 125046 h 125046"/>
              </a:gdLst>
              <a:ahLst/>
              <a:cxnLst>
                <a:cxn ang="0">
                  <a:pos x="connsiteX0" y="connsiteY0"/>
                </a:cxn>
                <a:cxn ang="0">
                  <a:pos x="connsiteX1" y="connsiteY1"/>
                </a:cxn>
              </a:cxnLst>
              <a:rect l="l" t="t" r="r" b="b"/>
              <a:pathLst>
                <a:path h="125046">
                  <a:moveTo>
                    <a:pt x="0" y="0"/>
                  </a:moveTo>
                  <a:lnTo>
                    <a:pt x="0" y="125046"/>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25000"/>
                </a:spcAft>
                <a:buClrTx/>
                <a:buSzTx/>
                <a:buFontTx/>
                <a:buChar char="•"/>
                <a:tabLst/>
                <a:defRPr/>
              </a:pPr>
              <a:endParaRPr kumimoji="0" lang="en-US" sz="2800" b="1" i="0" u="none" strike="noStrike" kern="1200" cap="none" spc="0" normalizeH="0" baseline="-25000" noProof="0">
                <a:ln>
                  <a:noFill/>
                </a:ln>
                <a:solidFill>
                  <a:prstClr val="black"/>
                </a:solidFill>
                <a:effectLst/>
                <a:uLnTx/>
                <a:uFillTx/>
                <a:latin typeface="Trebuchet MS" panose="020B0603020202020204" pitchFamily="34" charset="0"/>
              </a:endParaRPr>
            </a:p>
          </p:txBody>
        </p:sp>
      </p:grpSp>
      <p:sp>
        <p:nvSpPr>
          <p:cNvPr id="45" name="Rectangle 44">
            <a:extLst>
              <a:ext uri="{FF2B5EF4-FFF2-40B4-BE49-F238E27FC236}">
                <a16:creationId xmlns:a16="http://schemas.microsoft.com/office/drawing/2014/main" id="{3CA4AF4A-55C6-762F-BE2F-33DEDE8392F9}"/>
              </a:ext>
            </a:extLst>
          </p:cNvPr>
          <p:cNvSpPr/>
          <p:nvPr/>
        </p:nvSpPr>
        <p:spPr bwMode="auto">
          <a:xfrm>
            <a:off x="812800" y="5718720"/>
            <a:ext cx="10690728" cy="301440"/>
          </a:xfrm>
          <a:prstGeom prst="rect">
            <a:avLst/>
          </a:prstGeom>
          <a:solidFill>
            <a:srgbClr val="009FDD"/>
          </a:solidFill>
          <a:ln w="22225" cap="flat" cmpd="sng" algn="ctr">
            <a:solidFill>
              <a:srgbClr val="009FDD"/>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noAutofit/>
          </a:bodyPr>
          <a:lstStyle/>
          <a:p>
            <a:pPr marR="0" lvl="0" algn="ctr" defTabSz="914400" rtl="0" eaLnBrk="1" fontAlgn="base" latinLnBrk="0" hangingPunct="1">
              <a:lnSpc>
                <a:spcPct val="100000"/>
              </a:lnSpc>
              <a:spcBef>
                <a:spcPct val="0"/>
              </a:spcBef>
              <a:spcAft>
                <a:spcPct val="25000"/>
              </a:spcAft>
              <a:buClrTx/>
              <a:buSzTx/>
              <a:buFontTx/>
              <a:buNone/>
              <a:tabLst/>
              <a:defRPr/>
            </a:pPr>
            <a:r>
              <a:rPr kumimoji="0" lang="en-GB" sz="1700" b="1" i="0" u="none" strike="noStrike" kern="1200" cap="none" spc="0" normalizeH="0" baseline="0" noProof="0" dirty="0">
                <a:ln>
                  <a:noFill/>
                </a:ln>
                <a:solidFill>
                  <a:schemeClr val="bg1"/>
                </a:solidFill>
                <a:effectLst/>
                <a:uLnTx/>
                <a:uFillTx/>
                <a:latin typeface="Trebuchet MS" panose="020B0603020202020204" pitchFamily="34" charset="0"/>
              </a:rPr>
              <a:t>Here we report data for Cohorts 1 and 2 (combined) in CAPELLA and Groups 1 and 2 in CALIBRATE</a:t>
            </a:r>
          </a:p>
        </p:txBody>
      </p:sp>
      <p:sp>
        <p:nvSpPr>
          <p:cNvPr id="51" name="Text Placeholder 40">
            <a:extLst>
              <a:ext uri="{FF2B5EF4-FFF2-40B4-BE49-F238E27FC236}">
                <a16:creationId xmlns:a16="http://schemas.microsoft.com/office/drawing/2014/main" id="{D9336BF9-3355-63E4-A971-5B72616950DF}"/>
              </a:ext>
            </a:extLst>
          </p:cNvPr>
          <p:cNvSpPr txBox="1">
            <a:spLocks/>
          </p:cNvSpPr>
          <p:nvPr/>
        </p:nvSpPr>
        <p:spPr bwMode="auto">
          <a:xfrm>
            <a:off x="812800" y="6143188"/>
            <a:ext cx="10700354" cy="55399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lgn="l" rtl="0" eaLnBrk="0" fontAlgn="base" hangingPunct="0">
              <a:spcBef>
                <a:spcPts val="0"/>
              </a:spcBef>
              <a:spcAft>
                <a:spcPct val="0"/>
              </a:spcAft>
              <a:buClr>
                <a:srgbClr val="990000"/>
              </a:buClr>
              <a:buFont typeface="Symbol" pitchFamily="18" charset="2"/>
              <a:buNone/>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kumimoji="0" lang="en-US" sz="9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*Participants received LEN oral loading prior to initiating LEN SC. </a:t>
            </a:r>
            <a:r>
              <a:rPr kumimoji="0" lang="en-GB" sz="900" b="0" i="0" u="none" strike="noStrike" kern="1200" cap="none" spc="0" normalizeH="0" baseline="30000" noProof="0" dirty="0">
                <a:ln>
                  <a:noFill/>
                </a:ln>
                <a:solidFill>
                  <a:srgbClr val="000000"/>
                </a:solidFill>
                <a:effectLst/>
                <a:uLnTx/>
                <a:uFillTx/>
                <a:latin typeface="Trebuchet MS" panose="020B0603020202020204" pitchFamily="34" charset="0"/>
                <a:ea typeface="+mn-ea"/>
                <a:cs typeface="+mn-cs"/>
              </a:rPr>
              <a:t>†</a:t>
            </a:r>
            <a:r>
              <a:rPr lang="en-GB" sz="900" dirty="0">
                <a:latin typeface="Trebuchet MS" panose="020B0603020202020204" pitchFamily="34" charset="0"/>
              </a:rPr>
              <a:t>Participants in CALIBRATE Group 3 received oral LEN 600 mg on Days 1 and 2, followed by 50 mg QD from Day 3 onwards.</a:t>
            </a:r>
          </a:p>
          <a:p>
            <a:r>
              <a:rPr lang="en-US" sz="900" dirty="0">
                <a:latin typeface="Trebuchet MS" panose="020B0603020202020204" pitchFamily="34" charset="0"/>
              </a:rPr>
              <a:t>ARV, antiretroviral; BIC, </a:t>
            </a:r>
            <a:r>
              <a:rPr lang="en-US" sz="900" dirty="0" err="1">
                <a:latin typeface="Trebuchet MS" panose="020B0603020202020204" pitchFamily="34" charset="0"/>
              </a:rPr>
              <a:t>bictegravir</a:t>
            </a:r>
            <a:r>
              <a:rPr lang="en-US" sz="900" dirty="0">
                <a:latin typeface="Trebuchet MS" panose="020B0603020202020204" pitchFamily="34" charset="0"/>
              </a:rPr>
              <a:t>; B/F/TAF, </a:t>
            </a:r>
            <a:r>
              <a:rPr lang="en-US" sz="900" dirty="0" err="1">
                <a:latin typeface="Trebuchet MS" panose="020B0603020202020204" pitchFamily="34" charset="0"/>
              </a:rPr>
              <a:t>bictegravir</a:t>
            </a:r>
            <a:r>
              <a:rPr lang="en-US" sz="900" dirty="0">
                <a:latin typeface="Trebuchet MS" panose="020B0603020202020204" pitchFamily="34" charset="0"/>
              </a:rPr>
              <a:t>/emtricitabine/tenofovir; BL, baseline; c/mL, copies/mL; F/TAF, emtricitabine/tenofovir; HTE, heavily treatment-experienced; LEN, lenacapavir; MDR, multidrug resistance; OBR, optimized background regimen; Q6M, every 6 months; QD, once daily; QW, once weekly; </a:t>
            </a:r>
            <a:r>
              <a:rPr lang="en-GB" sz="900" dirty="0">
                <a:latin typeface="Trebuchet MS" panose="020B0603020202020204" pitchFamily="34" charset="0"/>
              </a:rPr>
              <a:t>SC, subcutaneous</a:t>
            </a:r>
            <a:r>
              <a:rPr lang="en-US" sz="900" dirty="0">
                <a:latin typeface="Trebuchet MS" panose="020B0603020202020204" pitchFamily="34" charset="0"/>
              </a:rPr>
              <a:t>, TAF, tenofovir. </a:t>
            </a:r>
            <a:br>
              <a:rPr lang="en-US" sz="900" dirty="0">
                <a:latin typeface="Trebuchet MS" panose="020B0603020202020204" pitchFamily="34" charset="0"/>
              </a:rPr>
            </a:br>
            <a:r>
              <a:rPr lang="en-US" sz="900" dirty="0">
                <a:latin typeface="Trebuchet MS" panose="020B0603020202020204" pitchFamily="34" charset="0"/>
              </a:rPr>
              <a:t>1. </a:t>
            </a:r>
            <a:r>
              <a:rPr lang="en-GB" sz="900" dirty="0">
                <a:latin typeface="Trebuchet MS" panose="020B0603020202020204" pitchFamily="34" charset="0"/>
              </a:rPr>
              <a:t>NCT04150068. Available at: https://clinicaltrials.gov/ct2/show/NCT04150068 (Accessed July 2023)</a:t>
            </a:r>
            <a:r>
              <a:rPr lang="en-US" sz="900" dirty="0">
                <a:latin typeface="Trebuchet MS" panose="020B0603020202020204" pitchFamily="34" charset="0"/>
              </a:rPr>
              <a:t>. 2. </a:t>
            </a:r>
            <a:r>
              <a:rPr lang="en-GB" sz="900" dirty="0">
                <a:latin typeface="Trebuchet MS" panose="020B0603020202020204" pitchFamily="34" charset="0"/>
              </a:rPr>
              <a:t>NCT04143594. Available at: https://clinicaltrials.gov/ct2/show/NCT04143594 (Accessed July 2023).</a:t>
            </a:r>
            <a:endParaRPr lang="en-US" sz="900" dirty="0">
              <a:latin typeface="Trebuchet MS" panose="020B0603020202020204" pitchFamily="34" charset="0"/>
            </a:endParaRPr>
          </a:p>
        </p:txBody>
      </p:sp>
    </p:spTree>
    <p:extLst>
      <p:ext uri="{BB962C8B-B14F-4D97-AF65-F5344CB8AC3E}">
        <p14:creationId xmlns:p14="http://schemas.microsoft.com/office/powerpoint/2010/main" val="389702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3C19-CF9D-4EF1-B2A4-C471E4775284}"/>
              </a:ext>
            </a:extLst>
          </p:cNvPr>
          <p:cNvSpPr>
            <a:spLocks noGrp="1"/>
          </p:cNvSpPr>
          <p:nvPr>
            <p:ph type="title"/>
          </p:nvPr>
        </p:nvSpPr>
        <p:spPr/>
        <p:txBody>
          <a:bodyPr/>
          <a:lstStyle/>
          <a:p>
            <a:r>
              <a:rPr lang="en-US" altLang="en-US" dirty="0"/>
              <a:t>Baseline Characteristics</a:t>
            </a:r>
            <a:endParaRPr lang="en-US" dirty="0"/>
          </a:p>
        </p:txBody>
      </p:sp>
      <p:sp>
        <p:nvSpPr>
          <p:cNvPr id="12" name="Text Placeholder 11">
            <a:extLst>
              <a:ext uri="{FF2B5EF4-FFF2-40B4-BE49-F238E27FC236}">
                <a16:creationId xmlns:a16="http://schemas.microsoft.com/office/drawing/2014/main" id="{6D6A7BC3-887E-42F2-D322-A9450F633466}"/>
              </a:ext>
            </a:extLst>
          </p:cNvPr>
          <p:cNvSpPr>
            <a:spLocks noGrp="1"/>
          </p:cNvSpPr>
          <p:nvPr>
            <p:ph type="body" sz="quarter" idx="11"/>
          </p:nvPr>
        </p:nvSpPr>
        <p:spPr>
          <a:xfrm>
            <a:off x="812800" y="6233160"/>
            <a:ext cx="10565726" cy="457200"/>
          </a:xfrm>
        </p:spPr>
        <p:txBody>
          <a:bodyPr/>
          <a:lstStyle/>
          <a:p>
            <a:br>
              <a:rPr lang="en-US" sz="900" dirty="0">
                <a:latin typeface="Trebuchet MS" panose="020B0603020202020204" pitchFamily="34" charset="0"/>
              </a:rPr>
            </a:br>
            <a:r>
              <a:rPr lang="en-US" sz="900" dirty="0">
                <a:latin typeface="Trebuchet MS" panose="020B0603020202020204" pitchFamily="34" charset="0"/>
              </a:rPr>
              <a:t>*Prematurely discontinued study drug without receiving oral bridging, n=3; continued study drug without receiving oral bridging, n=4. </a:t>
            </a:r>
            <a:r>
              <a:rPr lang="en-US" sz="900" baseline="30000" dirty="0">
                <a:latin typeface="Trebuchet MS" panose="020B0603020202020204" pitchFamily="34" charset="0"/>
              </a:rPr>
              <a:t>†</a:t>
            </a:r>
            <a:r>
              <a:rPr lang="en-US" sz="900" dirty="0">
                <a:latin typeface="Trebuchet MS" panose="020B0603020202020204" pitchFamily="34" charset="0"/>
              </a:rPr>
              <a:t>Prematurely discontinued study drug without receiving oral bridging, n=1; continued study drug without receiving oral bridging, n=2.</a:t>
            </a:r>
          </a:p>
          <a:p>
            <a:r>
              <a:rPr lang="en-US" sz="900" dirty="0">
                <a:latin typeface="Trebuchet MS" panose="020B0603020202020204" pitchFamily="34" charset="0"/>
              </a:rPr>
              <a:t>BMI, body mass index; c/mL, copies per milliliter; LEN, lenacapavir; SC, subcutaneous; SD, standard deviation.</a:t>
            </a:r>
          </a:p>
        </p:txBody>
      </p:sp>
      <p:sp>
        <p:nvSpPr>
          <p:cNvPr id="4" name="Slide Number Placeholder 3">
            <a:extLst>
              <a:ext uri="{FF2B5EF4-FFF2-40B4-BE49-F238E27FC236}">
                <a16:creationId xmlns:a16="http://schemas.microsoft.com/office/drawing/2014/main" id="{F8556A1E-538F-4B1C-80F8-8EC084B825E9}"/>
              </a:ext>
            </a:extLst>
          </p:cNvPr>
          <p:cNvSpPr>
            <a:spLocks noGrp="1"/>
          </p:cNvSpPr>
          <p:nvPr>
            <p:ph type="sldNum" sz="quarter" idx="12"/>
          </p:nvPr>
        </p:nvSpPr>
        <p:spPr/>
        <p:txBody>
          <a:bodyPr/>
          <a:lstStyle/>
          <a:p>
            <a:fld id="{48B34844-BF8C-48C5-ADF0-8D663D5097A1}" type="slidenum">
              <a:rPr lang="en-US" altLang="en-US" smtClean="0"/>
              <a:pPr/>
              <a:t>7</a:t>
            </a:fld>
            <a:endParaRPr lang="en-US" altLang="en-US"/>
          </a:p>
        </p:txBody>
      </p:sp>
      <p:sp>
        <p:nvSpPr>
          <p:cNvPr id="13" name="TextBox 12">
            <a:extLst>
              <a:ext uri="{FF2B5EF4-FFF2-40B4-BE49-F238E27FC236}">
                <a16:creationId xmlns:a16="http://schemas.microsoft.com/office/drawing/2014/main" id="{9C8DC6E2-A604-27BB-8DE1-8011B6021D3A}"/>
              </a:ext>
            </a:extLst>
          </p:cNvPr>
          <p:cNvSpPr txBox="1"/>
          <p:nvPr/>
        </p:nvSpPr>
        <p:spPr>
          <a:xfrm>
            <a:off x="769255" y="1302535"/>
            <a:ext cx="5394328" cy="346249"/>
          </a:xfrm>
          <a:prstGeom prst="rect">
            <a:avLst/>
          </a:prstGeom>
          <a:noFill/>
        </p:spPr>
        <p:txBody>
          <a:bodyPr wrap="square">
            <a:spAutoFit/>
          </a:bodyPr>
          <a:lstStyle/>
          <a:p>
            <a:pPr algn="ctr"/>
            <a:r>
              <a:rPr lang="en-GB" sz="1650" b="1" dirty="0">
                <a:latin typeface="Trebuchet MS" panose="020B0603020202020204" pitchFamily="34" charset="0"/>
              </a:rPr>
              <a:t>Groups receiving oral LEN (oral bridging analysis set)</a:t>
            </a:r>
          </a:p>
        </p:txBody>
      </p:sp>
      <p:graphicFrame>
        <p:nvGraphicFramePr>
          <p:cNvPr id="10" name="Table 31">
            <a:extLst>
              <a:ext uri="{FF2B5EF4-FFF2-40B4-BE49-F238E27FC236}">
                <a16:creationId xmlns:a16="http://schemas.microsoft.com/office/drawing/2014/main" id="{7827B40F-9F2D-04AD-B18F-7E42B626C243}"/>
              </a:ext>
            </a:extLst>
          </p:cNvPr>
          <p:cNvGraphicFramePr>
            <a:graphicFrameLocks noGrp="1"/>
          </p:cNvGraphicFramePr>
          <p:nvPr>
            <p:extLst>
              <p:ext uri="{D42A27DB-BD31-4B8C-83A1-F6EECF244321}">
                <p14:modId xmlns:p14="http://schemas.microsoft.com/office/powerpoint/2010/main" val="2608999100"/>
              </p:ext>
            </p:extLst>
          </p:nvPr>
        </p:nvGraphicFramePr>
        <p:xfrm>
          <a:off x="812798" y="1712586"/>
          <a:ext cx="5172076" cy="4434840"/>
        </p:xfrm>
        <a:graphic>
          <a:graphicData uri="http://schemas.openxmlformats.org/drawingml/2006/table">
            <a:tbl>
              <a:tblPr firstRow="1" bandRow="1">
                <a:tableStyleId>{5C22544A-7EE6-4342-B048-85BDC9FD1C3A}</a:tableStyleId>
              </a:tblPr>
              <a:tblGrid>
                <a:gridCol w="2087943">
                  <a:extLst>
                    <a:ext uri="{9D8B030D-6E8A-4147-A177-3AD203B41FA5}">
                      <a16:colId xmlns:a16="http://schemas.microsoft.com/office/drawing/2014/main" val="2671416073"/>
                    </a:ext>
                  </a:extLst>
                </a:gridCol>
                <a:gridCol w="1035723">
                  <a:extLst>
                    <a:ext uri="{9D8B030D-6E8A-4147-A177-3AD203B41FA5}">
                      <a16:colId xmlns:a16="http://schemas.microsoft.com/office/drawing/2014/main" val="3239155182"/>
                    </a:ext>
                  </a:extLst>
                </a:gridCol>
                <a:gridCol w="1032467">
                  <a:extLst>
                    <a:ext uri="{9D8B030D-6E8A-4147-A177-3AD203B41FA5}">
                      <a16:colId xmlns:a16="http://schemas.microsoft.com/office/drawing/2014/main" val="2804047752"/>
                    </a:ext>
                  </a:extLst>
                </a:gridCol>
                <a:gridCol w="1015943">
                  <a:extLst>
                    <a:ext uri="{9D8B030D-6E8A-4147-A177-3AD203B41FA5}">
                      <a16:colId xmlns:a16="http://schemas.microsoft.com/office/drawing/2014/main" val="4140834983"/>
                    </a:ext>
                  </a:extLst>
                </a:gridCol>
              </a:tblGrid>
              <a:tr h="298351">
                <a:tc rowSpan="2">
                  <a:txBody>
                    <a:bodyPr/>
                    <a:lstStyle/>
                    <a:p>
                      <a:endParaRPr lang="en-US" sz="1400" dirty="0">
                        <a:latin typeface="Trebuchet MS" panose="020B0603020202020204" pitchFamily="34" charset="0"/>
                      </a:endParaRP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rowSpan="2">
                  <a:txBody>
                    <a:bodyPr/>
                    <a:lstStyle/>
                    <a:p>
                      <a:pPr algn="ctr">
                        <a:spcBef>
                          <a:spcPts val="600"/>
                        </a:spcBef>
                      </a:pPr>
                      <a:r>
                        <a:rPr lang="en-US" sz="1600" dirty="0">
                          <a:solidFill>
                            <a:sysClr val="windowText" lastClr="000000"/>
                          </a:solidFill>
                          <a:latin typeface="Trebuchet MS" panose="020B0603020202020204" pitchFamily="34" charset="0"/>
                        </a:rPr>
                        <a:t>CAPELLA</a:t>
                      </a:r>
                    </a:p>
                    <a:p>
                      <a:pPr algn="ctr">
                        <a:spcBef>
                          <a:spcPts val="600"/>
                        </a:spcBef>
                      </a:pPr>
                      <a:r>
                        <a:rPr lang="en-US" sz="1350" dirty="0">
                          <a:solidFill>
                            <a:sysClr val="windowText" lastClr="000000"/>
                          </a:solidFill>
                          <a:latin typeface="Trebuchet MS" panose="020B0603020202020204" pitchFamily="34" charset="0"/>
                        </a:rPr>
                        <a:t>(N=57)</a:t>
                      </a:r>
                    </a:p>
                  </a:txBody>
                  <a:tcPr marL="36000" marR="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2BAC6"/>
                    </a:solidFill>
                  </a:tcPr>
                </a:tc>
                <a:tc gridSpan="2">
                  <a:txBody>
                    <a:bodyPr/>
                    <a:lstStyle/>
                    <a:p>
                      <a:pPr algn="ctr"/>
                      <a:r>
                        <a:rPr lang="en-US" sz="1600" dirty="0">
                          <a:solidFill>
                            <a:sysClr val="windowText" lastClr="000000"/>
                          </a:solidFill>
                          <a:latin typeface="Trebuchet MS" panose="020B0603020202020204" pitchFamily="34" charset="0"/>
                        </a:rPr>
                        <a:t>CALIBRATE</a:t>
                      </a:r>
                    </a:p>
                  </a:txBody>
                  <a:tcPr anchor="ct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AEAEA"/>
                    </a:solidFill>
                  </a:tcPr>
                </a:tc>
                <a:tc hMerge="1">
                  <a:txBody>
                    <a:bodyPr/>
                    <a:lstStyle/>
                    <a:p>
                      <a:pPr algn="ctr"/>
                      <a:endParaRPr lang="en-US" sz="1400" dirty="0">
                        <a:latin typeface="Trebuchet MS" panose="020B0603020202020204" pitchFamily="34" charset="0"/>
                      </a:endParaRPr>
                    </a:p>
                  </a:txBody>
                  <a:tcPr>
                    <a:solidFill>
                      <a:srgbClr val="537AC6"/>
                    </a:solidFill>
                  </a:tcPr>
                </a:tc>
                <a:extLst>
                  <a:ext uri="{0D108BD9-81ED-4DB2-BD59-A6C34878D82A}">
                    <a16:rowId xmlns:a16="http://schemas.microsoft.com/office/drawing/2014/main" val="1513657093"/>
                  </a:ext>
                </a:extLst>
              </a:tr>
              <a:tr h="447527">
                <a:tc vMerge="1">
                  <a:txBody>
                    <a:bodyPr/>
                    <a:lstStyle/>
                    <a:p>
                      <a:endParaRPr lang="en-US" sz="1400" dirty="0">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Trebuchet MS" panose="020B0603020202020204" pitchFamily="34" charset="0"/>
                      </a:endParaRPr>
                    </a:p>
                  </a:txBody>
                  <a:tcPr>
                    <a:solidFill>
                      <a:srgbClr val="A2BAC6"/>
                    </a:solidFill>
                  </a:tcPr>
                </a:tc>
                <a:tc>
                  <a:txBody>
                    <a:bodyPr/>
                    <a:lstStyle/>
                    <a:p>
                      <a:pPr algn="ctr"/>
                      <a:r>
                        <a:rPr lang="nl-NL" sz="1350" b="1" dirty="0">
                          <a:solidFill>
                            <a:schemeClr val="bg1"/>
                          </a:solidFill>
                          <a:latin typeface="Trebuchet MS" panose="020B0603020202020204" pitchFamily="34" charset="0"/>
                        </a:rPr>
                        <a:t>Group 1</a:t>
                      </a:r>
                      <a:br>
                        <a:rPr lang="nl-NL" sz="1350" b="1" dirty="0">
                          <a:solidFill>
                            <a:schemeClr val="bg1"/>
                          </a:solidFill>
                          <a:latin typeface="Trebuchet MS" panose="020B0603020202020204" pitchFamily="34" charset="0"/>
                        </a:rPr>
                      </a:br>
                      <a:r>
                        <a:rPr lang="nl-NL" sz="1350" b="1" dirty="0">
                          <a:solidFill>
                            <a:schemeClr val="bg1"/>
                          </a:solidFill>
                          <a:latin typeface="Trebuchet MS" panose="020B0603020202020204" pitchFamily="34" charset="0"/>
                        </a:rPr>
                        <a:t> (N=44)</a:t>
                      </a:r>
                      <a:endParaRPr lang="en-US" sz="1350" b="1" dirty="0">
                        <a:solidFill>
                          <a:schemeClr val="bg1"/>
                        </a:solidFill>
                        <a:latin typeface="Trebuchet MS" panose="020B0603020202020204" pitchFamily="34" charset="0"/>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39FD6"/>
                    </a:solidFill>
                  </a:tcPr>
                </a:tc>
                <a:tc>
                  <a:txBody>
                    <a:bodyPr/>
                    <a:lstStyle/>
                    <a:p>
                      <a:pPr algn="ctr"/>
                      <a:r>
                        <a:rPr lang="pt-BR" sz="1350" b="1" dirty="0">
                          <a:solidFill>
                            <a:schemeClr val="bg1"/>
                          </a:solidFill>
                          <a:latin typeface="Trebuchet MS" panose="020B0603020202020204" pitchFamily="34" charset="0"/>
                        </a:rPr>
                        <a:t>Group 2</a:t>
                      </a:r>
                      <a:br>
                        <a:rPr lang="pt-BR" sz="1350" b="1" dirty="0">
                          <a:solidFill>
                            <a:schemeClr val="bg1"/>
                          </a:solidFill>
                          <a:latin typeface="Trebuchet MS" panose="020B0603020202020204" pitchFamily="34" charset="0"/>
                        </a:rPr>
                      </a:br>
                      <a:r>
                        <a:rPr lang="pt-BR" sz="1350" b="1" dirty="0">
                          <a:solidFill>
                            <a:schemeClr val="bg1"/>
                          </a:solidFill>
                          <a:latin typeface="Trebuchet MS" panose="020B0603020202020204" pitchFamily="34" charset="0"/>
                        </a:rPr>
                        <a:t>(N=38)</a:t>
                      </a:r>
                      <a:endParaRPr lang="en-US" sz="1350" b="1"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37AC6"/>
                    </a:solidFill>
                  </a:tcPr>
                </a:tc>
                <a:extLst>
                  <a:ext uri="{0D108BD9-81ED-4DB2-BD59-A6C34878D82A}">
                    <a16:rowId xmlns:a16="http://schemas.microsoft.com/office/drawing/2014/main" val="3157915973"/>
                  </a:ext>
                </a:extLst>
              </a:tr>
              <a:tr h="446175">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US" sz="1320" b="1" dirty="0">
                          <a:latin typeface="Trebuchet MS" panose="020B0603020202020204" pitchFamily="34" charset="0"/>
                        </a:rPr>
                        <a:t>Age, years</a:t>
                      </a:r>
                      <a:endParaRPr lang="en-GB" sz="1320" b="1" dirty="0">
                        <a:latin typeface="Trebuchet MS" panose="020B0603020202020204" pitchFamily="34" charset="0"/>
                      </a:endParaRPr>
                    </a:p>
                    <a:p>
                      <a:pPr marL="0" marR="0" lvl="0" indent="0" algn="l" defTabSz="914422" rtl="0" eaLnBrk="1" fontAlgn="auto" latinLnBrk="0" hangingPunct="1">
                        <a:lnSpc>
                          <a:spcPct val="100000"/>
                        </a:lnSpc>
                        <a:spcBef>
                          <a:spcPts val="0"/>
                        </a:spcBef>
                        <a:spcAft>
                          <a:spcPts val="0"/>
                        </a:spcAft>
                        <a:buClrTx/>
                        <a:buSzTx/>
                        <a:buFontTx/>
                        <a:buNone/>
                        <a:tabLst/>
                        <a:defRPr/>
                      </a:pPr>
                      <a:r>
                        <a:rPr lang="en-US" sz="1320" b="0" dirty="0">
                          <a:latin typeface="Trebuchet MS" panose="020B0603020202020204" pitchFamily="34" charset="0"/>
                        </a:rPr>
                        <a:t>Mean (SD)</a:t>
                      </a:r>
                      <a:endParaRPr lang="en-GB" sz="1320" b="1" dirty="0">
                        <a:latin typeface="Trebuchet MS" panose="020B0603020202020204" pitchFamily="34" charset="0"/>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320" dirty="0">
                        <a:latin typeface="Trebuchet MS" panose="020B0603020202020204" pitchFamily="34" charset="0"/>
                      </a:endParaRPr>
                    </a:p>
                    <a:p>
                      <a:pPr marL="0" marR="0" lvl="0" indent="0" algn="ctr" defTabSz="914422" rtl="0" eaLnBrk="1" fontAlgn="auto" latinLnBrk="0" hangingPunct="1">
                        <a:lnSpc>
                          <a:spcPct val="100000"/>
                        </a:lnSpc>
                        <a:spcBef>
                          <a:spcPts val="0"/>
                        </a:spcBef>
                        <a:spcAft>
                          <a:spcPts val="0"/>
                        </a:spcAft>
                        <a:buClrTx/>
                        <a:buSzTx/>
                        <a:buFontTx/>
                        <a:buNone/>
                        <a:tabLst/>
                        <a:defRPr/>
                      </a:pPr>
                      <a:r>
                        <a:rPr lang="en-GB" sz="1320" dirty="0">
                          <a:latin typeface="Trebuchet MS" panose="020B0603020202020204" pitchFamily="34" charset="0"/>
                        </a:rPr>
                        <a:t>50 (13.2)</a:t>
                      </a:r>
                      <a:endParaRPr lang="en-US" sz="1320" dirty="0">
                        <a:latin typeface="Trebuchet MS" panose="020B0603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endParaRPr lang="en-GB" sz="1320" dirty="0">
                        <a:latin typeface="Trebuchet MS" panose="020B0603020202020204" pitchFamily="34" charset="0"/>
                      </a:endParaRPr>
                    </a:p>
                    <a:p>
                      <a:pPr marL="0" marR="0" lvl="0" indent="0" algn="ctr" defTabSz="914422" rtl="0" eaLnBrk="1" fontAlgn="auto" latinLnBrk="0" hangingPunct="1">
                        <a:lnSpc>
                          <a:spcPct val="100000"/>
                        </a:lnSpc>
                        <a:spcBef>
                          <a:spcPts val="0"/>
                        </a:spcBef>
                        <a:spcAft>
                          <a:spcPts val="0"/>
                        </a:spcAft>
                        <a:buClrTx/>
                        <a:buSzTx/>
                        <a:buFontTx/>
                        <a:buNone/>
                        <a:tabLst/>
                        <a:defRPr/>
                      </a:pPr>
                      <a:r>
                        <a:rPr lang="en-US" sz="1320" dirty="0">
                          <a:latin typeface="Trebuchet MS" panose="020B0603020202020204" pitchFamily="34" charset="0"/>
                        </a:rPr>
                        <a:t>35 (9.9)</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endParaRPr lang="en-GB" sz="1320" dirty="0">
                        <a:latin typeface="Trebuchet MS" panose="020B0603020202020204" pitchFamily="34" charset="0"/>
                      </a:endParaRPr>
                    </a:p>
                    <a:p>
                      <a:pPr marL="0" marR="0" lvl="0" indent="0" algn="ctr" defTabSz="914422" rtl="0" eaLnBrk="1" fontAlgn="auto" latinLnBrk="0" hangingPunct="1">
                        <a:lnSpc>
                          <a:spcPct val="100000"/>
                        </a:lnSpc>
                        <a:spcBef>
                          <a:spcPts val="0"/>
                        </a:spcBef>
                        <a:spcAft>
                          <a:spcPts val="0"/>
                        </a:spcAft>
                        <a:buClrTx/>
                        <a:buSzTx/>
                        <a:buFontTx/>
                        <a:buNone/>
                        <a:tabLst/>
                        <a:defRPr/>
                      </a:pPr>
                      <a:r>
                        <a:rPr lang="en-US" sz="1320" dirty="0">
                          <a:latin typeface="Trebuchet MS" panose="020B0603020202020204" pitchFamily="34" charset="0"/>
                        </a:rPr>
                        <a:t>33 (8.9)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64815169"/>
                  </a:ext>
                </a:extLst>
              </a:tr>
              <a:tr h="446175">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320" b="1" dirty="0">
                          <a:latin typeface="Trebuchet MS" panose="020B0603020202020204" pitchFamily="34" charset="0"/>
                        </a:rPr>
                        <a:t>Sex at Birth</a:t>
                      </a:r>
                      <a:endParaRPr lang="en-US" sz="1320" b="1" dirty="0">
                        <a:latin typeface="Trebuchet MS" panose="020B0603020202020204" pitchFamily="34" charset="0"/>
                      </a:endParaRPr>
                    </a:p>
                    <a:p>
                      <a:r>
                        <a:rPr lang="en-GB" sz="1320" dirty="0">
                          <a:latin typeface="Trebuchet MS" panose="020B0603020202020204" pitchFamily="34" charset="0"/>
                        </a:rPr>
                        <a:t>Male, n (%)</a:t>
                      </a: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algn="ctr"/>
                      <a:endParaRPr lang="en-GB" sz="1320" dirty="0">
                        <a:latin typeface="Trebuchet MS" panose="020B0603020202020204" pitchFamily="34" charset="0"/>
                      </a:endParaRPr>
                    </a:p>
                    <a:p>
                      <a:pPr algn="ctr"/>
                      <a:r>
                        <a:rPr lang="en-US" sz="1320" dirty="0">
                          <a:latin typeface="Trebuchet MS" panose="020B0603020202020204" pitchFamily="34" charset="0"/>
                        </a:rPr>
                        <a:t>45 (78.9)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algn="ctr"/>
                      <a:endParaRPr lang="en-GB" sz="1320" dirty="0">
                        <a:latin typeface="Trebuchet MS" panose="020B0603020202020204" pitchFamily="34" charset="0"/>
                      </a:endParaRPr>
                    </a:p>
                    <a:p>
                      <a:pPr algn="ctr"/>
                      <a:r>
                        <a:rPr lang="en-US" sz="1320" dirty="0">
                          <a:latin typeface="Trebuchet MS" panose="020B0603020202020204" pitchFamily="34" charset="0"/>
                        </a:rPr>
                        <a:t>39 (88.6)</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algn="ctr"/>
                      <a:endParaRPr lang="en-US" sz="1320" dirty="0">
                        <a:latin typeface="Trebuchet MS" panose="020B0603020202020204" pitchFamily="34" charset="0"/>
                      </a:endParaRPr>
                    </a:p>
                    <a:p>
                      <a:pPr algn="ctr"/>
                      <a:r>
                        <a:rPr lang="en-US" sz="1320" dirty="0">
                          <a:latin typeface="Trebuchet MS" panose="020B0603020202020204" pitchFamily="34" charset="0"/>
                        </a:rPr>
                        <a:t>37 (97.4)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extLst>
                  <a:ext uri="{0D108BD9-81ED-4DB2-BD59-A6C34878D82A}">
                    <a16:rowId xmlns:a16="http://schemas.microsoft.com/office/drawing/2014/main" val="1614800292"/>
                  </a:ext>
                </a:extLst>
              </a:tr>
              <a:tr h="997331">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320" b="1" dirty="0">
                          <a:latin typeface="Trebuchet MS" panose="020B0603020202020204" pitchFamily="34" charset="0"/>
                        </a:rPr>
                        <a:t>Race, n (%)</a:t>
                      </a:r>
                      <a:endParaRPr lang="en-US" sz="1320" b="1" dirty="0">
                        <a:latin typeface="Trebuchet MS" panose="020B0603020202020204" pitchFamily="34" charset="0"/>
                      </a:endParaRPr>
                    </a:p>
                    <a:p>
                      <a:pPr marL="0" marR="0" lvl="0" indent="0" algn="l" defTabSz="914422" rtl="0" eaLnBrk="1" fontAlgn="auto" latinLnBrk="0" hangingPunct="1">
                        <a:lnSpc>
                          <a:spcPct val="100000"/>
                        </a:lnSpc>
                        <a:spcBef>
                          <a:spcPts val="0"/>
                        </a:spcBef>
                        <a:spcAft>
                          <a:spcPts val="0"/>
                        </a:spcAft>
                        <a:buClrTx/>
                        <a:buSzTx/>
                        <a:buFontTx/>
                        <a:buNone/>
                        <a:tabLst/>
                        <a:defRPr/>
                      </a:pPr>
                      <a:r>
                        <a:rPr lang="en-GB" sz="1320" dirty="0">
                          <a:latin typeface="Trebuchet MS" panose="020B0603020202020204" pitchFamily="34" charset="0"/>
                        </a:rPr>
                        <a:t>Asian </a:t>
                      </a:r>
                      <a:endParaRPr lang="en-US" sz="1320" dirty="0">
                        <a:latin typeface="Trebuchet MS" panose="020B0603020202020204" pitchFamily="34" charset="0"/>
                      </a:endParaRPr>
                    </a:p>
                    <a:p>
                      <a:pPr marL="0" marR="0" lvl="0" indent="0" algn="l" defTabSz="914422" rtl="0" eaLnBrk="1" fontAlgn="auto" latinLnBrk="0" hangingPunct="1">
                        <a:lnSpc>
                          <a:spcPct val="100000"/>
                        </a:lnSpc>
                        <a:spcBef>
                          <a:spcPts val="0"/>
                        </a:spcBef>
                        <a:spcAft>
                          <a:spcPts val="0"/>
                        </a:spcAft>
                        <a:buClrTx/>
                        <a:buSzTx/>
                        <a:buFontTx/>
                        <a:buNone/>
                        <a:tabLst/>
                        <a:defRPr/>
                      </a:pPr>
                      <a:r>
                        <a:rPr lang="en-GB" sz="1320" dirty="0">
                          <a:latin typeface="Trebuchet MS" panose="020B0603020202020204" pitchFamily="34" charset="0"/>
                        </a:rPr>
                        <a:t>Black</a:t>
                      </a:r>
                      <a:endParaRPr lang="en-US" sz="1320" dirty="0">
                        <a:latin typeface="Trebuchet MS" panose="020B0603020202020204" pitchFamily="34" charset="0"/>
                      </a:endParaRPr>
                    </a:p>
                    <a:p>
                      <a:pPr marL="0" marR="0" lvl="0" indent="0" algn="l" defTabSz="914422" rtl="0" eaLnBrk="1" fontAlgn="auto" latinLnBrk="0" hangingPunct="1">
                        <a:lnSpc>
                          <a:spcPct val="100000"/>
                        </a:lnSpc>
                        <a:spcBef>
                          <a:spcPts val="0"/>
                        </a:spcBef>
                        <a:spcAft>
                          <a:spcPts val="0"/>
                        </a:spcAft>
                        <a:buClrTx/>
                        <a:buSzTx/>
                        <a:buFontTx/>
                        <a:buNone/>
                        <a:tabLst/>
                        <a:defRPr/>
                      </a:pPr>
                      <a:r>
                        <a:rPr lang="en-GB" sz="1320" dirty="0">
                          <a:latin typeface="Trebuchet MS" panose="020B0603020202020204" pitchFamily="34" charset="0"/>
                        </a:rPr>
                        <a:t>White</a:t>
                      </a:r>
                      <a:endParaRPr lang="en-US" sz="1320" dirty="0">
                        <a:latin typeface="Trebuchet MS" panose="020B0603020202020204" pitchFamily="34" charset="0"/>
                      </a:endParaRPr>
                    </a:p>
                    <a:p>
                      <a:pPr marL="0" marR="0" lvl="0" indent="0" algn="l" defTabSz="914422" rtl="0" eaLnBrk="1" fontAlgn="auto" latinLnBrk="0" hangingPunct="1">
                        <a:lnSpc>
                          <a:spcPct val="100000"/>
                        </a:lnSpc>
                        <a:spcBef>
                          <a:spcPts val="0"/>
                        </a:spcBef>
                        <a:spcAft>
                          <a:spcPts val="0"/>
                        </a:spcAft>
                        <a:buClrTx/>
                        <a:buSzTx/>
                        <a:buFontTx/>
                        <a:buNone/>
                        <a:tabLst/>
                        <a:defRPr/>
                      </a:pPr>
                      <a:r>
                        <a:rPr lang="en-GB" sz="1320" dirty="0">
                          <a:latin typeface="Trebuchet MS" panose="020B0603020202020204" pitchFamily="34" charset="0"/>
                        </a:rPr>
                        <a:t>Other</a:t>
                      </a:r>
                      <a:endParaRPr lang="en-US" sz="1320" dirty="0">
                        <a:latin typeface="Trebuchet MS" panose="020B0603020202020204" pitchFamily="34" charset="0"/>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320" dirty="0">
                        <a:latin typeface="Trebuchet MS" panose="020B0603020202020204" pitchFamily="34" charset="0"/>
                      </a:endParaRPr>
                    </a:p>
                    <a:p>
                      <a:pPr marL="0" marR="0" lvl="0" indent="0" algn="ctr" defTabSz="914422" rtl="0" eaLnBrk="1" fontAlgn="auto" latinLnBrk="0" hangingPunct="1">
                        <a:lnSpc>
                          <a:spcPct val="100000"/>
                        </a:lnSpc>
                        <a:spcBef>
                          <a:spcPts val="0"/>
                        </a:spcBef>
                        <a:spcAft>
                          <a:spcPts val="0"/>
                        </a:spcAft>
                        <a:buClrTx/>
                        <a:buSzTx/>
                        <a:buFontTx/>
                        <a:buNone/>
                        <a:tabLst/>
                        <a:defRPr/>
                      </a:pPr>
                      <a:r>
                        <a:rPr lang="en-GB" sz="1320" dirty="0">
                          <a:latin typeface="Trebuchet MS" panose="020B0603020202020204" pitchFamily="34" charset="0"/>
                        </a:rPr>
                        <a:t>15 (26.8)</a:t>
                      </a:r>
                    </a:p>
                    <a:p>
                      <a:pPr marL="0" marR="0" lvl="0" indent="0" algn="ctr" defTabSz="914422" rtl="0" eaLnBrk="1" fontAlgn="auto" latinLnBrk="0" hangingPunct="1">
                        <a:lnSpc>
                          <a:spcPct val="100000"/>
                        </a:lnSpc>
                        <a:spcBef>
                          <a:spcPts val="0"/>
                        </a:spcBef>
                        <a:spcAft>
                          <a:spcPts val="0"/>
                        </a:spcAft>
                        <a:buClrTx/>
                        <a:buSzTx/>
                        <a:buFontTx/>
                        <a:buNone/>
                        <a:tabLst/>
                        <a:defRPr/>
                      </a:pPr>
                      <a:r>
                        <a:rPr lang="en-GB" sz="1320" dirty="0">
                          <a:latin typeface="Trebuchet MS" panose="020B0603020202020204" pitchFamily="34" charset="0"/>
                        </a:rPr>
                        <a:t>16 (28.6)</a:t>
                      </a:r>
                    </a:p>
                    <a:p>
                      <a:pPr marL="0" marR="0" lvl="0" indent="0" algn="ctr" defTabSz="914422" rtl="0" eaLnBrk="1" fontAlgn="auto" latinLnBrk="0" hangingPunct="1">
                        <a:lnSpc>
                          <a:spcPct val="100000"/>
                        </a:lnSpc>
                        <a:spcBef>
                          <a:spcPts val="0"/>
                        </a:spcBef>
                        <a:spcAft>
                          <a:spcPts val="0"/>
                        </a:spcAft>
                        <a:buClrTx/>
                        <a:buSzTx/>
                        <a:buFontTx/>
                        <a:buNone/>
                        <a:tabLst/>
                        <a:defRPr/>
                      </a:pPr>
                      <a:r>
                        <a:rPr lang="en-GB" sz="1320" dirty="0">
                          <a:latin typeface="Trebuchet MS" panose="020B0603020202020204" pitchFamily="34" charset="0"/>
                        </a:rPr>
                        <a:t>25 (44.6)</a:t>
                      </a:r>
                    </a:p>
                    <a:p>
                      <a:pPr marL="0" marR="0" lvl="0" indent="0" algn="ctr" defTabSz="914422" rtl="0" eaLnBrk="1" fontAlgn="auto" latinLnBrk="0" hangingPunct="1">
                        <a:lnSpc>
                          <a:spcPct val="100000"/>
                        </a:lnSpc>
                        <a:spcBef>
                          <a:spcPts val="0"/>
                        </a:spcBef>
                        <a:spcAft>
                          <a:spcPts val="0"/>
                        </a:spcAft>
                        <a:buClrTx/>
                        <a:buSzTx/>
                        <a:buFontTx/>
                        <a:buNone/>
                        <a:tabLst/>
                        <a:defRPr/>
                      </a:pPr>
                      <a:r>
                        <a:rPr lang="en-GB" sz="1320" dirty="0">
                          <a:latin typeface="Trebuchet MS" panose="020B0603020202020204" pitchFamily="34" charset="0"/>
                        </a:rPr>
                        <a:t>1 (1.8)</a:t>
                      </a:r>
                      <a:endParaRPr lang="en-US" sz="1320" dirty="0">
                        <a:latin typeface="Trebuchet MS" panose="020B0603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320" dirty="0">
                        <a:latin typeface="Trebuchet MS" panose="020B0603020202020204" pitchFamily="34" charset="0"/>
                      </a:endParaRPr>
                    </a:p>
                    <a:p>
                      <a:pPr algn="ctr"/>
                      <a:r>
                        <a:rPr lang="en-US" sz="1320" dirty="0">
                          <a:latin typeface="Trebuchet MS" panose="020B0603020202020204" pitchFamily="34" charset="0"/>
                        </a:rPr>
                        <a:t>0</a:t>
                      </a:r>
                    </a:p>
                    <a:p>
                      <a:pPr algn="ctr"/>
                      <a:r>
                        <a:rPr lang="en-US" sz="1320" dirty="0">
                          <a:latin typeface="Trebuchet MS" panose="020B0603020202020204" pitchFamily="34" charset="0"/>
                        </a:rPr>
                        <a:t>21 (47.7)</a:t>
                      </a:r>
                    </a:p>
                    <a:p>
                      <a:pPr algn="ctr"/>
                      <a:r>
                        <a:rPr lang="en-US" sz="1320" dirty="0">
                          <a:latin typeface="Trebuchet MS" panose="020B0603020202020204" pitchFamily="34" charset="0"/>
                        </a:rPr>
                        <a:t>20 (45.5)</a:t>
                      </a:r>
                    </a:p>
                    <a:p>
                      <a:pPr algn="ctr"/>
                      <a:r>
                        <a:rPr lang="en-US" sz="1320" dirty="0">
                          <a:latin typeface="Trebuchet MS" panose="020B0603020202020204" pitchFamily="34" charset="0"/>
                        </a:rPr>
                        <a:t>3 (6.9)</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320" dirty="0">
                        <a:latin typeface="Trebuchet MS" panose="020B0603020202020204" pitchFamily="34" charset="0"/>
                      </a:endParaRPr>
                    </a:p>
                    <a:p>
                      <a:pPr algn="ctr"/>
                      <a:r>
                        <a:rPr lang="en-US" sz="1320" dirty="0">
                          <a:latin typeface="Trebuchet MS" panose="020B0603020202020204" pitchFamily="34" charset="0"/>
                        </a:rPr>
                        <a:t>0</a:t>
                      </a:r>
                    </a:p>
                    <a:p>
                      <a:pPr algn="ctr"/>
                      <a:r>
                        <a:rPr lang="en-US" sz="1320" dirty="0">
                          <a:latin typeface="Trebuchet MS" panose="020B0603020202020204" pitchFamily="34" charset="0"/>
                        </a:rPr>
                        <a:t>16 (42.1)</a:t>
                      </a:r>
                    </a:p>
                    <a:p>
                      <a:pPr algn="ctr"/>
                      <a:r>
                        <a:rPr lang="en-US" sz="1320" dirty="0">
                          <a:latin typeface="Trebuchet MS" panose="020B0603020202020204" pitchFamily="34" charset="0"/>
                        </a:rPr>
                        <a:t>21 (55.3)</a:t>
                      </a:r>
                    </a:p>
                    <a:p>
                      <a:pPr algn="ctr"/>
                      <a:r>
                        <a:rPr lang="en-US" sz="1320" dirty="0">
                          <a:latin typeface="Trebuchet MS" panose="020B0603020202020204" pitchFamily="34" charset="0"/>
                        </a:rPr>
                        <a:t>1 (2.6)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47486689"/>
                  </a:ext>
                </a:extLst>
              </a:tr>
              <a:tr h="446175">
                <a:tc>
                  <a:txBody>
                    <a:bodyPr/>
                    <a:lstStyle/>
                    <a:p>
                      <a:r>
                        <a:rPr lang="en-GB" sz="1320" b="1" dirty="0">
                          <a:latin typeface="Trebuchet MS" panose="020B0603020202020204" pitchFamily="34" charset="0"/>
                        </a:rPr>
                        <a:t>BMI (kg/m</a:t>
                      </a:r>
                      <a:r>
                        <a:rPr lang="en-GB" sz="1320" b="1" baseline="30000" dirty="0">
                          <a:latin typeface="Trebuchet MS" panose="020B0603020202020204" pitchFamily="34" charset="0"/>
                        </a:rPr>
                        <a:t>2</a:t>
                      </a:r>
                      <a:r>
                        <a:rPr lang="en-GB" sz="1320" b="1" dirty="0">
                          <a:latin typeface="Trebuchet MS" panose="020B0603020202020204" pitchFamily="34" charset="0"/>
                        </a:rPr>
                        <a:t>) </a:t>
                      </a:r>
                      <a:endParaRPr lang="en-GB" sz="1320" b="0" dirty="0">
                        <a:latin typeface="Trebuchet MS" panose="020B0603020202020204" pitchFamily="34" charset="0"/>
                      </a:endParaRPr>
                    </a:p>
                    <a:p>
                      <a:pPr marL="0" marR="0" lvl="0" indent="0" algn="l" defTabSz="914422" rtl="0" eaLnBrk="1" fontAlgn="auto" latinLnBrk="0" hangingPunct="1">
                        <a:lnSpc>
                          <a:spcPct val="100000"/>
                        </a:lnSpc>
                        <a:spcBef>
                          <a:spcPts val="0"/>
                        </a:spcBef>
                        <a:spcAft>
                          <a:spcPts val="0"/>
                        </a:spcAft>
                        <a:buClrTx/>
                        <a:buSzTx/>
                        <a:buFontTx/>
                        <a:buNone/>
                        <a:tabLst/>
                        <a:defRPr/>
                      </a:pPr>
                      <a:r>
                        <a:rPr lang="en-GB" sz="1320" b="0" dirty="0">
                          <a:latin typeface="Trebuchet MS" panose="020B0603020202020204" pitchFamily="34" charset="0"/>
                        </a:rPr>
                        <a:t>Mean (SD)</a:t>
                      </a: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algn="ctr"/>
                      <a:endParaRPr lang="en-GB" sz="1320" dirty="0">
                        <a:latin typeface="Trebuchet MS" panose="020B0603020202020204" pitchFamily="34" charset="0"/>
                      </a:endParaRPr>
                    </a:p>
                    <a:p>
                      <a:pPr algn="ctr"/>
                      <a:r>
                        <a:rPr lang="en-US" sz="1320" dirty="0">
                          <a:latin typeface="Trebuchet MS" panose="020B0603020202020204" pitchFamily="34" charset="0"/>
                        </a:rPr>
                        <a:t>26.7 (5.82)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algn="ctr"/>
                      <a:endParaRPr lang="en-US" sz="1320" dirty="0">
                        <a:latin typeface="Trebuchet MS" panose="020B0603020202020204" pitchFamily="34" charset="0"/>
                      </a:endParaRPr>
                    </a:p>
                    <a:p>
                      <a:pPr algn="ctr"/>
                      <a:r>
                        <a:rPr lang="en-US" sz="1320" dirty="0">
                          <a:latin typeface="Trebuchet MS" panose="020B0603020202020204" pitchFamily="34" charset="0"/>
                        </a:rPr>
                        <a:t>29.3 (8.59)</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tc>
                  <a:txBody>
                    <a:bodyPr/>
                    <a:lstStyle/>
                    <a:p>
                      <a:pPr marL="0" algn="ctr" defTabSz="914422" rtl="0" eaLnBrk="1" latinLnBrk="0" hangingPunct="1"/>
                      <a:endParaRPr lang="en-US" sz="1320" kern="1200" dirty="0">
                        <a:solidFill>
                          <a:schemeClr val="dk1"/>
                        </a:solidFill>
                        <a:latin typeface="Trebuchet MS" panose="020B0603020202020204" pitchFamily="34" charset="0"/>
                        <a:ea typeface="+mn-ea"/>
                        <a:cs typeface="+mn-cs"/>
                      </a:endParaRPr>
                    </a:p>
                    <a:p>
                      <a:pPr marL="0" marR="0" lvl="0" indent="0" algn="ctr" defTabSz="914422" rtl="0" eaLnBrk="1" fontAlgn="auto" latinLnBrk="0" hangingPunct="1">
                        <a:lnSpc>
                          <a:spcPct val="100000"/>
                        </a:lnSpc>
                        <a:spcBef>
                          <a:spcPts val="0"/>
                        </a:spcBef>
                        <a:spcAft>
                          <a:spcPts val="0"/>
                        </a:spcAft>
                        <a:buClrTx/>
                        <a:buSzTx/>
                        <a:buFontTx/>
                        <a:buNone/>
                        <a:tabLst/>
                        <a:defRPr/>
                      </a:pPr>
                      <a:r>
                        <a:rPr lang="en-US" sz="1320" kern="1200" dirty="0">
                          <a:solidFill>
                            <a:schemeClr val="dk1"/>
                          </a:solidFill>
                          <a:latin typeface="Trebuchet MS" panose="020B0603020202020204" pitchFamily="34" charset="0"/>
                          <a:ea typeface="+mn-ea"/>
                          <a:cs typeface="+mn-cs"/>
                        </a:rPr>
                        <a:t>27.8 (6.36)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AEA"/>
                    </a:solidFill>
                  </a:tcPr>
                </a:tc>
                <a:extLst>
                  <a:ext uri="{0D108BD9-81ED-4DB2-BD59-A6C34878D82A}">
                    <a16:rowId xmlns:a16="http://schemas.microsoft.com/office/drawing/2014/main" val="3204648891"/>
                  </a:ext>
                </a:extLst>
              </a:tr>
              <a:tr h="0">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endParaRPr lang="en-GB" sz="200" kern="1200" dirty="0">
                        <a:solidFill>
                          <a:schemeClr val="dk1"/>
                        </a:solidFill>
                        <a:latin typeface="Trebuchet MS" panose="020B0603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ts val="100"/>
                        </a:lnSpc>
                      </a:pPr>
                      <a:r>
                        <a:rPr lang="en-US" sz="100" dirty="0">
                          <a:highlight>
                            <a:srgbClr val="FFFF00"/>
                          </a:highlight>
                          <a:latin typeface="Trebuchet MS" panose="020B0603020202020204" pitchFamily="34" charset="0"/>
                        </a:rPr>
                        <a:t>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en-US" sz="200" dirty="0">
                        <a:highlight>
                          <a:srgbClr val="FFFF00"/>
                        </a:highlight>
                        <a:latin typeface="Trebuchet MS" panose="020B0603020202020204" pitchFamily="34" charset="0"/>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endParaRPr lang="en-US" sz="200" kern="1200" dirty="0">
                        <a:solidFill>
                          <a:schemeClr val="dk1"/>
                        </a:solidFill>
                        <a:highlight>
                          <a:srgbClr val="FFFF00"/>
                        </a:highlight>
                        <a:latin typeface="Trebuchet MS" panose="020B0603020202020204" pitchFamily="34"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41284767"/>
                  </a:ext>
                </a:extLst>
              </a:tr>
              <a:tr h="797411">
                <a:tc>
                  <a:txBody>
                    <a:bodyPr/>
                    <a:lstStyle/>
                    <a:p>
                      <a:pPr marL="0" marR="0" lvl="0" indent="0" algn="l" defTabSz="914422" rtl="0" eaLnBrk="1" fontAlgn="auto" latinLnBrk="0" hangingPunct="1">
                        <a:lnSpc>
                          <a:spcPct val="100000"/>
                        </a:lnSpc>
                        <a:spcBef>
                          <a:spcPts val="0"/>
                        </a:spcBef>
                        <a:spcAft>
                          <a:spcPts val="0"/>
                        </a:spcAft>
                        <a:buClrTx/>
                        <a:buSzTx/>
                        <a:buFontTx/>
                        <a:buNone/>
                        <a:tabLst/>
                        <a:defRPr/>
                      </a:pPr>
                      <a:r>
                        <a:rPr lang="en-GB" sz="1320" b="1" kern="1200" dirty="0">
                          <a:solidFill>
                            <a:schemeClr val="dk1"/>
                          </a:solidFill>
                          <a:latin typeface="Trebuchet MS" panose="020B0603020202020204" pitchFamily="34" charset="0"/>
                          <a:ea typeface="+mn-ea"/>
                          <a:cs typeface="+mn-cs"/>
                        </a:rPr>
                        <a:t>Virologically suppressed</a:t>
                      </a:r>
                      <a:br>
                        <a:rPr lang="en-GB" sz="1320" b="1" kern="1200" dirty="0">
                          <a:solidFill>
                            <a:schemeClr val="dk1"/>
                          </a:solidFill>
                          <a:latin typeface="Trebuchet MS" panose="020B0603020202020204" pitchFamily="34" charset="0"/>
                          <a:ea typeface="+mn-ea"/>
                          <a:cs typeface="+mn-cs"/>
                        </a:rPr>
                      </a:br>
                      <a:r>
                        <a:rPr lang="en-GB" sz="1320" b="1" kern="1200" dirty="0">
                          <a:solidFill>
                            <a:schemeClr val="dk1"/>
                          </a:solidFill>
                          <a:latin typeface="Trebuchet MS" panose="020B0603020202020204" pitchFamily="34" charset="0"/>
                          <a:ea typeface="+mn-ea"/>
                          <a:cs typeface="+mn-cs"/>
                        </a:rPr>
                        <a:t>(HIV-1 RNA &lt;50 c/mL)</a:t>
                      </a:r>
                    </a:p>
                    <a:p>
                      <a:pPr marL="0" marR="0" lvl="0" indent="0" algn="l" defTabSz="914422" rtl="0" eaLnBrk="1" fontAlgn="auto" latinLnBrk="0" hangingPunct="1">
                        <a:lnSpc>
                          <a:spcPct val="100000"/>
                        </a:lnSpc>
                        <a:spcBef>
                          <a:spcPts val="0"/>
                        </a:spcBef>
                        <a:spcAft>
                          <a:spcPts val="0"/>
                        </a:spcAft>
                        <a:buClrTx/>
                        <a:buSzTx/>
                        <a:buFontTx/>
                        <a:buNone/>
                        <a:tabLst/>
                        <a:defRPr/>
                      </a:pPr>
                      <a:r>
                        <a:rPr lang="en-GB" sz="1320" b="1" kern="1200" dirty="0">
                          <a:solidFill>
                            <a:schemeClr val="dk1"/>
                          </a:solidFill>
                          <a:latin typeface="Trebuchet MS" panose="020B0603020202020204" pitchFamily="34" charset="0"/>
                          <a:ea typeface="+mn-ea"/>
                          <a:cs typeface="+mn-cs"/>
                        </a:rPr>
                        <a:t>at oral bridging baseline,</a:t>
                      </a:r>
                    </a:p>
                    <a:p>
                      <a:pPr marL="0" marR="0" lvl="0" indent="0" algn="l" defTabSz="914422" rtl="0" eaLnBrk="1" fontAlgn="auto" latinLnBrk="0" hangingPunct="1">
                        <a:lnSpc>
                          <a:spcPct val="100000"/>
                        </a:lnSpc>
                        <a:spcBef>
                          <a:spcPts val="0"/>
                        </a:spcBef>
                        <a:spcAft>
                          <a:spcPts val="0"/>
                        </a:spcAft>
                        <a:buClrTx/>
                        <a:buSzTx/>
                        <a:buFontTx/>
                        <a:buNone/>
                        <a:tabLst/>
                        <a:defRPr/>
                      </a:pPr>
                      <a:r>
                        <a:rPr lang="en-GB" sz="1320" b="0" kern="1200" dirty="0">
                          <a:solidFill>
                            <a:schemeClr val="dk1"/>
                          </a:solidFill>
                          <a:latin typeface="Trebuchet MS" panose="020B0603020202020204" pitchFamily="34" charset="0"/>
                          <a:ea typeface="+mn-ea"/>
                          <a:cs typeface="+mn-cs"/>
                        </a:rPr>
                        <a:t>n (%) </a:t>
                      </a:r>
                    </a:p>
                  </a:txBody>
                  <a:tcPr marR="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a:r>
                        <a:rPr lang="en-US" sz="1320" dirty="0">
                          <a:latin typeface="Trebuchet MS" panose="020B0603020202020204" pitchFamily="34" charset="0"/>
                        </a:rPr>
                        <a:t>46 (80.7)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a:r>
                        <a:rPr lang="en-US" sz="1320" dirty="0">
                          <a:latin typeface="Trebuchet MS" panose="020B0603020202020204" pitchFamily="34" charset="0"/>
                        </a:rPr>
                        <a:t>44 (100)</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22" rtl="0" eaLnBrk="1" fontAlgn="auto" latinLnBrk="0" hangingPunct="1">
                        <a:lnSpc>
                          <a:spcPct val="100000"/>
                        </a:lnSpc>
                        <a:spcBef>
                          <a:spcPts val="0"/>
                        </a:spcBef>
                        <a:spcAft>
                          <a:spcPts val="0"/>
                        </a:spcAft>
                        <a:buClrTx/>
                        <a:buSzTx/>
                        <a:buFontTx/>
                        <a:buNone/>
                        <a:tabLst/>
                        <a:defRPr/>
                      </a:pPr>
                      <a:r>
                        <a:rPr lang="en-US" sz="1320" kern="1200" dirty="0">
                          <a:solidFill>
                            <a:schemeClr val="dk1"/>
                          </a:solidFill>
                          <a:latin typeface="Trebuchet MS" panose="020B0603020202020204" pitchFamily="34" charset="0"/>
                          <a:ea typeface="+mn-ea"/>
                          <a:cs typeface="+mn-cs"/>
                        </a:rPr>
                        <a:t>38 (100)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179209885"/>
                  </a:ext>
                </a:extLst>
              </a:tr>
            </a:tbl>
          </a:graphicData>
        </a:graphic>
      </p:graphicFrame>
      <p:sp>
        <p:nvSpPr>
          <p:cNvPr id="32" name="TextBox 31">
            <a:extLst>
              <a:ext uri="{FF2B5EF4-FFF2-40B4-BE49-F238E27FC236}">
                <a16:creationId xmlns:a16="http://schemas.microsoft.com/office/drawing/2014/main" id="{555AC561-D5CE-C1A1-FC78-DD1865EAE7D5}"/>
              </a:ext>
            </a:extLst>
          </p:cNvPr>
          <p:cNvSpPr txBox="1"/>
          <p:nvPr/>
        </p:nvSpPr>
        <p:spPr>
          <a:xfrm>
            <a:off x="6503591" y="3751615"/>
            <a:ext cx="4874935" cy="531326"/>
          </a:xfrm>
          <a:prstGeom prst="roundRect">
            <a:avLst/>
          </a:prstGeom>
          <a:solidFill>
            <a:schemeClr val="bg1">
              <a:lumMod val="85000"/>
            </a:schemeClr>
          </a:solidFill>
        </p:spPr>
        <p:txBody>
          <a:bodyPr wrap="square" rtlCol="0" anchor="ctr">
            <a:noAutofit/>
          </a:bodyPr>
          <a:lstStyle/>
          <a:p>
            <a:pPr algn="ctr"/>
            <a:r>
              <a:rPr lang="en-US" sz="1450" b="1" kern="0" dirty="0">
                <a:latin typeface="Trebuchet MS" panose="020B0603020202020204" pitchFamily="34" charset="0"/>
              </a:rPr>
              <a:t>Those who did not receive oral bridging either discontinued prior to receiving it or did not need it</a:t>
            </a:r>
          </a:p>
        </p:txBody>
      </p:sp>
      <p:sp>
        <p:nvSpPr>
          <p:cNvPr id="50" name="TextBox 49">
            <a:extLst>
              <a:ext uri="{FF2B5EF4-FFF2-40B4-BE49-F238E27FC236}">
                <a16:creationId xmlns:a16="http://schemas.microsoft.com/office/drawing/2014/main" id="{7FB1350B-C4A3-750B-9D3F-D36A1D6EB4B4}"/>
              </a:ext>
            </a:extLst>
          </p:cNvPr>
          <p:cNvSpPr txBox="1"/>
          <p:nvPr/>
        </p:nvSpPr>
        <p:spPr>
          <a:xfrm>
            <a:off x="6503591" y="4446485"/>
            <a:ext cx="4874726" cy="531326"/>
          </a:xfrm>
          <a:prstGeom prst="roundRect">
            <a:avLst/>
          </a:prstGeom>
          <a:solidFill>
            <a:schemeClr val="bg1">
              <a:lumMod val="85000"/>
            </a:schemeClr>
          </a:solidFill>
        </p:spPr>
        <p:txBody>
          <a:bodyPr wrap="square" rtlCol="0" anchor="ctr">
            <a:noAutofit/>
          </a:bodyPr>
          <a:lstStyle/>
          <a:p>
            <a:pPr algn="ctr"/>
            <a:r>
              <a:rPr lang="en-US" sz="1450" b="1" kern="0" dirty="0">
                <a:latin typeface="Trebuchet MS" panose="020B0603020202020204" pitchFamily="34" charset="0"/>
              </a:rPr>
              <a:t>The oral bridging analysis set comprised all</a:t>
            </a:r>
            <a:br>
              <a:rPr lang="en-US" sz="1450" b="1" kern="0" dirty="0">
                <a:latin typeface="Trebuchet MS" panose="020B0603020202020204" pitchFamily="34" charset="0"/>
              </a:rPr>
            </a:br>
            <a:r>
              <a:rPr lang="en-US" sz="1450" b="1" kern="0" dirty="0">
                <a:latin typeface="Trebuchet MS" panose="020B0603020202020204" pitchFamily="34" charset="0"/>
              </a:rPr>
              <a:t>participants with ≥1 dose of oral bridging of LEN</a:t>
            </a:r>
          </a:p>
        </p:txBody>
      </p:sp>
      <p:sp>
        <p:nvSpPr>
          <p:cNvPr id="3" name="TextBox 2">
            <a:extLst>
              <a:ext uri="{FF2B5EF4-FFF2-40B4-BE49-F238E27FC236}">
                <a16:creationId xmlns:a16="http://schemas.microsoft.com/office/drawing/2014/main" id="{B3D9AFEA-57AC-329B-FB35-339000E72C7A}"/>
              </a:ext>
            </a:extLst>
          </p:cNvPr>
          <p:cNvSpPr txBox="1"/>
          <p:nvPr/>
        </p:nvSpPr>
        <p:spPr>
          <a:xfrm>
            <a:off x="6496272" y="5351058"/>
            <a:ext cx="4882045" cy="556346"/>
          </a:xfrm>
          <a:prstGeom prst="rect">
            <a:avLst/>
          </a:prstGeom>
          <a:solidFill>
            <a:schemeClr val="accent3">
              <a:lumMod val="20000"/>
              <a:lumOff val="80000"/>
            </a:schemeClr>
          </a:solidFill>
        </p:spPr>
        <p:txBody>
          <a:bodyPr wrap="square" rtlCol="0" anchor="b">
            <a:noAutofit/>
          </a:bodyPr>
          <a:lstStyle/>
          <a:p>
            <a:pPr algn="ctr"/>
            <a:r>
              <a:rPr lang="en-GB" sz="1500" b="1" dirty="0">
                <a:latin typeface="Trebuchet MS" panose="020B0603020202020204" pitchFamily="34" charset="0"/>
              </a:rPr>
              <a:t>Median duration of LEN oral bridging across</a:t>
            </a:r>
            <a:br>
              <a:rPr lang="en-GB" sz="1500" b="1" dirty="0">
                <a:latin typeface="Trebuchet MS" panose="020B0603020202020204" pitchFamily="34" charset="0"/>
              </a:rPr>
            </a:br>
            <a:r>
              <a:rPr lang="en-GB" sz="1500" b="1" dirty="0">
                <a:latin typeface="Trebuchet MS" panose="020B0603020202020204" pitchFamily="34" charset="0"/>
              </a:rPr>
              <a:t>CAPELLA and CALIBRATE: 18 weeks</a:t>
            </a:r>
          </a:p>
        </p:txBody>
      </p:sp>
      <p:grpSp>
        <p:nvGrpSpPr>
          <p:cNvPr id="22" name="Group 21">
            <a:extLst>
              <a:ext uri="{FF2B5EF4-FFF2-40B4-BE49-F238E27FC236}">
                <a16:creationId xmlns:a16="http://schemas.microsoft.com/office/drawing/2014/main" id="{6B391FCB-FEA6-DDA3-CAED-3081EE361E8E}"/>
              </a:ext>
            </a:extLst>
          </p:cNvPr>
          <p:cNvGrpSpPr/>
          <p:nvPr/>
        </p:nvGrpSpPr>
        <p:grpSpPr>
          <a:xfrm>
            <a:off x="6496272" y="1536665"/>
            <a:ext cx="4882254" cy="1881327"/>
            <a:chOff x="6540491" y="1456975"/>
            <a:chExt cx="4882254" cy="1881327"/>
          </a:xfrm>
        </p:grpSpPr>
        <p:cxnSp>
          <p:nvCxnSpPr>
            <p:cNvPr id="38" name="Straight Arrow Connector 37">
              <a:extLst>
                <a:ext uri="{FF2B5EF4-FFF2-40B4-BE49-F238E27FC236}">
                  <a16:creationId xmlns:a16="http://schemas.microsoft.com/office/drawing/2014/main" id="{187770C0-4A03-FFEC-76F2-8B8E066113D0}"/>
                </a:ext>
              </a:extLst>
            </p:cNvPr>
            <p:cNvCxnSpPr>
              <a:cxnSpLocks/>
            </p:cNvCxnSpPr>
            <p:nvPr/>
          </p:nvCxnSpPr>
          <p:spPr bwMode="auto">
            <a:xfrm>
              <a:off x="7684536" y="2555608"/>
              <a:ext cx="0" cy="252000"/>
            </a:xfrm>
            <a:prstGeom prst="straightConnector1">
              <a:avLst/>
            </a:prstGeom>
            <a:noFill/>
            <a:ln w="19050" cap="flat" cmpd="sng" algn="ctr">
              <a:solidFill>
                <a:schemeClr val="bg1">
                  <a:lumMod val="75000"/>
                </a:schemeClr>
              </a:solidFill>
              <a:prstDash val="solid"/>
              <a:round/>
              <a:headEnd type="none" w="med" len="med"/>
              <a:tailEnd type="triangle"/>
            </a:ln>
            <a:effectLst/>
          </p:spPr>
        </p:cxnSp>
        <p:sp>
          <p:nvSpPr>
            <p:cNvPr id="5" name="TextBox 4">
              <a:extLst>
                <a:ext uri="{FF2B5EF4-FFF2-40B4-BE49-F238E27FC236}">
                  <a16:creationId xmlns:a16="http://schemas.microsoft.com/office/drawing/2014/main" id="{368657F0-E124-FF99-4AC9-2225A788EFF5}"/>
                </a:ext>
              </a:extLst>
            </p:cNvPr>
            <p:cNvSpPr txBox="1"/>
            <p:nvPr/>
          </p:nvSpPr>
          <p:spPr>
            <a:xfrm>
              <a:off x="6540491" y="1825130"/>
              <a:ext cx="2475918" cy="643084"/>
            </a:xfrm>
            <a:prstGeom prst="homePlate">
              <a:avLst/>
            </a:prstGeom>
            <a:solidFill>
              <a:schemeClr val="bg1">
                <a:lumMod val="85000"/>
              </a:schemeClr>
            </a:solidFill>
          </p:spPr>
          <p:txBody>
            <a:bodyPr wrap="square" rtlCol="0" anchor="ctr">
              <a:noAutofit/>
            </a:bodyPr>
            <a:lstStyle/>
            <a:p>
              <a:r>
                <a:rPr lang="en-US" sz="1400" b="1" kern="0" dirty="0">
                  <a:latin typeface="Trebuchet MS" panose="020B0603020202020204" pitchFamily="34" charset="0"/>
                </a:rPr>
                <a:t>Continued study drug at</a:t>
              </a:r>
              <a:br>
                <a:rPr lang="en-US" sz="1400" b="1" kern="0" dirty="0">
                  <a:latin typeface="Trebuchet MS" panose="020B0603020202020204" pitchFamily="34" charset="0"/>
                </a:rPr>
              </a:br>
              <a:r>
                <a:rPr lang="en-US" sz="1400" b="1" kern="0" dirty="0">
                  <a:latin typeface="Trebuchet MS" panose="020B0603020202020204" pitchFamily="34" charset="0"/>
                </a:rPr>
                <a:t>the start of clinical hold</a:t>
              </a:r>
            </a:p>
          </p:txBody>
        </p:sp>
        <p:sp>
          <p:nvSpPr>
            <p:cNvPr id="17" name="TextBox 16">
              <a:extLst>
                <a:ext uri="{FF2B5EF4-FFF2-40B4-BE49-F238E27FC236}">
                  <a16:creationId xmlns:a16="http://schemas.microsoft.com/office/drawing/2014/main" id="{6A02BDC4-C37C-6F70-D46A-767EB9AEE1A4}"/>
                </a:ext>
              </a:extLst>
            </p:cNvPr>
            <p:cNvSpPr txBox="1"/>
            <p:nvPr/>
          </p:nvSpPr>
          <p:spPr>
            <a:xfrm>
              <a:off x="6540491" y="2548474"/>
              <a:ext cx="2475913" cy="354784"/>
            </a:xfrm>
            <a:prstGeom prst="homePlate">
              <a:avLst/>
            </a:prstGeom>
            <a:solidFill>
              <a:schemeClr val="bg1">
                <a:lumMod val="85000"/>
              </a:schemeClr>
            </a:solidFill>
          </p:spPr>
          <p:txBody>
            <a:bodyPr wrap="square" rtlCol="0" anchor="ctr">
              <a:noAutofit/>
            </a:bodyPr>
            <a:lstStyle/>
            <a:p>
              <a:r>
                <a:rPr lang="en-US" sz="1400" b="1" kern="0" dirty="0">
                  <a:latin typeface="Trebuchet MS" panose="020B0603020202020204" pitchFamily="34" charset="0"/>
                </a:rPr>
                <a:t>Received oral bridging</a:t>
              </a:r>
            </a:p>
          </p:txBody>
        </p:sp>
        <p:sp>
          <p:nvSpPr>
            <p:cNvPr id="18" name="TextBox 17">
              <a:extLst>
                <a:ext uri="{FF2B5EF4-FFF2-40B4-BE49-F238E27FC236}">
                  <a16:creationId xmlns:a16="http://schemas.microsoft.com/office/drawing/2014/main" id="{B589FD8B-FE56-59DB-6C6C-8098C4B67E25}"/>
                </a:ext>
              </a:extLst>
            </p:cNvPr>
            <p:cNvSpPr txBox="1"/>
            <p:nvPr/>
          </p:nvSpPr>
          <p:spPr>
            <a:xfrm>
              <a:off x="6547810" y="2983518"/>
              <a:ext cx="2461273" cy="354784"/>
            </a:xfrm>
            <a:prstGeom prst="homePlate">
              <a:avLst/>
            </a:prstGeom>
            <a:solidFill>
              <a:schemeClr val="bg1">
                <a:lumMod val="85000"/>
              </a:schemeClr>
            </a:solidFill>
          </p:spPr>
          <p:txBody>
            <a:bodyPr wrap="square" rtlCol="0" anchor="ctr">
              <a:noAutofit/>
            </a:bodyPr>
            <a:lstStyle/>
            <a:p>
              <a:r>
                <a:rPr lang="en-US" sz="1400" b="1" kern="0" dirty="0">
                  <a:latin typeface="Trebuchet MS" panose="020B0603020202020204" pitchFamily="34" charset="0"/>
                </a:rPr>
                <a:t>Not received oral bridging</a:t>
              </a:r>
            </a:p>
          </p:txBody>
        </p:sp>
        <p:sp>
          <p:nvSpPr>
            <p:cNvPr id="34" name="TextBox 33">
              <a:extLst>
                <a:ext uri="{FF2B5EF4-FFF2-40B4-BE49-F238E27FC236}">
                  <a16:creationId xmlns:a16="http://schemas.microsoft.com/office/drawing/2014/main" id="{CE382606-6C9B-4ECB-2A65-5C6457C93DFA}"/>
                </a:ext>
              </a:extLst>
            </p:cNvPr>
            <p:cNvSpPr txBox="1"/>
            <p:nvPr/>
          </p:nvSpPr>
          <p:spPr>
            <a:xfrm>
              <a:off x="9002549" y="1456975"/>
              <a:ext cx="1145028" cy="370702"/>
            </a:xfrm>
            <a:prstGeom prst="roundRect">
              <a:avLst/>
            </a:prstGeom>
            <a:solidFill>
              <a:srgbClr val="A2BAC6"/>
            </a:solidFill>
          </p:spPr>
          <p:txBody>
            <a:bodyPr wrap="square" rtlCol="0" anchor="ctr">
              <a:noAutofit/>
            </a:bodyPr>
            <a:lstStyle/>
            <a:p>
              <a:pPr algn="ctr"/>
              <a:r>
                <a:rPr lang="en-US" sz="1400" b="1" kern="0" dirty="0">
                  <a:latin typeface="Trebuchet MS" panose="020B0603020202020204" pitchFamily="34" charset="0"/>
                </a:rPr>
                <a:t>CAPELLA</a:t>
              </a:r>
              <a:endParaRPr lang="en-US" sz="1200" kern="0" dirty="0">
                <a:highlight>
                  <a:srgbClr val="FFFF00"/>
                </a:highlight>
                <a:latin typeface="Trebuchet MS" panose="020B0603020202020204" pitchFamily="34" charset="0"/>
              </a:endParaRPr>
            </a:p>
          </p:txBody>
        </p:sp>
        <p:sp>
          <p:nvSpPr>
            <p:cNvPr id="6" name="TextBox 5">
              <a:extLst>
                <a:ext uri="{FF2B5EF4-FFF2-40B4-BE49-F238E27FC236}">
                  <a16:creationId xmlns:a16="http://schemas.microsoft.com/office/drawing/2014/main" id="{1F70A3B3-6669-03F4-6644-B5D1740F4988}"/>
                </a:ext>
              </a:extLst>
            </p:cNvPr>
            <p:cNvSpPr txBox="1"/>
            <p:nvPr/>
          </p:nvSpPr>
          <p:spPr>
            <a:xfrm>
              <a:off x="9229109" y="2590866"/>
              <a:ext cx="691909" cy="270000"/>
            </a:xfrm>
            <a:prstGeom prst="roundRect">
              <a:avLst/>
            </a:prstGeom>
            <a:solidFill>
              <a:srgbClr val="C6D5DC"/>
            </a:solidFill>
          </p:spPr>
          <p:txBody>
            <a:bodyPr wrap="square" rtlCol="0" anchor="ctr">
              <a:noAutofit/>
            </a:bodyPr>
            <a:lstStyle/>
            <a:p>
              <a:pPr algn="ctr"/>
              <a:r>
                <a:rPr lang="en-US" sz="1400" kern="0" dirty="0">
                  <a:latin typeface="Trebuchet MS" panose="020B0603020202020204" pitchFamily="34" charset="0"/>
                </a:rPr>
                <a:t>N=57</a:t>
              </a:r>
            </a:p>
          </p:txBody>
        </p:sp>
        <p:sp>
          <p:nvSpPr>
            <p:cNvPr id="8" name="TextBox 7">
              <a:extLst>
                <a:ext uri="{FF2B5EF4-FFF2-40B4-BE49-F238E27FC236}">
                  <a16:creationId xmlns:a16="http://schemas.microsoft.com/office/drawing/2014/main" id="{AB2E0B63-70A2-C5CB-4CFF-976EB910CFD3}"/>
                </a:ext>
              </a:extLst>
            </p:cNvPr>
            <p:cNvSpPr txBox="1"/>
            <p:nvPr/>
          </p:nvSpPr>
          <p:spPr>
            <a:xfrm>
              <a:off x="9229109" y="2011672"/>
              <a:ext cx="691909" cy="270000"/>
            </a:xfrm>
            <a:prstGeom prst="roundRect">
              <a:avLst/>
            </a:prstGeom>
            <a:solidFill>
              <a:srgbClr val="C6D5DC"/>
            </a:solidFill>
          </p:spPr>
          <p:txBody>
            <a:bodyPr wrap="square" rtlCol="0" anchor="ctr">
              <a:noAutofit/>
            </a:bodyPr>
            <a:lstStyle/>
            <a:p>
              <a:pPr algn="ctr"/>
              <a:r>
                <a:rPr lang="en-US" sz="1400" kern="0" dirty="0">
                  <a:latin typeface="Trebuchet MS" panose="020B0603020202020204" pitchFamily="34" charset="0"/>
                </a:rPr>
                <a:t>N=64</a:t>
              </a:r>
            </a:p>
          </p:txBody>
        </p:sp>
        <p:sp>
          <p:nvSpPr>
            <p:cNvPr id="19" name="TextBox 18">
              <a:extLst>
                <a:ext uri="{FF2B5EF4-FFF2-40B4-BE49-F238E27FC236}">
                  <a16:creationId xmlns:a16="http://schemas.microsoft.com/office/drawing/2014/main" id="{007F8DCC-B9D0-5FCA-722F-AC1FEE118055}"/>
                </a:ext>
              </a:extLst>
            </p:cNvPr>
            <p:cNvSpPr txBox="1"/>
            <p:nvPr/>
          </p:nvSpPr>
          <p:spPr>
            <a:xfrm>
              <a:off x="9229109" y="3025910"/>
              <a:ext cx="691909" cy="270000"/>
            </a:xfrm>
            <a:prstGeom prst="roundRect">
              <a:avLst/>
            </a:prstGeom>
            <a:solidFill>
              <a:srgbClr val="C6D5DC"/>
            </a:solidFill>
          </p:spPr>
          <p:txBody>
            <a:bodyPr wrap="square" rtlCol="0" anchor="ctr">
              <a:noAutofit/>
            </a:bodyPr>
            <a:lstStyle/>
            <a:p>
              <a:pPr algn="ctr"/>
              <a:r>
                <a:rPr lang="en-US" sz="1400" kern="0" dirty="0">
                  <a:latin typeface="Trebuchet MS" panose="020B0603020202020204" pitchFamily="34" charset="0"/>
                </a:rPr>
                <a:t>N=7*</a:t>
              </a:r>
            </a:p>
          </p:txBody>
        </p:sp>
        <p:sp>
          <p:nvSpPr>
            <p:cNvPr id="35" name="TextBox 34">
              <a:extLst>
                <a:ext uri="{FF2B5EF4-FFF2-40B4-BE49-F238E27FC236}">
                  <a16:creationId xmlns:a16="http://schemas.microsoft.com/office/drawing/2014/main" id="{3F2F105E-325D-5A7E-31E5-3A73249C1600}"/>
                </a:ext>
              </a:extLst>
            </p:cNvPr>
            <p:cNvSpPr txBox="1"/>
            <p:nvPr/>
          </p:nvSpPr>
          <p:spPr>
            <a:xfrm>
              <a:off x="10277716" y="1456975"/>
              <a:ext cx="1145029" cy="370702"/>
            </a:xfrm>
            <a:prstGeom prst="roundRect">
              <a:avLst/>
            </a:prstGeom>
            <a:solidFill>
              <a:srgbClr val="7B98D3"/>
            </a:solidFill>
          </p:spPr>
          <p:txBody>
            <a:bodyPr wrap="square" rtlCol="0" anchor="ctr">
              <a:noAutofit/>
            </a:bodyPr>
            <a:lstStyle/>
            <a:p>
              <a:pPr algn="ctr"/>
              <a:r>
                <a:rPr lang="en-US" sz="1400" b="1" kern="0" dirty="0">
                  <a:latin typeface="Trebuchet MS" panose="020B0603020202020204" pitchFamily="34" charset="0"/>
                </a:rPr>
                <a:t>CALIBRATE</a:t>
              </a:r>
              <a:endParaRPr lang="en-GB" sz="1200" kern="0" baseline="30000" dirty="0">
                <a:highlight>
                  <a:srgbClr val="FFFF00"/>
                </a:highlight>
                <a:latin typeface="Trebuchet MS" panose="020B0603020202020204" pitchFamily="34" charset="0"/>
              </a:endParaRPr>
            </a:p>
          </p:txBody>
        </p:sp>
        <p:sp>
          <p:nvSpPr>
            <p:cNvPr id="7" name="TextBox 6">
              <a:extLst>
                <a:ext uri="{FF2B5EF4-FFF2-40B4-BE49-F238E27FC236}">
                  <a16:creationId xmlns:a16="http://schemas.microsoft.com/office/drawing/2014/main" id="{7C4B2B3D-BCF7-1964-8753-D123D65DF044}"/>
                </a:ext>
              </a:extLst>
            </p:cNvPr>
            <p:cNvSpPr txBox="1"/>
            <p:nvPr/>
          </p:nvSpPr>
          <p:spPr>
            <a:xfrm>
              <a:off x="10504277" y="2590866"/>
              <a:ext cx="691907" cy="270000"/>
            </a:xfrm>
            <a:prstGeom prst="roundRect">
              <a:avLst/>
            </a:prstGeom>
            <a:solidFill>
              <a:srgbClr val="C9D5ED"/>
            </a:solidFill>
          </p:spPr>
          <p:txBody>
            <a:bodyPr wrap="square" rtlCol="0" anchor="ctr">
              <a:noAutofit/>
            </a:bodyPr>
            <a:lstStyle/>
            <a:p>
              <a:pPr algn="ctr"/>
              <a:r>
                <a:rPr lang="en-GB" sz="1400" kern="0" dirty="0">
                  <a:latin typeface="Trebuchet MS" panose="020B0603020202020204" pitchFamily="34" charset="0"/>
                </a:rPr>
                <a:t>N=82</a:t>
              </a:r>
              <a:endParaRPr lang="en-GB" sz="1400" kern="0" baseline="30000" dirty="0">
                <a:latin typeface="Trebuchet MS" panose="020B0603020202020204" pitchFamily="34" charset="0"/>
              </a:endParaRPr>
            </a:p>
          </p:txBody>
        </p:sp>
        <p:sp>
          <p:nvSpPr>
            <p:cNvPr id="16" name="TextBox 15">
              <a:extLst>
                <a:ext uri="{FF2B5EF4-FFF2-40B4-BE49-F238E27FC236}">
                  <a16:creationId xmlns:a16="http://schemas.microsoft.com/office/drawing/2014/main" id="{CADD31C6-2872-E2C5-0076-7B4FF5581F65}"/>
                </a:ext>
              </a:extLst>
            </p:cNvPr>
            <p:cNvSpPr txBox="1"/>
            <p:nvPr/>
          </p:nvSpPr>
          <p:spPr>
            <a:xfrm>
              <a:off x="10504276" y="2011672"/>
              <a:ext cx="691909" cy="270000"/>
            </a:xfrm>
            <a:prstGeom prst="roundRect">
              <a:avLst/>
            </a:prstGeom>
            <a:solidFill>
              <a:srgbClr val="C9D5ED"/>
            </a:solidFill>
          </p:spPr>
          <p:txBody>
            <a:bodyPr wrap="square" rtlCol="0" anchor="ctr">
              <a:noAutofit/>
            </a:bodyPr>
            <a:lstStyle/>
            <a:p>
              <a:pPr algn="ctr"/>
              <a:r>
                <a:rPr lang="en-GB" sz="1400" kern="0" dirty="0">
                  <a:latin typeface="Trebuchet MS" panose="020B0603020202020204" pitchFamily="34" charset="0"/>
                </a:rPr>
                <a:t>N=85</a:t>
              </a:r>
              <a:endParaRPr lang="en-GB" sz="1400" kern="0" baseline="30000" dirty="0">
                <a:latin typeface="Trebuchet MS" panose="020B0603020202020204" pitchFamily="34" charset="0"/>
              </a:endParaRPr>
            </a:p>
          </p:txBody>
        </p:sp>
        <p:sp>
          <p:nvSpPr>
            <p:cNvPr id="20" name="TextBox 19">
              <a:extLst>
                <a:ext uri="{FF2B5EF4-FFF2-40B4-BE49-F238E27FC236}">
                  <a16:creationId xmlns:a16="http://schemas.microsoft.com/office/drawing/2014/main" id="{9769036B-983F-B254-8A3F-9CAE84402030}"/>
                </a:ext>
              </a:extLst>
            </p:cNvPr>
            <p:cNvSpPr txBox="1"/>
            <p:nvPr/>
          </p:nvSpPr>
          <p:spPr>
            <a:xfrm>
              <a:off x="10504277" y="3025910"/>
              <a:ext cx="691907" cy="270000"/>
            </a:xfrm>
            <a:prstGeom prst="roundRect">
              <a:avLst/>
            </a:prstGeom>
            <a:solidFill>
              <a:srgbClr val="C9D5ED"/>
            </a:solidFill>
          </p:spPr>
          <p:txBody>
            <a:bodyPr wrap="square" rtlCol="0" anchor="ctr">
              <a:noAutofit/>
            </a:bodyPr>
            <a:lstStyle/>
            <a:p>
              <a:pPr algn="ctr"/>
              <a:r>
                <a:rPr lang="en-GB" sz="1400" kern="0" dirty="0">
                  <a:latin typeface="Trebuchet MS" panose="020B0603020202020204" pitchFamily="34" charset="0"/>
                </a:rPr>
                <a:t>N=3</a:t>
              </a:r>
              <a:r>
                <a:rPr lang="en-GB" sz="1400" kern="0" baseline="30000" dirty="0">
                  <a:latin typeface="Trebuchet MS" panose="020B0603020202020204" pitchFamily="34" charset="0"/>
                </a:rPr>
                <a:t>†</a:t>
              </a:r>
            </a:p>
          </p:txBody>
        </p:sp>
      </p:grpSp>
    </p:spTree>
    <p:extLst>
      <p:ext uri="{BB962C8B-B14F-4D97-AF65-F5344CB8AC3E}">
        <p14:creationId xmlns:p14="http://schemas.microsoft.com/office/powerpoint/2010/main" val="373088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B1BC-EF51-411D-8073-4CE7A796821F}"/>
              </a:ext>
            </a:extLst>
          </p:cNvPr>
          <p:cNvSpPr>
            <a:spLocks noGrp="1"/>
          </p:cNvSpPr>
          <p:nvPr>
            <p:ph type="title"/>
          </p:nvPr>
        </p:nvSpPr>
        <p:spPr/>
        <p:txBody>
          <a:bodyPr/>
          <a:lstStyle/>
          <a:p>
            <a:r>
              <a:rPr lang="en-GB" sz="2800" dirty="0">
                <a:latin typeface="+mn-lt"/>
              </a:rPr>
              <a:t>Efficacy (M=E analysis) During Oral Bridging Amongst Participants Suppressed at the Switch to Oral LEN</a:t>
            </a:r>
            <a:endParaRPr lang="en-US" dirty="0">
              <a:solidFill>
                <a:schemeClr val="tx1">
                  <a:lumMod val="50000"/>
                  <a:lumOff val="50000"/>
                </a:schemeClr>
              </a:solidFill>
            </a:endParaRPr>
          </a:p>
        </p:txBody>
      </p:sp>
      <p:sp>
        <p:nvSpPr>
          <p:cNvPr id="7" name="Text Placeholder 6">
            <a:extLst>
              <a:ext uri="{FF2B5EF4-FFF2-40B4-BE49-F238E27FC236}">
                <a16:creationId xmlns:a16="http://schemas.microsoft.com/office/drawing/2014/main" id="{63081EAC-25DE-4850-BA09-D7BA89F48029}"/>
              </a:ext>
            </a:extLst>
          </p:cNvPr>
          <p:cNvSpPr>
            <a:spLocks noGrp="1"/>
          </p:cNvSpPr>
          <p:nvPr>
            <p:ph type="body" sz="quarter" idx="11"/>
          </p:nvPr>
        </p:nvSpPr>
        <p:spPr>
          <a:xfrm>
            <a:off x="812801" y="5994668"/>
            <a:ext cx="10600680" cy="701407"/>
          </a:xfrm>
        </p:spPr>
        <p:txBody>
          <a:bodyPr/>
          <a:lstStyle/>
          <a:p>
            <a:endParaRPr lang="en-US" sz="900" dirty="0">
              <a:latin typeface="Trebuchet MS" panose="020B0603020202020204" pitchFamily="34" charset="0"/>
            </a:endParaRPr>
          </a:p>
          <a:p>
            <a:r>
              <a:rPr lang="en-US" sz="900" dirty="0">
                <a:latin typeface="Trebuchet MS" panose="020B0603020202020204" pitchFamily="34" charset="0"/>
              </a:rPr>
              <a:t>*Participants had virologic suppression at oral bridging baseline; missing = excluded; </a:t>
            </a:r>
            <a:r>
              <a:rPr lang="en-US" sz="900" baseline="30000" dirty="0">
                <a:latin typeface="Trebuchet MS" panose="020B0603020202020204" pitchFamily="34" charset="0"/>
              </a:rPr>
              <a:t>†</a:t>
            </a:r>
            <a:r>
              <a:rPr lang="en-GB" sz="900" dirty="0">
                <a:latin typeface="Trebuchet MS" panose="020B0603020202020204" pitchFamily="34" charset="0"/>
              </a:rPr>
              <a:t>Denominators reflect participants who reached the specified duration of oral bridging; </a:t>
            </a:r>
            <a:r>
              <a:rPr lang="en-US" sz="900" baseline="30000" dirty="0">
                <a:latin typeface="Trebuchet MS" panose="020B0603020202020204" pitchFamily="34" charset="0"/>
              </a:rPr>
              <a:t>‡</a:t>
            </a:r>
            <a:r>
              <a:rPr lang="en-US" sz="900" dirty="0">
                <a:latin typeface="Trebuchet MS" panose="020B0603020202020204" pitchFamily="34" charset="0"/>
              </a:rPr>
              <a:t>Of participants with baseline HIV-1 RNA &lt;50 c/mL, one did not maintain HIV-1 RNA &lt;50 c/mL during the oral bridging period at Week 10 and 20 (Week 10 values: 920 c/mL; Week 20 values: 57 c/mL). The participant developed a LEN resistance-associated mutation (N74D), and had missed two, non-consecutive doses of oral LEN prior to the elevated HIV-1 RNA results. The participant resuppressed after the oral bridging period with no optimized background regimen change.</a:t>
            </a:r>
          </a:p>
          <a:p>
            <a:r>
              <a:rPr lang="en-US" sz="900" dirty="0">
                <a:latin typeface="Trebuchet MS" panose="020B0603020202020204" pitchFamily="34" charset="0"/>
              </a:rPr>
              <a:t>c/mL, copies per milliliter; LEN, lenacapavir; M=E, missing = excluded; OB, oral bridging; </a:t>
            </a:r>
            <a:r>
              <a:rPr lang="en-US" sz="900" dirty="0" err="1">
                <a:latin typeface="Trebuchet MS" panose="020B0603020202020204" pitchFamily="34" charset="0"/>
              </a:rPr>
              <a:t>wk</a:t>
            </a:r>
            <a:r>
              <a:rPr lang="en-US" sz="900" dirty="0">
                <a:latin typeface="Trebuchet MS" panose="020B0603020202020204" pitchFamily="34" charset="0"/>
              </a:rPr>
              <a:t>, week.</a:t>
            </a:r>
          </a:p>
        </p:txBody>
      </p:sp>
      <p:sp>
        <p:nvSpPr>
          <p:cNvPr id="4" name="Slide Number Placeholder 3">
            <a:extLst>
              <a:ext uri="{FF2B5EF4-FFF2-40B4-BE49-F238E27FC236}">
                <a16:creationId xmlns:a16="http://schemas.microsoft.com/office/drawing/2014/main" id="{D96A89D0-9F72-4D87-897D-B1DE136E6CF9}"/>
              </a:ext>
            </a:extLst>
          </p:cNvPr>
          <p:cNvSpPr>
            <a:spLocks noGrp="1"/>
          </p:cNvSpPr>
          <p:nvPr>
            <p:ph type="sldNum" sz="quarter" idx="12"/>
          </p:nvPr>
        </p:nvSpPr>
        <p:spPr/>
        <p:txBody>
          <a:bodyPr/>
          <a:lstStyle/>
          <a:p>
            <a:pPr lvl="0"/>
            <a:fld id="{2BE16F37-D63B-443C-96C0-C234F1098F79}" type="slidenum">
              <a:rPr lang="en-US" noProof="0" smtClean="0"/>
              <a:pPr lvl="0"/>
              <a:t>8</a:t>
            </a:fld>
            <a:endParaRPr lang="en-US" noProof="0"/>
          </a:p>
        </p:txBody>
      </p:sp>
      <p:graphicFrame>
        <p:nvGraphicFramePr>
          <p:cNvPr id="11" name="Chart 10">
            <a:extLst>
              <a:ext uri="{FF2B5EF4-FFF2-40B4-BE49-F238E27FC236}">
                <a16:creationId xmlns:a16="http://schemas.microsoft.com/office/drawing/2014/main" id="{4874024C-0494-637F-0149-A08E1EAAAA4C}"/>
              </a:ext>
            </a:extLst>
          </p:cNvPr>
          <p:cNvGraphicFramePr/>
          <p:nvPr>
            <p:extLst>
              <p:ext uri="{D42A27DB-BD31-4B8C-83A1-F6EECF244321}">
                <p14:modId xmlns:p14="http://schemas.microsoft.com/office/powerpoint/2010/main" val="3039008800"/>
              </p:ext>
            </p:extLst>
          </p:nvPr>
        </p:nvGraphicFramePr>
        <p:xfrm>
          <a:off x="523465" y="1681757"/>
          <a:ext cx="5265457" cy="3622316"/>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4B242C8D-59F5-5932-A985-6CD50DAD4547}"/>
              </a:ext>
            </a:extLst>
          </p:cNvPr>
          <p:cNvSpPr txBox="1"/>
          <p:nvPr/>
        </p:nvSpPr>
        <p:spPr>
          <a:xfrm>
            <a:off x="1252030" y="5174657"/>
            <a:ext cx="914400" cy="286439"/>
          </a:xfrm>
          <a:prstGeom prst="rect">
            <a:avLst/>
          </a:prstGeom>
          <a:noFill/>
        </p:spPr>
        <p:txBody>
          <a:bodyPr wrap="none" rtlCol="0" anchor="ctr">
            <a:noAutofit/>
          </a:bodyPr>
          <a:lstStyle/>
          <a:p>
            <a:r>
              <a:rPr lang="en-GB" sz="1400" dirty="0">
                <a:latin typeface="Trebuchet MS" panose="020B0603020202020204" pitchFamily="34" charset="0"/>
              </a:rPr>
              <a:t>n/N</a:t>
            </a:r>
            <a:r>
              <a:rPr lang="en-GB" sz="1400" baseline="30000" dirty="0">
                <a:latin typeface="Trebuchet MS" panose="020B0603020202020204" pitchFamily="34" charset="0"/>
              </a:rPr>
              <a:t>†</a:t>
            </a:r>
          </a:p>
        </p:txBody>
      </p:sp>
      <p:sp>
        <p:nvSpPr>
          <p:cNvPr id="27" name="TextBox 26">
            <a:extLst>
              <a:ext uri="{FF2B5EF4-FFF2-40B4-BE49-F238E27FC236}">
                <a16:creationId xmlns:a16="http://schemas.microsoft.com/office/drawing/2014/main" id="{822AAFAE-686A-1ACC-7AD0-1044AB9C1DBA}"/>
              </a:ext>
            </a:extLst>
          </p:cNvPr>
          <p:cNvSpPr txBox="1"/>
          <p:nvPr/>
        </p:nvSpPr>
        <p:spPr>
          <a:xfrm>
            <a:off x="1966384" y="5087044"/>
            <a:ext cx="465463" cy="461665"/>
          </a:xfrm>
          <a:prstGeom prst="rect">
            <a:avLst/>
          </a:prstGeom>
          <a:noFill/>
        </p:spPr>
        <p:txBody>
          <a:bodyPr wrap="none" rtlCol="0" anchor="ctr">
            <a:noAutofit/>
          </a:bodyPr>
          <a:lstStyle>
            <a:defPPr>
              <a:defRPr lang="en-US"/>
            </a:defPPr>
            <a:lvl1pPr>
              <a:defRPr sz="1200">
                <a:latin typeface="Arial Narrow" panose="020B0606020202030204" pitchFamily="34" charset="0"/>
              </a:defRPr>
            </a:lvl1pPr>
          </a:lstStyle>
          <a:p>
            <a:pPr algn="ctr"/>
            <a:r>
              <a:rPr lang="en-GB" sz="1400" dirty="0">
                <a:latin typeface="Trebuchet MS" panose="020B0603020202020204" pitchFamily="34" charset="0"/>
              </a:rPr>
              <a:t>46/46 </a:t>
            </a:r>
          </a:p>
        </p:txBody>
      </p:sp>
      <p:sp>
        <p:nvSpPr>
          <p:cNvPr id="31" name="TextBox 30">
            <a:extLst>
              <a:ext uri="{FF2B5EF4-FFF2-40B4-BE49-F238E27FC236}">
                <a16:creationId xmlns:a16="http://schemas.microsoft.com/office/drawing/2014/main" id="{E8E200DF-A32A-FD65-9A4B-9C69A2E36552}"/>
              </a:ext>
            </a:extLst>
          </p:cNvPr>
          <p:cNvSpPr txBox="1"/>
          <p:nvPr/>
        </p:nvSpPr>
        <p:spPr>
          <a:xfrm>
            <a:off x="2947877" y="5087044"/>
            <a:ext cx="465463" cy="461665"/>
          </a:xfrm>
          <a:prstGeom prst="rect">
            <a:avLst/>
          </a:prstGeom>
          <a:noFill/>
        </p:spPr>
        <p:txBody>
          <a:bodyPr wrap="none" rtlCol="0" anchor="ctr">
            <a:noAutofit/>
          </a:bodyPr>
          <a:lstStyle>
            <a:defPPr>
              <a:defRPr lang="en-US"/>
            </a:defPPr>
            <a:lvl1pPr>
              <a:defRPr sz="1200">
                <a:latin typeface="Arial Narrow" panose="020B0606020202030204" pitchFamily="34" charset="0"/>
              </a:defRPr>
            </a:lvl1pPr>
          </a:lstStyle>
          <a:p>
            <a:pPr algn="ctr"/>
            <a:r>
              <a:rPr lang="en-GB" sz="1400" dirty="0">
                <a:latin typeface="Trebuchet MS" panose="020B0603020202020204" pitchFamily="34" charset="0"/>
              </a:rPr>
              <a:t>44/45 </a:t>
            </a:r>
          </a:p>
        </p:txBody>
      </p:sp>
      <p:sp>
        <p:nvSpPr>
          <p:cNvPr id="32" name="TextBox 31">
            <a:extLst>
              <a:ext uri="{FF2B5EF4-FFF2-40B4-BE49-F238E27FC236}">
                <a16:creationId xmlns:a16="http://schemas.microsoft.com/office/drawing/2014/main" id="{D77F525F-EE0F-DE0C-28EC-93A6D76B5F57}"/>
              </a:ext>
            </a:extLst>
          </p:cNvPr>
          <p:cNvSpPr txBox="1"/>
          <p:nvPr/>
        </p:nvSpPr>
        <p:spPr>
          <a:xfrm>
            <a:off x="3935756" y="5087044"/>
            <a:ext cx="465463" cy="461665"/>
          </a:xfrm>
          <a:prstGeom prst="rect">
            <a:avLst/>
          </a:prstGeom>
          <a:noFill/>
        </p:spPr>
        <p:txBody>
          <a:bodyPr wrap="none" rtlCol="0" anchor="ctr">
            <a:noAutofit/>
          </a:bodyPr>
          <a:lstStyle>
            <a:defPPr>
              <a:defRPr lang="en-US"/>
            </a:defPPr>
            <a:lvl1pPr>
              <a:defRPr sz="1200">
                <a:latin typeface="Arial Narrow" panose="020B0606020202030204" pitchFamily="34" charset="0"/>
              </a:defRPr>
            </a:lvl1pPr>
          </a:lstStyle>
          <a:p>
            <a:pPr algn="ctr"/>
            <a:r>
              <a:rPr lang="en-GB" sz="1400" dirty="0">
                <a:latin typeface="Trebuchet MS" panose="020B0603020202020204" pitchFamily="34" charset="0"/>
              </a:rPr>
              <a:t>30/31 </a:t>
            </a:r>
          </a:p>
        </p:txBody>
      </p:sp>
      <p:sp>
        <p:nvSpPr>
          <p:cNvPr id="33" name="TextBox 32">
            <a:extLst>
              <a:ext uri="{FF2B5EF4-FFF2-40B4-BE49-F238E27FC236}">
                <a16:creationId xmlns:a16="http://schemas.microsoft.com/office/drawing/2014/main" id="{10E8546D-2736-66E8-9238-E211FFC5AAC9}"/>
              </a:ext>
            </a:extLst>
          </p:cNvPr>
          <p:cNvSpPr txBox="1"/>
          <p:nvPr/>
        </p:nvSpPr>
        <p:spPr>
          <a:xfrm>
            <a:off x="4914006" y="5087044"/>
            <a:ext cx="465463" cy="461665"/>
          </a:xfrm>
          <a:prstGeom prst="rect">
            <a:avLst/>
          </a:prstGeom>
          <a:noFill/>
        </p:spPr>
        <p:txBody>
          <a:bodyPr wrap="none" rtlCol="0" anchor="ctr">
            <a:noAutofit/>
          </a:bodyPr>
          <a:lstStyle>
            <a:defPPr>
              <a:defRPr lang="en-US"/>
            </a:defPPr>
            <a:lvl1pPr>
              <a:defRPr sz="1200">
                <a:latin typeface="Arial Narrow" panose="020B0606020202030204" pitchFamily="34" charset="0"/>
              </a:defRPr>
            </a:lvl1pPr>
          </a:lstStyle>
          <a:p>
            <a:pPr algn="ctr"/>
            <a:r>
              <a:rPr lang="en-GB" sz="1400" dirty="0">
                <a:latin typeface="Trebuchet MS" panose="020B0603020202020204" pitchFamily="34" charset="0"/>
              </a:rPr>
              <a:t>10/10</a:t>
            </a:r>
          </a:p>
        </p:txBody>
      </p:sp>
      <p:sp>
        <p:nvSpPr>
          <p:cNvPr id="37" name="TextBox 36">
            <a:extLst>
              <a:ext uri="{FF2B5EF4-FFF2-40B4-BE49-F238E27FC236}">
                <a16:creationId xmlns:a16="http://schemas.microsoft.com/office/drawing/2014/main" id="{EAF5F805-4DE3-BF0A-032A-237B8A3F1CF0}"/>
              </a:ext>
            </a:extLst>
          </p:cNvPr>
          <p:cNvSpPr txBox="1"/>
          <p:nvPr/>
        </p:nvSpPr>
        <p:spPr>
          <a:xfrm>
            <a:off x="8094942" y="5087044"/>
            <a:ext cx="465463" cy="461665"/>
          </a:xfrm>
          <a:prstGeom prst="rect">
            <a:avLst/>
          </a:prstGeom>
          <a:noFill/>
        </p:spPr>
        <p:txBody>
          <a:bodyPr wrap="none" rtlCol="0" anchor="ctr">
            <a:noAutofit/>
          </a:bodyPr>
          <a:lstStyle>
            <a:defPPr>
              <a:defRPr lang="en-US"/>
            </a:defPPr>
            <a:lvl1pPr>
              <a:defRPr sz="1200">
                <a:latin typeface="Arial Narrow" panose="020B0606020202030204" pitchFamily="34" charset="0"/>
              </a:defRPr>
            </a:lvl1pPr>
          </a:lstStyle>
          <a:p>
            <a:pPr algn="ctr"/>
            <a:r>
              <a:rPr lang="en-GB" sz="1400" dirty="0">
                <a:latin typeface="Trebuchet MS" panose="020B0603020202020204" pitchFamily="34" charset="0"/>
              </a:rPr>
              <a:t>43/43 </a:t>
            </a:r>
          </a:p>
        </p:txBody>
      </p:sp>
      <p:sp>
        <p:nvSpPr>
          <p:cNvPr id="39" name="TextBox 38">
            <a:extLst>
              <a:ext uri="{FF2B5EF4-FFF2-40B4-BE49-F238E27FC236}">
                <a16:creationId xmlns:a16="http://schemas.microsoft.com/office/drawing/2014/main" id="{D1377F95-50B8-D61B-D8C2-7C7AAA0A31B8}"/>
              </a:ext>
            </a:extLst>
          </p:cNvPr>
          <p:cNvSpPr txBox="1"/>
          <p:nvPr/>
        </p:nvSpPr>
        <p:spPr>
          <a:xfrm>
            <a:off x="6342017" y="5087044"/>
            <a:ext cx="341523" cy="461665"/>
          </a:xfrm>
          <a:prstGeom prst="rect">
            <a:avLst/>
          </a:prstGeom>
          <a:noFill/>
        </p:spPr>
        <p:txBody>
          <a:bodyPr wrap="none" rtlCol="0" anchor="ctr">
            <a:noAutofit/>
          </a:bodyPr>
          <a:lstStyle>
            <a:defPPr>
              <a:defRPr lang="en-US"/>
            </a:defPPr>
            <a:lvl1pPr>
              <a:defRPr sz="1200">
                <a:latin typeface="Arial Narrow" panose="020B0606020202030204" pitchFamily="34" charset="0"/>
              </a:defRPr>
            </a:lvl1pPr>
          </a:lstStyle>
          <a:p>
            <a:pPr algn="ctr"/>
            <a:r>
              <a:rPr lang="en-GB" sz="1400" dirty="0">
                <a:latin typeface="Trebuchet MS" panose="020B0603020202020204" pitchFamily="34" charset="0"/>
              </a:rPr>
              <a:t>44/44 </a:t>
            </a:r>
          </a:p>
        </p:txBody>
      </p:sp>
      <p:sp>
        <p:nvSpPr>
          <p:cNvPr id="41" name="TextBox 40">
            <a:extLst>
              <a:ext uri="{FF2B5EF4-FFF2-40B4-BE49-F238E27FC236}">
                <a16:creationId xmlns:a16="http://schemas.microsoft.com/office/drawing/2014/main" id="{C6B89B84-1A1F-5093-FEFD-72868DB6AEF3}"/>
              </a:ext>
            </a:extLst>
          </p:cNvPr>
          <p:cNvSpPr txBox="1"/>
          <p:nvPr/>
        </p:nvSpPr>
        <p:spPr>
          <a:xfrm>
            <a:off x="7015565" y="5097055"/>
            <a:ext cx="409460" cy="441642"/>
          </a:xfrm>
          <a:prstGeom prst="rect">
            <a:avLst/>
          </a:prstGeom>
          <a:noFill/>
        </p:spPr>
        <p:txBody>
          <a:bodyPr wrap="none" rtlCol="0" anchor="ctr">
            <a:noAutofit/>
          </a:bodyPr>
          <a:lstStyle>
            <a:defPPr>
              <a:defRPr lang="en-US"/>
            </a:defPPr>
            <a:lvl1pPr>
              <a:defRPr sz="1200">
                <a:latin typeface="Arial Narrow" panose="020B0606020202030204" pitchFamily="34" charset="0"/>
              </a:defRPr>
            </a:lvl1pPr>
          </a:lstStyle>
          <a:p>
            <a:pPr algn="ctr"/>
            <a:r>
              <a:rPr lang="en-GB" sz="1400" dirty="0">
                <a:latin typeface="Trebuchet MS" panose="020B0603020202020204" pitchFamily="34" charset="0"/>
              </a:rPr>
              <a:t>38/38 </a:t>
            </a:r>
          </a:p>
        </p:txBody>
      </p:sp>
      <p:sp>
        <p:nvSpPr>
          <p:cNvPr id="45" name="TextBox 44">
            <a:extLst>
              <a:ext uri="{FF2B5EF4-FFF2-40B4-BE49-F238E27FC236}">
                <a16:creationId xmlns:a16="http://schemas.microsoft.com/office/drawing/2014/main" id="{4A826F22-5FDE-C98C-84DD-EC8E2F904268}"/>
              </a:ext>
            </a:extLst>
          </p:cNvPr>
          <p:cNvSpPr txBox="1"/>
          <p:nvPr/>
        </p:nvSpPr>
        <p:spPr>
          <a:xfrm>
            <a:off x="8809612" y="5087044"/>
            <a:ext cx="465463" cy="461665"/>
          </a:xfrm>
          <a:prstGeom prst="rect">
            <a:avLst/>
          </a:prstGeom>
          <a:noFill/>
        </p:spPr>
        <p:txBody>
          <a:bodyPr wrap="none" rtlCol="0" anchor="ctr">
            <a:noAutofit/>
          </a:bodyPr>
          <a:lstStyle>
            <a:defPPr>
              <a:defRPr lang="en-US"/>
            </a:defPPr>
            <a:lvl1pPr>
              <a:defRPr sz="1200">
                <a:latin typeface="Arial Narrow" panose="020B0606020202030204" pitchFamily="34" charset="0"/>
              </a:defRPr>
            </a:lvl1pPr>
          </a:lstStyle>
          <a:p>
            <a:pPr algn="ctr"/>
            <a:r>
              <a:rPr lang="en-GB" sz="1400" dirty="0">
                <a:latin typeface="Trebuchet MS" panose="020B0603020202020204" pitchFamily="34" charset="0"/>
              </a:rPr>
              <a:t>34/34 </a:t>
            </a:r>
          </a:p>
        </p:txBody>
      </p:sp>
      <p:sp>
        <p:nvSpPr>
          <p:cNvPr id="51" name="TextBox 50">
            <a:extLst>
              <a:ext uri="{FF2B5EF4-FFF2-40B4-BE49-F238E27FC236}">
                <a16:creationId xmlns:a16="http://schemas.microsoft.com/office/drawing/2014/main" id="{2E349377-8102-1C97-0378-5EAA165E461F}"/>
              </a:ext>
            </a:extLst>
          </p:cNvPr>
          <p:cNvSpPr txBox="1"/>
          <p:nvPr/>
        </p:nvSpPr>
        <p:spPr>
          <a:xfrm>
            <a:off x="9926618" y="5087044"/>
            <a:ext cx="465463" cy="461665"/>
          </a:xfrm>
          <a:prstGeom prst="rect">
            <a:avLst/>
          </a:prstGeom>
          <a:noFill/>
        </p:spPr>
        <p:txBody>
          <a:bodyPr wrap="none" rtlCol="0" anchor="ctr">
            <a:noAutofit/>
          </a:bodyPr>
          <a:lstStyle>
            <a:defPPr>
              <a:defRPr lang="en-US"/>
            </a:defPPr>
            <a:lvl1pPr>
              <a:defRPr sz="1200">
                <a:latin typeface="Arial Narrow" panose="020B0606020202030204" pitchFamily="34" charset="0"/>
              </a:defRPr>
            </a:lvl1pPr>
          </a:lstStyle>
          <a:p>
            <a:pPr algn="ctr"/>
            <a:r>
              <a:rPr lang="en-GB" sz="1400" dirty="0">
                <a:latin typeface="Trebuchet MS" panose="020B0603020202020204" pitchFamily="34" charset="0"/>
              </a:rPr>
              <a:t>32/32 </a:t>
            </a:r>
          </a:p>
        </p:txBody>
      </p:sp>
      <p:sp>
        <p:nvSpPr>
          <p:cNvPr id="52" name="TextBox 51">
            <a:extLst>
              <a:ext uri="{FF2B5EF4-FFF2-40B4-BE49-F238E27FC236}">
                <a16:creationId xmlns:a16="http://schemas.microsoft.com/office/drawing/2014/main" id="{4BD5C7D3-AFC1-8AAD-DDC3-723AFED185DB}"/>
              </a:ext>
            </a:extLst>
          </p:cNvPr>
          <p:cNvSpPr txBox="1"/>
          <p:nvPr/>
        </p:nvSpPr>
        <p:spPr>
          <a:xfrm>
            <a:off x="10647438" y="5087044"/>
            <a:ext cx="465463" cy="461665"/>
          </a:xfrm>
          <a:prstGeom prst="rect">
            <a:avLst/>
          </a:prstGeom>
          <a:noFill/>
        </p:spPr>
        <p:txBody>
          <a:bodyPr wrap="none" rtlCol="0" anchor="ctr">
            <a:noAutofit/>
          </a:bodyPr>
          <a:lstStyle>
            <a:defPPr>
              <a:defRPr lang="en-US"/>
            </a:defPPr>
            <a:lvl1pPr>
              <a:defRPr sz="1200">
                <a:latin typeface="Arial Narrow" panose="020B0606020202030204" pitchFamily="34" charset="0"/>
              </a:defRPr>
            </a:lvl1pPr>
          </a:lstStyle>
          <a:p>
            <a:pPr algn="ctr"/>
            <a:r>
              <a:rPr lang="en-GB" sz="1400" dirty="0">
                <a:latin typeface="Trebuchet MS" panose="020B0603020202020204" pitchFamily="34" charset="0"/>
              </a:rPr>
              <a:t>26/26 </a:t>
            </a:r>
          </a:p>
        </p:txBody>
      </p:sp>
      <p:cxnSp>
        <p:nvCxnSpPr>
          <p:cNvPr id="55" name="Straight Connector 54">
            <a:extLst>
              <a:ext uri="{FF2B5EF4-FFF2-40B4-BE49-F238E27FC236}">
                <a16:creationId xmlns:a16="http://schemas.microsoft.com/office/drawing/2014/main" id="{7805E9FF-1D2B-358D-DB88-7F60ED13E435}"/>
              </a:ext>
            </a:extLst>
          </p:cNvPr>
          <p:cNvCxnSpPr>
            <a:cxnSpLocks/>
          </p:cNvCxnSpPr>
          <p:nvPr/>
        </p:nvCxnSpPr>
        <p:spPr bwMode="auto">
          <a:xfrm>
            <a:off x="4654186" y="2186749"/>
            <a:ext cx="0" cy="2623800"/>
          </a:xfrm>
          <a:prstGeom prst="line">
            <a:avLst/>
          </a:prstGeom>
          <a:noFill/>
          <a:ln w="9525" cap="flat" cmpd="sng" algn="ctr">
            <a:solidFill>
              <a:schemeClr val="tx1"/>
            </a:solidFill>
            <a:prstDash val="dash"/>
            <a:round/>
            <a:headEnd type="none" w="med" len="med"/>
            <a:tailEnd type="none" w="med" len="med"/>
          </a:ln>
          <a:effectLst/>
        </p:spPr>
      </p:cxnSp>
      <p:sp>
        <p:nvSpPr>
          <p:cNvPr id="57" name="TextBox 56">
            <a:extLst>
              <a:ext uri="{FF2B5EF4-FFF2-40B4-BE49-F238E27FC236}">
                <a16:creationId xmlns:a16="http://schemas.microsoft.com/office/drawing/2014/main" id="{E7ABACD0-38E8-A96C-F18B-444B2721A5F4}"/>
              </a:ext>
            </a:extLst>
          </p:cNvPr>
          <p:cNvSpPr txBox="1"/>
          <p:nvPr/>
        </p:nvSpPr>
        <p:spPr>
          <a:xfrm>
            <a:off x="2358996" y="1279775"/>
            <a:ext cx="2586913" cy="707886"/>
          </a:xfrm>
          <a:prstGeom prst="rect">
            <a:avLst/>
          </a:prstGeom>
          <a:solidFill>
            <a:schemeClr val="bg1"/>
          </a:solidFill>
        </p:spPr>
        <p:txBody>
          <a:bodyPr wrap="square">
            <a:spAutoFit/>
          </a:bodyPr>
          <a:lstStyle/>
          <a:p>
            <a:pPr algn="ctr"/>
            <a:r>
              <a:rPr lang="en-GB" sz="2400" b="1" dirty="0">
                <a:latin typeface="Trebuchet MS" panose="020B0603020202020204" pitchFamily="34" charset="0"/>
              </a:rPr>
              <a:t>CAPELLA*</a:t>
            </a:r>
            <a:br>
              <a:rPr lang="en-GB" sz="2400" b="1" dirty="0">
                <a:latin typeface="Trebuchet MS" panose="020B0603020202020204" pitchFamily="34" charset="0"/>
              </a:rPr>
            </a:br>
            <a:endParaRPr lang="en-GB" sz="2400" strike="sngStrike" baseline="30000" dirty="0">
              <a:solidFill>
                <a:srgbClr val="FF0000"/>
              </a:solidFill>
              <a:latin typeface="Trebuchet MS" panose="020B0603020202020204" pitchFamily="34" charset="0"/>
            </a:endParaRPr>
          </a:p>
        </p:txBody>
      </p:sp>
      <p:sp>
        <p:nvSpPr>
          <p:cNvPr id="58" name="TextBox 57">
            <a:extLst>
              <a:ext uri="{FF2B5EF4-FFF2-40B4-BE49-F238E27FC236}">
                <a16:creationId xmlns:a16="http://schemas.microsoft.com/office/drawing/2014/main" id="{2BD33DEF-E2C5-1403-99F2-6A8C9777004D}"/>
              </a:ext>
            </a:extLst>
          </p:cNvPr>
          <p:cNvSpPr txBox="1"/>
          <p:nvPr/>
        </p:nvSpPr>
        <p:spPr>
          <a:xfrm>
            <a:off x="7812673" y="1279775"/>
            <a:ext cx="1871258" cy="461665"/>
          </a:xfrm>
          <a:prstGeom prst="rect">
            <a:avLst/>
          </a:prstGeom>
          <a:solidFill>
            <a:schemeClr val="bg1"/>
          </a:solidFill>
        </p:spPr>
        <p:txBody>
          <a:bodyPr wrap="square">
            <a:spAutoFit/>
          </a:bodyPr>
          <a:lstStyle/>
          <a:p>
            <a:pPr algn="ctr"/>
            <a:r>
              <a:rPr lang="en-GB" sz="2400" b="1" dirty="0">
                <a:latin typeface="Trebuchet MS" panose="020B0603020202020204" pitchFamily="34" charset="0"/>
              </a:rPr>
              <a:t>CALIBRATE*</a:t>
            </a:r>
            <a:endParaRPr lang="en-GB" sz="2400" b="1" baseline="30000" dirty="0">
              <a:latin typeface="Trebuchet MS" panose="020B0603020202020204" pitchFamily="34" charset="0"/>
            </a:endParaRPr>
          </a:p>
        </p:txBody>
      </p:sp>
      <p:sp>
        <p:nvSpPr>
          <p:cNvPr id="59" name="TextBox 58">
            <a:extLst>
              <a:ext uri="{FF2B5EF4-FFF2-40B4-BE49-F238E27FC236}">
                <a16:creationId xmlns:a16="http://schemas.microsoft.com/office/drawing/2014/main" id="{761B9F1D-4D5C-B2A5-B008-FE3102B9C0D1}"/>
              </a:ext>
            </a:extLst>
          </p:cNvPr>
          <p:cNvSpPr txBox="1"/>
          <p:nvPr/>
        </p:nvSpPr>
        <p:spPr>
          <a:xfrm>
            <a:off x="3156193" y="2076117"/>
            <a:ext cx="341523" cy="221264"/>
          </a:xfrm>
          <a:prstGeom prst="rect">
            <a:avLst/>
          </a:prstGeom>
          <a:noFill/>
        </p:spPr>
        <p:txBody>
          <a:bodyPr wrap="square" rtlCol="0" anchor="b">
            <a:noAutofit/>
          </a:bodyPr>
          <a:lstStyle/>
          <a:p>
            <a:pPr algn="ctr">
              <a:defRPr sz="1400" b="0" i="0" u="none" strike="noStrike" kern="1200" baseline="0">
                <a:solidFill>
                  <a:schemeClr val="tx1">
                    <a:lumMod val="75000"/>
                    <a:lumOff val="25000"/>
                  </a:schemeClr>
                </a:solidFill>
                <a:latin typeface="Arial Narrow" panose="020B0606020202030204" pitchFamily="34" charset="0"/>
                <a:ea typeface="+mn-ea"/>
                <a:cs typeface="+mn-cs"/>
              </a:defRPr>
            </a:pPr>
            <a:r>
              <a:rPr lang="en-GB" sz="1400" baseline="30000" dirty="0">
                <a:latin typeface="Trebuchet MS" panose="020B0603020202020204" pitchFamily="34" charset="0"/>
              </a:rPr>
              <a:t>‡</a:t>
            </a:r>
          </a:p>
        </p:txBody>
      </p:sp>
      <p:graphicFrame>
        <p:nvGraphicFramePr>
          <p:cNvPr id="12" name="Chart 11">
            <a:extLst>
              <a:ext uri="{FF2B5EF4-FFF2-40B4-BE49-F238E27FC236}">
                <a16:creationId xmlns:a16="http://schemas.microsoft.com/office/drawing/2014/main" id="{CCA806F8-B27C-BF57-5239-B36ABF4D41F0}"/>
              </a:ext>
            </a:extLst>
          </p:cNvPr>
          <p:cNvGraphicFramePr/>
          <p:nvPr>
            <p:extLst>
              <p:ext uri="{D42A27DB-BD31-4B8C-83A1-F6EECF244321}">
                <p14:modId xmlns:p14="http://schemas.microsoft.com/office/powerpoint/2010/main" val="3782604567"/>
              </p:ext>
            </p:extLst>
          </p:nvPr>
        </p:nvGraphicFramePr>
        <p:xfrm>
          <a:off x="5788923" y="1659722"/>
          <a:ext cx="5772844" cy="364658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5A183B5-9BFD-F024-61EC-013AD76F1538}"/>
              </a:ext>
            </a:extLst>
          </p:cNvPr>
          <p:cNvSpPr txBox="1"/>
          <p:nvPr/>
        </p:nvSpPr>
        <p:spPr>
          <a:xfrm>
            <a:off x="802042" y="5589287"/>
            <a:ext cx="10600680" cy="346249"/>
          </a:xfrm>
          <a:prstGeom prst="rect">
            <a:avLst/>
          </a:prstGeom>
          <a:solidFill>
            <a:schemeClr val="bg1"/>
          </a:solidFill>
        </p:spPr>
        <p:txBody>
          <a:bodyPr wrap="square">
            <a:spAutoFit/>
          </a:bodyPr>
          <a:lstStyle>
            <a:defPPr>
              <a:defRPr lang="en-US"/>
            </a:defPPr>
            <a:lvl1pPr algn="ctr">
              <a:defRPr sz="2400" b="1">
                <a:latin typeface="Trebuchet MS" panose="020B0603020202020204" pitchFamily="34" charset="0"/>
              </a:defRPr>
            </a:lvl1pPr>
          </a:lstStyle>
          <a:p>
            <a:r>
              <a:rPr lang="en-GB" sz="1650" b="0" dirty="0"/>
              <a:t>CD4 counts remained stable throughout oral bridging amongst participants supressed at oral bridging baseline </a:t>
            </a:r>
          </a:p>
        </p:txBody>
      </p:sp>
      <p:sp>
        <p:nvSpPr>
          <p:cNvPr id="5" name="TextBox 4">
            <a:extLst>
              <a:ext uri="{FF2B5EF4-FFF2-40B4-BE49-F238E27FC236}">
                <a16:creationId xmlns:a16="http://schemas.microsoft.com/office/drawing/2014/main" id="{213CC0BD-4ACE-F363-7EC9-C9833E263089}"/>
              </a:ext>
            </a:extLst>
          </p:cNvPr>
          <p:cNvSpPr txBox="1"/>
          <p:nvPr/>
        </p:nvSpPr>
        <p:spPr>
          <a:xfrm>
            <a:off x="4147479" y="2076117"/>
            <a:ext cx="341523" cy="221264"/>
          </a:xfrm>
          <a:prstGeom prst="rect">
            <a:avLst/>
          </a:prstGeom>
          <a:noFill/>
        </p:spPr>
        <p:txBody>
          <a:bodyPr wrap="square" rtlCol="0" anchor="b">
            <a:noAutofit/>
          </a:bodyPr>
          <a:lstStyle/>
          <a:p>
            <a:pPr algn="ctr">
              <a:defRPr sz="1400" b="0" i="0" u="none" strike="noStrike" kern="1200" baseline="0">
                <a:solidFill>
                  <a:schemeClr val="tx1">
                    <a:lumMod val="75000"/>
                    <a:lumOff val="25000"/>
                  </a:schemeClr>
                </a:solidFill>
                <a:latin typeface="Arial Narrow" panose="020B0606020202030204" pitchFamily="34" charset="0"/>
                <a:ea typeface="+mn-ea"/>
                <a:cs typeface="+mn-cs"/>
              </a:defRPr>
            </a:pPr>
            <a:r>
              <a:rPr lang="en-GB" sz="1400" baseline="30000" dirty="0">
                <a:latin typeface="Trebuchet MS" panose="020B0603020202020204" pitchFamily="34" charset="0"/>
              </a:rPr>
              <a:t>‡</a:t>
            </a:r>
          </a:p>
        </p:txBody>
      </p:sp>
    </p:spTree>
    <p:extLst>
      <p:ext uri="{BB962C8B-B14F-4D97-AF65-F5344CB8AC3E}">
        <p14:creationId xmlns:p14="http://schemas.microsoft.com/office/powerpoint/2010/main" val="295353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91CD20-1EFC-7CA9-9B6F-F2026B194F70}"/>
              </a:ext>
            </a:extLst>
          </p:cNvPr>
          <p:cNvSpPr>
            <a:spLocks noGrp="1"/>
          </p:cNvSpPr>
          <p:nvPr>
            <p:ph type="body" sz="quarter" idx="11"/>
          </p:nvPr>
        </p:nvSpPr>
        <p:spPr/>
        <p:txBody>
          <a:bodyPr/>
          <a:lstStyle/>
          <a:p>
            <a:pPr marL="0" marR="0" lvl="0" indent="0" algn="l" defTabSz="914400" rtl="0" eaLnBrk="0" fontAlgn="base" latinLnBrk="0" hangingPunct="0">
              <a:lnSpc>
                <a:spcPct val="100000"/>
              </a:lnSpc>
              <a:spcBef>
                <a:spcPts val="0"/>
              </a:spcBef>
              <a:spcAft>
                <a:spcPct val="0"/>
              </a:spcAft>
              <a:buClr>
                <a:srgbClr val="990000"/>
              </a:buClr>
              <a:buSzTx/>
              <a:buFont typeface="Symbol" pitchFamily="18" charset="2"/>
              <a:buNone/>
              <a:tabLst/>
              <a:defRPr/>
            </a:pPr>
            <a:r>
              <a:rPr kumimoji="0" lang="en-US" sz="900" b="0" i="0" u="none" strike="noStrike" kern="0" cap="none" spc="0" normalizeH="0" noProof="0" dirty="0">
                <a:ln>
                  <a:noFill/>
                </a:ln>
                <a:solidFill>
                  <a:srgbClr val="000000"/>
                </a:solidFill>
                <a:effectLst/>
                <a:uLnTx/>
                <a:uFillTx/>
                <a:latin typeface="Trebuchet MS" panose="020B0603020202020204" pitchFamily="34" charset="0"/>
                <a:ea typeface="+mn-ea"/>
                <a:cs typeface="+mn-cs"/>
              </a:rPr>
              <a:t>*Data are shown for 11 participants in CAPELLA </a:t>
            </a:r>
            <a:r>
              <a:rPr kumimoji="0" lang="en-US" sz="9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without virologic suppression (i.e. HIV-1 RNA ≥50 c/mL) at oral bridging baseline; no participants in CALIBRATE had HIV-1 RNA ≥50 c/mL at oral bridging baseline. Resistance testing and pharmacokinetic analyses for these participants are ongoing. </a:t>
            </a:r>
            <a:r>
              <a:rPr kumimoji="0" lang="en-US" sz="900" b="0" i="0" u="none" strike="noStrike" kern="0" cap="none" spc="0" normalizeH="0" baseline="30000" noProof="0" dirty="0">
                <a:ln>
                  <a:noFill/>
                </a:ln>
                <a:solidFill>
                  <a:srgbClr val="000000"/>
                </a:solidFill>
                <a:effectLst/>
                <a:uLnTx/>
                <a:uFillTx/>
                <a:latin typeface="Trebuchet MS" panose="020B0603020202020204" pitchFamily="34" charset="0"/>
                <a:ea typeface="+mn-ea"/>
                <a:cs typeface="+mn-cs"/>
              </a:rPr>
              <a:t>†</a:t>
            </a:r>
            <a:r>
              <a:rPr kumimoji="0" lang="en-US" sz="9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For illustrative purposes, samples with &lt;50 c/mL are shown on figure as 49 c/mL  </a:t>
            </a:r>
            <a:br>
              <a:rPr kumimoji="0" lang="en-US" sz="9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br>
            <a:r>
              <a:rPr kumimoji="0" lang="en-US" sz="9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c/mL copies per milliliter; LEN, lenacapavir</a:t>
            </a:r>
          </a:p>
        </p:txBody>
      </p:sp>
      <p:sp>
        <p:nvSpPr>
          <p:cNvPr id="4" name="Slide Number Placeholder 3">
            <a:extLst>
              <a:ext uri="{FF2B5EF4-FFF2-40B4-BE49-F238E27FC236}">
                <a16:creationId xmlns:a16="http://schemas.microsoft.com/office/drawing/2014/main" id="{E533DA50-74F5-3472-B43C-507C968AADA0}"/>
              </a:ext>
            </a:extLst>
          </p:cNvPr>
          <p:cNvSpPr>
            <a:spLocks noGrp="1"/>
          </p:cNvSpPr>
          <p:nvPr>
            <p:ph type="sldNum" sz="quarter" idx="12"/>
          </p:nvPr>
        </p:nvSpPr>
        <p:spPr/>
        <p:txBody>
          <a:bodyPr/>
          <a:lstStyle/>
          <a:p>
            <a:pPr>
              <a:defRPr/>
            </a:pPr>
            <a:fld id="{2BE16F37-D63B-443C-96C0-C234F1098F79}" type="slidenum">
              <a:rPr lang="en-US" smtClean="0"/>
              <a:pPr>
                <a:defRPr/>
              </a:pPr>
              <a:t>9</a:t>
            </a:fld>
            <a:endParaRPr lang="en-US"/>
          </a:p>
        </p:txBody>
      </p:sp>
      <p:sp>
        <p:nvSpPr>
          <p:cNvPr id="15" name="Title 14">
            <a:extLst>
              <a:ext uri="{FF2B5EF4-FFF2-40B4-BE49-F238E27FC236}">
                <a16:creationId xmlns:a16="http://schemas.microsoft.com/office/drawing/2014/main" id="{969D701D-5CDB-6CC3-702E-EB3D64E17FF3}"/>
              </a:ext>
            </a:extLst>
          </p:cNvPr>
          <p:cNvSpPr>
            <a:spLocks noGrp="1"/>
          </p:cNvSpPr>
          <p:nvPr>
            <p:ph type="title"/>
          </p:nvPr>
        </p:nvSpPr>
        <p:spPr/>
        <p:txBody>
          <a:bodyPr/>
          <a:lstStyle/>
          <a:p>
            <a:r>
              <a:rPr lang="en-GB" sz="2800" dirty="0">
                <a:latin typeface="+mn-lt"/>
              </a:rPr>
              <a:t>Viral Load During Oral Bridging Amongst CAPELLA Participants* </a:t>
            </a:r>
            <a:r>
              <a:rPr lang="en-GB" sz="2800" u="sng" dirty="0">
                <a:latin typeface="+mn-lt"/>
              </a:rPr>
              <a:t>Not Suppressed </a:t>
            </a:r>
            <a:r>
              <a:rPr lang="en-GB" sz="2800" dirty="0">
                <a:latin typeface="+mn-lt"/>
              </a:rPr>
              <a:t>at the Switch to Oral LEN</a:t>
            </a:r>
            <a:endParaRPr lang="en-GB" dirty="0"/>
          </a:p>
        </p:txBody>
      </p:sp>
      <p:sp>
        <p:nvSpPr>
          <p:cNvPr id="2" name="TextBox 1">
            <a:extLst>
              <a:ext uri="{FF2B5EF4-FFF2-40B4-BE49-F238E27FC236}">
                <a16:creationId xmlns:a16="http://schemas.microsoft.com/office/drawing/2014/main" id="{74FEB883-43A2-BC3B-CE3C-F9C87F8825CD}"/>
              </a:ext>
            </a:extLst>
          </p:cNvPr>
          <p:cNvSpPr txBox="1"/>
          <p:nvPr/>
        </p:nvSpPr>
        <p:spPr>
          <a:xfrm>
            <a:off x="8398314" y="1509397"/>
            <a:ext cx="3153488" cy="2142702"/>
          </a:xfrm>
          <a:prstGeom prst="rect">
            <a:avLst/>
          </a:prstGeom>
          <a:solidFill>
            <a:schemeClr val="bg1"/>
          </a:solidFill>
        </p:spPr>
        <p:txBody>
          <a:bodyPr wrap="square">
            <a:spAutoFit/>
          </a:bodyPr>
          <a:lstStyle>
            <a:defPPr>
              <a:defRPr lang="en-US"/>
            </a:defPPr>
            <a:lvl1pPr algn="ctr">
              <a:defRPr sz="2400" b="1">
                <a:latin typeface="Trebuchet MS" panose="020B0603020202020204" pitchFamily="34" charset="0"/>
              </a:defRPr>
            </a:lvl1pPr>
          </a:lstStyle>
          <a:p>
            <a:pPr algn="l">
              <a:lnSpc>
                <a:spcPts val="2500"/>
              </a:lnSpc>
              <a:spcBef>
                <a:spcPts val="600"/>
              </a:spcBef>
            </a:pPr>
            <a:r>
              <a:rPr lang="en-GB" sz="1800" dirty="0"/>
              <a:t>Amongst the 11 </a:t>
            </a:r>
            <a:r>
              <a:rPr lang="en-GB" sz="1800" dirty="0" err="1"/>
              <a:t>viremic</a:t>
            </a:r>
            <a:r>
              <a:rPr lang="en-GB" sz="1800" dirty="0"/>
              <a:t> participants at oral bridging baseline, suppression (HIV RNA &lt;50 c/mL) occurred in:</a:t>
            </a:r>
          </a:p>
          <a:p>
            <a:pPr marL="285750" indent="-285750" algn="l">
              <a:lnSpc>
                <a:spcPts val="2500"/>
              </a:lnSpc>
              <a:spcBef>
                <a:spcPts val="600"/>
              </a:spcBef>
              <a:buFont typeface="Arial" panose="020B0604020202020204" pitchFamily="34" charset="0"/>
              <a:buChar char="•"/>
            </a:pPr>
            <a:r>
              <a:rPr lang="en-GB" sz="1800" b="0" dirty="0"/>
              <a:t>3/11 (27%) at Week 10</a:t>
            </a:r>
          </a:p>
          <a:p>
            <a:pPr marL="285750" indent="-285750" algn="l">
              <a:lnSpc>
                <a:spcPts val="2500"/>
              </a:lnSpc>
              <a:spcBef>
                <a:spcPts val="600"/>
              </a:spcBef>
              <a:buFont typeface="Arial" panose="020B0604020202020204" pitchFamily="34" charset="0"/>
              <a:buChar char="•"/>
            </a:pPr>
            <a:r>
              <a:rPr lang="en-GB" sz="1800" b="0" dirty="0"/>
              <a:t>2/4 (50%) at Week 20</a:t>
            </a:r>
          </a:p>
        </p:txBody>
      </p:sp>
      <p:sp>
        <p:nvSpPr>
          <p:cNvPr id="7" name="TextBox 6">
            <a:extLst>
              <a:ext uri="{FF2B5EF4-FFF2-40B4-BE49-F238E27FC236}">
                <a16:creationId xmlns:a16="http://schemas.microsoft.com/office/drawing/2014/main" id="{2730F74E-FF50-02C8-BAF7-9DC40FE5755A}"/>
              </a:ext>
            </a:extLst>
          </p:cNvPr>
          <p:cNvSpPr txBox="1"/>
          <p:nvPr/>
        </p:nvSpPr>
        <p:spPr>
          <a:xfrm>
            <a:off x="822323" y="5522233"/>
            <a:ext cx="10556204" cy="600164"/>
          </a:xfrm>
          <a:prstGeom prst="rect">
            <a:avLst/>
          </a:prstGeom>
          <a:solidFill>
            <a:schemeClr val="bg1"/>
          </a:solidFill>
        </p:spPr>
        <p:txBody>
          <a:bodyPr wrap="square">
            <a:spAutoFit/>
          </a:bodyPr>
          <a:lstStyle>
            <a:defPPr>
              <a:defRPr lang="en-US"/>
            </a:defPPr>
            <a:lvl1pPr algn="ctr">
              <a:defRPr sz="2400" b="1">
                <a:latin typeface="Trebuchet MS" panose="020B0603020202020204" pitchFamily="34" charset="0"/>
              </a:defRPr>
            </a:lvl1pPr>
          </a:lstStyle>
          <a:p>
            <a:r>
              <a:rPr lang="en-GB" sz="1650" b="0" dirty="0"/>
              <a:t>None of the 11 </a:t>
            </a:r>
            <a:r>
              <a:rPr lang="en-GB" sz="1650" b="0" dirty="0" err="1"/>
              <a:t>viremic</a:t>
            </a:r>
            <a:r>
              <a:rPr lang="en-GB" sz="1650" b="0" dirty="0"/>
              <a:t> participants at oral bridging baseline experienced</a:t>
            </a:r>
            <a:br>
              <a:rPr lang="en-GB" sz="1650" b="0" dirty="0"/>
            </a:br>
            <a:r>
              <a:rPr lang="en-GB" sz="1650" b="0" dirty="0"/>
              <a:t>more than 1 log increase in viral load during oral bridging</a:t>
            </a:r>
          </a:p>
        </p:txBody>
      </p:sp>
      <p:grpSp>
        <p:nvGrpSpPr>
          <p:cNvPr id="10" name="Group 9">
            <a:extLst>
              <a:ext uri="{FF2B5EF4-FFF2-40B4-BE49-F238E27FC236}">
                <a16:creationId xmlns:a16="http://schemas.microsoft.com/office/drawing/2014/main" id="{E3B96421-D948-E58A-7F4E-C86FD41136A2}"/>
              </a:ext>
            </a:extLst>
          </p:cNvPr>
          <p:cNvGrpSpPr/>
          <p:nvPr/>
        </p:nvGrpSpPr>
        <p:grpSpPr>
          <a:xfrm>
            <a:off x="913084" y="1597631"/>
            <a:ext cx="8436399" cy="3750972"/>
            <a:chOff x="822323" y="1726401"/>
            <a:chExt cx="9082522" cy="4093374"/>
          </a:xfrm>
        </p:grpSpPr>
        <p:grpSp>
          <p:nvGrpSpPr>
            <p:cNvPr id="12" name="Group 11">
              <a:extLst>
                <a:ext uri="{FF2B5EF4-FFF2-40B4-BE49-F238E27FC236}">
                  <a16:creationId xmlns:a16="http://schemas.microsoft.com/office/drawing/2014/main" id="{C5461B53-1DBC-1136-C7F4-1F3817AFA458}"/>
                </a:ext>
              </a:extLst>
            </p:cNvPr>
            <p:cNvGrpSpPr/>
            <p:nvPr/>
          </p:nvGrpSpPr>
          <p:grpSpPr>
            <a:xfrm>
              <a:off x="822323" y="1726401"/>
              <a:ext cx="7415787" cy="4093374"/>
              <a:chOff x="1863659" y="1446028"/>
              <a:chExt cx="8296341" cy="4692305"/>
            </a:xfrm>
          </p:grpSpPr>
          <p:graphicFrame>
            <p:nvGraphicFramePr>
              <p:cNvPr id="19" name="Chart 18">
                <a:extLst>
                  <a:ext uri="{FF2B5EF4-FFF2-40B4-BE49-F238E27FC236}">
                    <a16:creationId xmlns:a16="http://schemas.microsoft.com/office/drawing/2014/main" id="{8A52DD68-B0F7-F4B8-22B6-70729D59DE9A}"/>
                  </a:ext>
                </a:extLst>
              </p:cNvPr>
              <p:cNvGraphicFramePr/>
              <p:nvPr>
                <p:extLst>
                  <p:ext uri="{D42A27DB-BD31-4B8C-83A1-F6EECF244321}">
                    <p14:modId xmlns:p14="http://schemas.microsoft.com/office/powerpoint/2010/main" val="2373364114"/>
                  </p:ext>
                </p:extLst>
              </p:nvPr>
            </p:nvGraphicFramePr>
            <p:xfrm>
              <a:off x="2032000" y="1446028"/>
              <a:ext cx="8128000" cy="469230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E95D0ACD-DA77-2E2A-D5CB-8E052368E313}"/>
                  </a:ext>
                </a:extLst>
              </p:cNvPr>
              <p:cNvSpPr txBox="1"/>
              <p:nvPr/>
            </p:nvSpPr>
            <p:spPr>
              <a:xfrm rot="16200000">
                <a:off x="965209" y="3368058"/>
                <a:ext cx="2073348" cy="276447"/>
              </a:xfrm>
              <a:prstGeom prst="rect">
                <a:avLst/>
              </a:prstGeom>
              <a:noFill/>
            </p:spPr>
            <p:txBody>
              <a:bodyPr wrap="none" rtlCol="0" anchor="b">
                <a:noAutofit/>
              </a:bodyPr>
              <a:lstStyle/>
              <a:p>
                <a:pPr algn="ctr"/>
                <a:r>
                  <a:rPr lang="en-GB" sz="1400" b="1" dirty="0">
                    <a:latin typeface="Trebuchet MS" panose="020B0603020202020204" pitchFamily="34" charset="0"/>
                  </a:rPr>
                  <a:t>HIV-1 RNA (c/mL)</a:t>
                </a:r>
                <a:r>
                  <a:rPr lang="en-GB" sz="1400" b="1" baseline="30000" dirty="0">
                    <a:latin typeface="Trebuchet MS" panose="020B0603020202020204" pitchFamily="34" charset="0"/>
                  </a:rPr>
                  <a:t>†</a:t>
                </a:r>
              </a:p>
            </p:txBody>
          </p:sp>
        </p:grpSp>
        <p:cxnSp>
          <p:nvCxnSpPr>
            <p:cNvPr id="14" name="Straight Connector 13">
              <a:extLst>
                <a:ext uri="{FF2B5EF4-FFF2-40B4-BE49-F238E27FC236}">
                  <a16:creationId xmlns:a16="http://schemas.microsoft.com/office/drawing/2014/main" id="{D8BBECB1-4BB5-F115-BFCB-BDE62F23418D}"/>
                </a:ext>
              </a:extLst>
            </p:cNvPr>
            <p:cNvCxnSpPr>
              <a:cxnSpLocks/>
            </p:cNvCxnSpPr>
            <p:nvPr/>
          </p:nvCxnSpPr>
          <p:spPr bwMode="auto">
            <a:xfrm>
              <a:off x="1851810" y="4608518"/>
              <a:ext cx="6386300" cy="0"/>
            </a:xfrm>
            <a:prstGeom prst="line">
              <a:avLst/>
            </a:prstGeom>
            <a:noFill/>
            <a:ln w="12700" cap="flat" cmpd="sng" algn="ctr">
              <a:solidFill>
                <a:schemeClr val="bg1">
                  <a:lumMod val="50000"/>
                </a:schemeClr>
              </a:solidFill>
              <a:prstDash val="dash"/>
              <a:round/>
              <a:headEnd type="none" w="med" len="med"/>
              <a:tailEnd type="none" w="med" len="med"/>
            </a:ln>
            <a:effectLst/>
          </p:spPr>
        </p:cxnSp>
        <p:sp>
          <p:nvSpPr>
            <p:cNvPr id="17" name="TextBox 16">
              <a:extLst>
                <a:ext uri="{FF2B5EF4-FFF2-40B4-BE49-F238E27FC236}">
                  <a16:creationId xmlns:a16="http://schemas.microsoft.com/office/drawing/2014/main" id="{2BEA5B8B-D986-D616-F38A-7039BA1E382D}"/>
                </a:ext>
              </a:extLst>
            </p:cNvPr>
            <p:cNvSpPr txBox="1"/>
            <p:nvPr/>
          </p:nvSpPr>
          <p:spPr>
            <a:xfrm>
              <a:off x="8238110" y="4450380"/>
              <a:ext cx="1666735" cy="316275"/>
            </a:xfrm>
            <a:prstGeom prst="rect">
              <a:avLst/>
            </a:prstGeom>
            <a:noFill/>
          </p:spPr>
          <p:txBody>
            <a:bodyPr wrap="square" rtlCol="0" anchor="ctr">
              <a:noAutofit/>
            </a:bodyPr>
            <a:lstStyle/>
            <a:p>
              <a:r>
                <a:rPr lang="en-GB" sz="1200" dirty="0"/>
                <a:t>50 c/mL</a:t>
              </a:r>
            </a:p>
          </p:txBody>
        </p:sp>
        <p:sp>
          <p:nvSpPr>
            <p:cNvPr id="18" name="TextBox 17">
              <a:extLst>
                <a:ext uri="{FF2B5EF4-FFF2-40B4-BE49-F238E27FC236}">
                  <a16:creationId xmlns:a16="http://schemas.microsoft.com/office/drawing/2014/main" id="{5DEA8926-539D-1BD8-F0E0-6BA790F3CF65}"/>
                </a:ext>
              </a:extLst>
            </p:cNvPr>
            <p:cNvSpPr txBox="1"/>
            <p:nvPr/>
          </p:nvSpPr>
          <p:spPr>
            <a:xfrm>
              <a:off x="3819368" y="5585859"/>
              <a:ext cx="2381693" cy="233916"/>
            </a:xfrm>
            <a:prstGeom prst="rect">
              <a:avLst/>
            </a:prstGeom>
            <a:noFill/>
          </p:spPr>
          <p:txBody>
            <a:bodyPr wrap="none" rtlCol="0" anchor="b">
              <a:noAutofit/>
            </a:bodyPr>
            <a:lstStyle>
              <a:defPPr>
                <a:defRPr lang="en-US"/>
              </a:defPPr>
              <a:lvl1pPr algn="ctr">
                <a:defRPr sz="1400" b="1"/>
              </a:lvl1pPr>
            </a:lstStyle>
            <a:p>
              <a:r>
                <a:rPr lang="en-GB" dirty="0"/>
                <a:t>Time following initiation of oral bridging</a:t>
              </a:r>
            </a:p>
          </p:txBody>
        </p:sp>
      </p:grpSp>
    </p:spTree>
    <p:extLst>
      <p:ext uri="{BB962C8B-B14F-4D97-AF65-F5344CB8AC3E}">
        <p14:creationId xmlns:p14="http://schemas.microsoft.com/office/powerpoint/2010/main" val="460144268"/>
      </p:ext>
    </p:extLst>
  </p:cSld>
  <p:clrMapOvr>
    <a:masterClrMapping/>
  </p:clrMapOvr>
</p:sld>
</file>

<file path=ppt/theme/theme1.xml><?xml version="1.0" encoding="utf-8"?>
<a:theme xmlns:a="http://schemas.openxmlformats.org/drawingml/2006/main" name="7_Default Design">
  <a:themeElements>
    <a:clrScheme name="Custom 3">
      <a:dk1>
        <a:srgbClr val="000000"/>
      </a:dk1>
      <a:lt1>
        <a:srgbClr val="FFFFFF"/>
      </a:lt1>
      <a:dk2>
        <a:srgbClr val="CEC3B1"/>
      </a:dk2>
      <a:lt2>
        <a:srgbClr val="D5E8FA"/>
      </a:lt2>
      <a:accent1>
        <a:srgbClr val="7278B4"/>
      </a:accent1>
      <a:accent2>
        <a:srgbClr val="88AAD3"/>
      </a:accent2>
      <a:accent3>
        <a:srgbClr val="79A67F"/>
      </a:accent3>
      <a:accent4>
        <a:srgbClr val="306B7A"/>
      </a:accent4>
      <a:accent5>
        <a:srgbClr val="FFA004"/>
      </a:accent5>
      <a:accent6>
        <a:srgbClr val="DC460B"/>
      </a:accent6>
      <a:hlink>
        <a:srgbClr val="56C7AA"/>
      </a:hlink>
      <a:folHlink>
        <a:srgbClr val="59A8D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tabLst/>
          <a:defRPr kumimoji="0" sz="1200" i="0" u="none" strike="noStrike" cap="none" normalizeH="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lnDef>
    <a:txDef>
      <a:spPr>
        <a:solidFill>
          <a:srgbClr val="FFFF00"/>
        </a:solidFill>
      </a:spPr>
      <a:bodyPr wrap="square" rtlCol="0" anchor="b">
        <a:noAutofit/>
      </a:bodyPr>
      <a:lstStyle>
        <a:defPPr>
          <a:defRPr sz="1200" dirty="0"/>
        </a:defPPr>
      </a:lstStyle>
    </a:tx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2ce3d19-372a-4496-accd-b18119efef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3B34E64674D84BBEF97A76B60EED57" ma:contentTypeVersion="12" ma:contentTypeDescription="Create a new document." ma:contentTypeScope="" ma:versionID="e0dba03ff7d6dbabe9b88b9b0308d53c">
  <xsd:schema xmlns:xsd="http://www.w3.org/2001/XMLSchema" xmlns:xs="http://www.w3.org/2001/XMLSchema" xmlns:p="http://schemas.microsoft.com/office/2006/metadata/properties" xmlns:ns3="22ce3d19-372a-4496-accd-b18119efefd5" xmlns:ns4="22b9e7a3-3ab7-40ce-a285-c777b7e38d5d" targetNamespace="http://schemas.microsoft.com/office/2006/metadata/properties" ma:root="true" ma:fieldsID="0bfd936d8a78a8c3f36221bb1bb15219" ns3:_="" ns4:_="">
    <xsd:import namespace="22ce3d19-372a-4496-accd-b18119efefd5"/>
    <xsd:import namespace="22b9e7a3-3ab7-40ce-a285-c777b7e38d5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ce3d19-372a-4496-accd-b18119efe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b9e7a3-3ab7-40ce-a285-c777b7e38d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DEC6E2-C34C-4DDB-A27C-DAE480EC5413}">
  <ds:schemaRefs>
    <ds:schemaRef ds:uri="http://purl.org/dc/elements/1.1/"/>
    <ds:schemaRef ds:uri="http://schemas.microsoft.com/office/2006/documentManagement/types"/>
    <ds:schemaRef ds:uri="http://schemas.microsoft.com/office/infopath/2007/PartnerControls"/>
    <ds:schemaRef ds:uri="22b9e7a3-3ab7-40ce-a285-c777b7e38d5d"/>
    <ds:schemaRef ds:uri="http://schemas.microsoft.com/office/2006/metadata/properties"/>
    <ds:schemaRef ds:uri="http://purl.org/dc/terms/"/>
    <ds:schemaRef ds:uri="http://www.w3.org/XML/1998/namespace"/>
    <ds:schemaRef ds:uri="http://schemas.openxmlformats.org/package/2006/metadata/core-properties"/>
    <ds:schemaRef ds:uri="22ce3d19-372a-4496-accd-b18119efefd5"/>
    <ds:schemaRef ds:uri="http://purl.org/dc/dcmitype/"/>
  </ds:schemaRefs>
</ds:datastoreItem>
</file>

<file path=customXml/itemProps2.xml><?xml version="1.0" encoding="utf-8"?>
<ds:datastoreItem xmlns:ds="http://schemas.openxmlformats.org/officeDocument/2006/customXml" ds:itemID="{1C28FD11-A57E-4DBE-A2E0-1FB65EBE0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ce3d19-372a-4496-accd-b18119efefd5"/>
    <ds:schemaRef ds:uri="22b9e7a3-3ab7-40ce-a285-c777b7e38d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569855-A22E-43EB-BD16-70564F61C6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4327</Words>
  <Application>Microsoft Office PowerPoint</Application>
  <PresentationFormat>Widescreen</PresentationFormat>
  <Paragraphs>484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Symbol</vt:lpstr>
      <vt:lpstr>Trebuchet MS</vt:lpstr>
      <vt:lpstr>7_Default Design</vt:lpstr>
      <vt:lpstr>Lenacapavir Oral Bridging (300 mg QW) Maintains Efficacy with a Similar Safety Profile When SC LEN Cannot Be Administered</vt:lpstr>
      <vt:lpstr>Disclosures</vt:lpstr>
      <vt:lpstr>Summary</vt:lpstr>
      <vt:lpstr>Introduction: Lenacapavir (LEN)</vt:lpstr>
      <vt:lpstr>Examination of Oral LEN Efficacy and Safety Following  Oral Bridging in CAPELLA and CALIBRATE Participants</vt:lpstr>
      <vt:lpstr>CAPELLA and CALIBRATE Study Designs</vt:lpstr>
      <vt:lpstr>Baseline Characteristics</vt:lpstr>
      <vt:lpstr>Efficacy (M=E analysis) During Oral Bridging Amongst Participants Suppressed at the Switch to Oral LEN</vt:lpstr>
      <vt:lpstr>Viral Load During Oral Bridging Amongst CAPELLA Participants* Not Suppressed at the Switch to Oral LEN</vt:lpstr>
      <vt:lpstr>Safety Profile of LEN During Oral Bridging</vt:lpstr>
      <vt:lpstr>Conclusions</vt:lpstr>
      <vt:lpstr>Acknowledgments</vt:lpstr>
      <vt:lpstr>CAPELLA and CALIBRATE Study Designs</vt:lpstr>
      <vt:lpstr>CAPELLA Participant Disposition</vt:lpstr>
      <vt:lpstr>CALIBRATE Participant Disposition</vt:lpstr>
      <vt:lpstr>Duration of Exposure and Adherence</vt:lpstr>
      <vt:lpstr>Absolute CD4 Count During Oral Bridging</vt:lpstr>
      <vt:lpstr>Laboratory Abnormalities During Oral Bridging</vt:lpstr>
    </vt:vector>
  </TitlesOfParts>
  <Company>DJE Holdings,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IDWeek CAPELLA Wk 52</dc:title>
  <dc:creator>Ogbuagu</dc:creator>
  <cp:lastModifiedBy>Todd Waldron</cp:lastModifiedBy>
  <cp:revision>156</cp:revision>
  <cp:lastPrinted>2015-04-16T17:15:22Z</cp:lastPrinted>
  <dcterms:created xsi:type="dcterms:W3CDTF">2015-02-09T17:18:02Z</dcterms:created>
  <dcterms:modified xsi:type="dcterms:W3CDTF">2023-07-19T16:24:31Z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0x010100423B34E64674D84BBEF97A76B60EED57</vt:lpwstr>
  </property>
  <property fmtid="{D5CDD505-2E9C-101B-9397-08002B2CF9AE}" pid="3" name="MSIP_Label_16de74a9-4f8a-4c74-b507-22417e17d25b_Enabled">
    <vt:lpwstr>true</vt:lpwstr>
  </property>
  <property fmtid="{D5CDD505-2E9C-101B-9397-08002B2CF9AE}" pid="4" name="MSIP_Label_16de74a9-4f8a-4c74-b507-22417e17d25b_SetDate">
    <vt:lpwstr>2021-06-07T03:25:16Z</vt:lpwstr>
  </property>
  <property fmtid="{D5CDD505-2E9C-101B-9397-08002B2CF9AE}" pid="5" name="MSIP_Label_16de74a9-4f8a-4c74-b507-22417e17d25b_Method">
    <vt:lpwstr>Privileged</vt:lpwstr>
  </property>
  <property fmtid="{D5CDD505-2E9C-101B-9397-08002B2CF9AE}" pid="6" name="MSIP_Label_16de74a9-4f8a-4c74-b507-22417e17d25b_Name">
    <vt:lpwstr>16de74a9-4f8a-4c74-b507-22417e17d25b</vt:lpwstr>
  </property>
  <property fmtid="{D5CDD505-2E9C-101B-9397-08002B2CF9AE}" pid="7" name="MSIP_Label_16de74a9-4f8a-4c74-b507-22417e17d25b_SiteId">
    <vt:lpwstr>a5a8bcaa-3292-41e6-b735-5e8b21f4dbfd</vt:lpwstr>
  </property>
  <property fmtid="{D5CDD505-2E9C-101B-9397-08002B2CF9AE}" pid="8" name="MSIP_Label_16de74a9-4f8a-4c74-b507-22417e17d25b_ActionId">
    <vt:lpwstr>01a904e1-18d2-4463-add4-1d4feb94982b</vt:lpwstr>
  </property>
  <property fmtid="{D5CDD505-2E9C-101B-9397-08002B2CF9AE}" pid="9" name="MSIP_Label_16de74a9-4f8a-4c74-b507-22417e17d25b_ContentBits">
    <vt:lpwstr>0</vt:lpwstr>
  </property>
  <property fmtid="{D5CDD505-2E9C-101B-9397-08002B2CF9AE}" pid="10" name="MediaServiceImageTags">
    <vt:lpwstr/>
  </property>
</Properties>
</file>